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5.xml" ContentType="application/vnd.openxmlformats-officedocument.theme+xml"/>
  <Override PartName="/ppt/slideLayouts/slideLayout220.xml" ContentType="application/vnd.openxmlformats-officedocument.presentationml.slideLayout+xml"/>
  <Override PartName="/ppt/theme/theme6.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9.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10.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theme/theme11.xml" ContentType="application/vnd.openxmlformats-officedocument.theme+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00" r:id="rId6"/>
    <p:sldMasterId id="2147483819" r:id="rId7"/>
    <p:sldMasterId id="2147483841" r:id="rId8"/>
    <p:sldMasterId id="2147483875" r:id="rId9"/>
    <p:sldMasterId id="2147483878" r:id="rId10"/>
    <p:sldMasterId id="2147483900" r:id="rId11"/>
    <p:sldMasterId id="2147483945" r:id="rId12"/>
    <p:sldMasterId id="2147484065" r:id="rId13"/>
    <p:sldMasterId id="2147484184" r:id="rId14"/>
    <p:sldMasterId id="2147484213" r:id="rId15"/>
  </p:sldMasterIdLst>
  <p:notesMasterIdLst>
    <p:notesMasterId r:id="rId36"/>
  </p:notesMasterIdLst>
  <p:sldIdLst>
    <p:sldId id="2147470654" r:id="rId16"/>
    <p:sldId id="2147470477" r:id="rId17"/>
    <p:sldId id="2145706529" r:id="rId18"/>
    <p:sldId id="2147468121" r:id="rId19"/>
    <p:sldId id="2134805703" r:id="rId20"/>
    <p:sldId id="2147468115" r:id="rId21"/>
    <p:sldId id="2147469751" r:id="rId22"/>
    <p:sldId id="2147469982" r:id="rId23"/>
    <p:sldId id="2147469980" r:id="rId24"/>
    <p:sldId id="2147469956" r:id="rId25"/>
    <p:sldId id="2147469961" r:id="rId26"/>
    <p:sldId id="2147469981" r:id="rId27"/>
    <p:sldId id="2147470346" r:id="rId28"/>
    <p:sldId id="2147470347" r:id="rId29"/>
    <p:sldId id="2147469963" r:id="rId30"/>
    <p:sldId id="448" r:id="rId31"/>
    <p:sldId id="4980" r:id="rId32"/>
    <p:sldId id="2146846909" r:id="rId33"/>
    <p:sldId id="2147470350" r:id="rId34"/>
    <p:sldId id="21474706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put" id="{EB71C186-1886-4DA1-81F0-BEDCC8A8C282}">
          <p14:sldIdLst>
            <p14:sldId id="2147470654"/>
            <p14:sldId id="2147470477"/>
            <p14:sldId id="2145706529"/>
            <p14:sldId id="2147468121"/>
            <p14:sldId id="2134805703"/>
            <p14:sldId id="2147468115"/>
            <p14:sldId id="2147469751"/>
            <p14:sldId id="2147469982"/>
            <p14:sldId id="2147469980"/>
            <p14:sldId id="2147469956"/>
            <p14:sldId id="2147469961"/>
            <p14:sldId id="2147469981"/>
            <p14:sldId id="2147470346"/>
            <p14:sldId id="2147470347"/>
            <p14:sldId id="2147469963"/>
            <p14:sldId id="448"/>
            <p14:sldId id="4980"/>
            <p14:sldId id="2146846909"/>
            <p14:sldId id="2147470350"/>
            <p14:sldId id="214747065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A4EE28-DFCE-2260-970F-52B84DEE2FE0}" name="Kate Maxwell" initials="KM" userId="S::katemaxwell@microsoft.com::ae0370ac-9b74-463a-91eb-701e0bdce224" providerId="AD"/>
  <p188:author id="{38BA754A-9B02-25C9-CA12-28B6504CB978}" name="Lloyd Hewitt" initials="LH" userId="S::lloydhewitt@microsoft.com::65535c72-6f31-479a-9842-a9cf09040f89" providerId="AD"/>
  <p188:author id="{A138164B-E0CE-670C-AF84-541878E8EC89}" name="Jonathon Beesley" initials="JB" userId="S::jbeesley@microsoft.com::c1450efe-e156-4ca5-adae-7bad8860d264" providerId="AD"/>
  <p188:author id="{F5756650-C7A1-B534-1F60-D998D126FE3A}" name="Scott Savage" initials="SS" userId="S::scottsavage@microsoft.com::e15962ee-0528-4908-a9d6-619bdf887db9" providerId="AD"/>
  <p188:author id="{56BD5E78-3349-F955-BDC3-F3BC77415377}" name="Robert Alders (INDUSTRY DIGITAL STRATEGIST)" initials="RA(DS" userId="S::ralders@microsoft.com::8c7cf392-0cf7-4313-ae02-df5a1c665af4" providerId="AD"/>
  <p188:author id="{B59B517D-6656-557B-D18A-1E0862DBE4B5}" name="Scott Gills" initials="SG" userId="S::scottgills@microsoft.com::e0b52896-b9d3-49ed-b425-195411368f7f" providerId="AD"/>
  <p188:author id="{95370497-3BA5-610D-FC70-BD85A55F181F}" name="Christiane Coda" initials="CC" userId="S::chcoda@microsoft.com::16a0058f-b31d-40eb-a6d1-94e8298670d4" providerId="AD"/>
  <p188:author id="{4B5E9298-89EF-0089-8BB7-54B7D9B2FF48}" name="Mahesh Punyamurthula" initials="MP" userId="S::maheshpu@microsoft.com::1056f352-0422-4aa6-af9a-ebc3ed554d79" providerId="AD"/>
  <p188:author id="{73D389D9-5254-4820-E54F-849536CCF515}" name="Greg Wilson" initials="GW" userId="S::gregwilson@microsoft.com::a507b6ce-773a-48d5-8cec-08449d3c5d64" providerId="AD"/>
  <p188:author id="{B9D610DC-B091-7C99-C492-032FF1D5D5F6}" name="Mahesh Punyamurthula" initials="" userId="maheshpu@microsoft.com" providerId="O365"/>
  <p188:author id="{9CF5A2ED-C475-D46C-5F2E-56F1D9FB87D5}" name="Jeremy Poulter" initials="JP" userId="S::jepoult@microsoft.com::09455f29-6e0e-48e1-aac0-57899c306c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1A945-D6BC-4902-943B-0BEE2F00DBAD}" v="4" dt="2022-12-06T21:57:49.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heme" Target="theme/theme1.xml"/><Relationship Id="rId21" Type="http://schemas.openxmlformats.org/officeDocument/2006/relationships/slide" Target="slides/slide6.xml"/><Relationship Id="rId34" Type="http://schemas.openxmlformats.org/officeDocument/2006/relationships/slide" Target="slides/slide19.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6F331-8A00-4DC2-AF7F-04E9C23A4A3B}"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092E2-1734-4C6D-865B-050C708F9AB0}" type="slidenum">
              <a:rPr lang="en-US" smtClean="0"/>
              <a:t>‹#›</a:t>
            </a:fld>
            <a:endParaRPr lang="en-US"/>
          </a:p>
        </p:txBody>
      </p:sp>
    </p:spTree>
    <p:extLst>
      <p:ext uri="{BB962C8B-B14F-4D97-AF65-F5344CB8AC3E}">
        <p14:creationId xmlns:p14="http://schemas.microsoft.com/office/powerpoint/2010/main" val="425546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Welcome, and thank you for being here with us today!</a:t>
            </a:r>
          </a:p>
          <a:p>
            <a:endParaRPr lang="en-US" sz="900" b="0"/>
          </a:p>
          <a:p>
            <a:r>
              <a:rPr lang="en-US" sz="900" b="0" u="sng"/>
              <a:t>Kate introductions – credentials &amp; background, + why she came to Microsoft. </a:t>
            </a:r>
          </a:p>
          <a:p>
            <a:pPr marL="171450" indent="-171450">
              <a:buFont typeface="Arial" panose="020B0604020202020204" pitchFamily="34" charset="0"/>
              <a:buChar char="•"/>
            </a:pPr>
            <a:r>
              <a:rPr lang="en-US" sz="900" b="0"/>
              <a:t>Software and Systems Engineer by trade, entire career spent serving allied defense organizations as a civilian technologist</a:t>
            </a:r>
          </a:p>
          <a:p>
            <a:pPr marL="171450" indent="-171450">
              <a:buFont typeface="Arial" panose="020B0604020202020204" pitchFamily="34" charset="0"/>
              <a:buChar char="•"/>
            </a:pPr>
            <a:r>
              <a:rPr lang="en-US" sz="900" b="0"/>
              <a:t>18 years in the Defense Industrial Base before coming to Microsoft. </a:t>
            </a:r>
          </a:p>
          <a:p>
            <a:pPr marL="171450" indent="-171450">
              <a:buFont typeface="Arial" panose="020B0604020202020204" pitchFamily="34" charset="0"/>
              <a:buChar char="•"/>
            </a:pPr>
            <a:r>
              <a:rPr lang="en-US" sz="900" b="0"/>
              <a:t>I am an alumni of Raytheon Technologies, where I began my career by writing software for the US intel community, and eventually expanding my work into the FVEY community and beyond, including lots of initiatives around modernizing  the way we build, deploy, operate, and sustain mission capability. </a:t>
            </a:r>
          </a:p>
          <a:p>
            <a:pPr marL="171450" indent="-171450">
              <a:buFont typeface="Arial" panose="020B0604020202020204" pitchFamily="34" charset="0"/>
              <a:buChar char="•"/>
            </a:pPr>
            <a:r>
              <a:rPr lang="en-US" sz="900" b="0"/>
              <a:t>I’m a huge fan of Digital Transformation and the adoption of modern development paradigms to improve and accelerate innovation cycles, and that is what brought me to Microsoft two years ago. </a:t>
            </a:r>
          </a:p>
          <a:p>
            <a:pPr marL="171450" indent="-171450">
              <a:buFont typeface="Arial" panose="020B0604020202020204" pitchFamily="34" charset="0"/>
              <a:buChar char="•"/>
            </a:pPr>
            <a:r>
              <a:rPr lang="en-US" sz="900" b="0"/>
              <a:t>So, there is a special place in my heart for the manufacturing community and the defense industrial base at large.</a:t>
            </a:r>
          </a:p>
          <a:p>
            <a:pPr marL="171450" indent="-171450">
              <a:buFont typeface="Arial" panose="020B0604020202020204" pitchFamily="34" charset="0"/>
              <a:buChar char="•"/>
            </a:pPr>
            <a:r>
              <a:rPr lang="en-US" sz="900" b="0"/>
              <a:t>We are thrilled to have you joining us here today, and we are </a:t>
            </a:r>
          </a:p>
          <a:p>
            <a:endParaRPr lang="en-US" sz="900"/>
          </a:p>
          <a:p>
            <a:r>
              <a:rPr lang="en-US" sz="900"/>
              <a:t>Agenda for this briefing:</a:t>
            </a:r>
          </a:p>
          <a:p>
            <a:pPr marL="228600" indent="-228600">
              <a:buAutoNum type="arabicParenR"/>
            </a:pPr>
            <a:r>
              <a:rPr lang="en-US" sz="900"/>
              <a:t>Share a brief overview of our Defense &amp; Intelligence Strategy at Microsoft</a:t>
            </a:r>
          </a:p>
          <a:p>
            <a:pPr marL="228600" indent="-228600">
              <a:buAutoNum type="arabicParenR"/>
            </a:pPr>
            <a:r>
              <a:rPr lang="en-US" sz="900"/>
              <a:t>Dive a bit deeper into one of our industry priority scenarios, which relates to the mission capability lifecycle and Digital Engineering</a:t>
            </a:r>
          </a:p>
          <a:p>
            <a:pPr marL="228600" indent="-228600">
              <a:buAutoNum type="arabicParenR"/>
            </a:pPr>
            <a:r>
              <a:rPr lang="en-US" sz="900"/>
              <a:t>Set the stage for the discussions and presentations across the rest of the day</a:t>
            </a:r>
          </a:p>
          <a:p>
            <a:pPr marL="228600" indent="-228600">
              <a:buAutoNum type="arabicParenR"/>
            </a:pPr>
            <a:endParaRPr lang="en-US" sz="900"/>
          </a:p>
          <a:p>
            <a:pPr marL="0" indent="0">
              <a:buNone/>
            </a:pPr>
            <a:r>
              <a:rPr lang="en-US" sz="900"/>
              <a:t>We want this to be a conversation, not a series of one-way presentations. So please raise questions, share your thoughts and feedback, and we would love to learn more from you about your priorities, challenges, and goals and how we at Microsoft can help support those. </a:t>
            </a:r>
          </a:p>
          <a:p>
            <a:pPr marL="228600" indent="-228600">
              <a:buAutoNum type="arabicParenR"/>
            </a:pPr>
            <a:endParaRPr lang="en-US" sz="900"/>
          </a:p>
          <a:p>
            <a:pPr marL="228600" indent="-228600">
              <a:buAutoNum type="arabicParenR"/>
            </a:pPr>
            <a:endParaRPr lang="en-US" sz="9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dive now into some engineering perspectives, and what this means for defense. </a:t>
            </a:r>
          </a:p>
          <a:p>
            <a:endParaRPr lang="en-US" b="1"/>
          </a:p>
          <a:p>
            <a:r>
              <a:rPr lang="en-US" b="1"/>
              <a:t>Here is a look at what has been in place for the past three decades or more with respect to mission capability development and lifecycle. </a:t>
            </a:r>
          </a:p>
          <a:p>
            <a:r>
              <a:rPr lang="en-US" b="0"/>
              <a:t>Anyone who has worked in SW, HW, and Systems Engineering in the DIB lives by this Systems Engineering Vee. We see it in our sleep. </a:t>
            </a:r>
          </a:p>
          <a:p>
            <a:r>
              <a:rPr lang="en-US" b="0"/>
              <a:t>But unfortunately, this is an antiquated approach, and it frequently goes hand in hand with waterfall development cycles. </a:t>
            </a:r>
          </a:p>
          <a:p>
            <a:endParaRPr lang="en-US" b="1"/>
          </a:p>
          <a:p>
            <a:r>
              <a:rPr lang="en-US" b="1"/>
              <a:t>Some of the challenges associated with this approach: </a:t>
            </a:r>
          </a:p>
          <a:p>
            <a:pPr marL="171450" indent="-171450">
              <a:buFont typeface="Arial" panose="020B0604020202020204" pitchFamily="34" charset="0"/>
              <a:buChar char="•"/>
            </a:pPr>
            <a:r>
              <a:rPr lang="en-US" b="0"/>
              <a:t>That lifecycle is traditionally executed very sequentially in nature. </a:t>
            </a:r>
          </a:p>
          <a:p>
            <a:pPr marL="171450" indent="-171450">
              <a:buFont typeface="Arial" panose="020B0604020202020204" pitchFamily="34" charset="0"/>
              <a:buChar char="•"/>
            </a:pPr>
            <a:r>
              <a:rPr lang="en-US"/>
              <a:t>All requirements are defined up front…which is darn near impossible to do in a rapidly changing threat and technology environment.</a:t>
            </a:r>
          </a:p>
          <a:p>
            <a:pPr marL="171450" indent="-171450">
              <a:buFont typeface="Arial" panose="020B0604020202020204" pitchFamily="34" charset="0"/>
              <a:buChar char="•"/>
            </a:pPr>
            <a:r>
              <a:rPr lang="en-US"/>
              <a:t>Very difficult to introduce new scope or unexpected changes mid-stream. </a:t>
            </a:r>
          </a:p>
          <a:p>
            <a:pPr marL="171450" indent="-171450">
              <a:buFont typeface="Arial" panose="020B0604020202020204" pitchFamily="34" charset="0"/>
              <a:buChar char="•"/>
            </a:pPr>
            <a:r>
              <a:rPr lang="en-US"/>
              <a:t>Limited opportunity for feedback; mostly excludes the voice of the customer and end-user after initial requirements analysis.</a:t>
            </a:r>
          </a:p>
          <a:p>
            <a:pPr marL="171450" indent="-171450">
              <a:buFont typeface="Arial" panose="020B0604020202020204" pitchFamily="34" charset="0"/>
              <a:buChar char="•"/>
            </a:pPr>
            <a:r>
              <a:rPr lang="en-US"/>
              <a:t>No prioritization of high-value capabilities. You have to wait for the entire system to be developed before it can be delivered. </a:t>
            </a:r>
          </a:p>
          <a:p>
            <a:pPr marL="171450" indent="-171450">
              <a:buFont typeface="Arial" panose="020B0604020202020204" pitchFamily="34" charset="0"/>
              <a:buChar char="•"/>
            </a:pPr>
            <a:r>
              <a:rPr lang="en-US"/>
              <a:t>Testing is reserved for the end, which increases risk of integration issues and usually results in higher cost and time to fix and change things. </a:t>
            </a:r>
          </a:p>
          <a:p>
            <a:pPr marL="171450" indent="-171450">
              <a:buFont typeface="Arial" panose="020B0604020202020204" pitchFamily="34" charset="0"/>
              <a:buChar char="•"/>
            </a:pPr>
            <a:r>
              <a:rPr lang="en-US"/>
              <a:t>So much of this is manual – and manual processes do not scale, nor move at speed. </a:t>
            </a:r>
          </a:p>
          <a:p>
            <a:pPr marL="171450" indent="-171450">
              <a:buFont typeface="Arial" panose="020B0604020202020204" pitchFamily="34" charset="0"/>
              <a:buChar char="•"/>
            </a:pPr>
            <a:r>
              <a:rPr lang="en-US"/>
              <a:t>Not to mention – critical elements like safety, security, and sustainability are afterthoughts. They are not baked into the system lifecycle, nor integral to any processes therein. </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It’s time to overhaul this mission capability lifecycle. It made sense for legacy platform and hardware procurement, but it doesn’t work so well for modern, rapid, agile software procurement.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4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So here is what the future looks like from an engineering perspective: </a:t>
            </a:r>
            <a:r>
              <a:rPr lang="en-US" b="0"/>
              <a:t>it’s a combination of Model-Based Engineering + DevSecOps methodologies.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We believe this is a powerful combination that will unlock innovation at speed for defense forces.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This provides significantly greater agility in requirements, development, and deployment of new mission capability, because it’s iterative.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We don’t need to define 100% of the requirements up front, nor should we.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a threat landscape like this, it’s near impossible to define all requirements up front anyway. The world is changing around us, so we need agility in our development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This approach also prioritizes feedback loops - voice of customer is baked in throughout– so you have a constant feedback loop to drive the iterations and refine requirements as we go.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That allows you to prioritize high-value capability – don’t have to wait a decade to build against all requirements and then deploy one giant, monolithic system at the end (that likely has since become obsolete and no longer meets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Instead, we can deploy incremental capability, prioritized by customer.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This mirrors best practices from the commercial tech world, and it’s another great way to get frequent customer feedback…because you are putting new capability in their hands more regularly.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Everything in this approach is rooted in the digital thread and a data-driven posture.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The use of digital twin allows modeling of real-world AND simulated inputs – which allows integration of people, process, tools, and data, and enables testing of a near-infinite number of scenarios before ever going to production or even a physical prototype.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Bottom-line: this approach is data driven in every way, it is connected to the customer for constant feedback cycles, it is digital, and it is </a:t>
            </a:r>
            <a:r>
              <a:rPr lang="en-US" b="0" i="1"/>
              <a:t>fast.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With this approach we are building systems, </a:t>
            </a:r>
            <a:r>
              <a:rPr lang="en-US" b="0" i="1"/>
              <a:t>BETTER </a:t>
            </a:r>
            <a:r>
              <a:rPr lang="en-US" b="0" i="0"/>
              <a:t>with faster design, integrated feedback loops, automated testing, frequent deliveries, and ongoing iterations.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This is what the future defense mission capability lifecycle looks like. And customers are already starting to adopt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123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gradFill>
                  <a:gsLst>
                    <a:gs pos="2917">
                      <a:schemeClr val="tx1"/>
                    </a:gs>
                    <a:gs pos="30000">
                      <a:schemeClr val="tx1"/>
                    </a:gs>
                  </a:gsLst>
                  <a:lin ang="5400000" scaled="0"/>
                </a:gradFill>
              </a:rPr>
              <a:t>In summary, what we just described on the previous slide is DIGITAL ENGINEERING.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formal definition of Digital Engineering is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Digital Engineering is an integrated digital approach using </a:t>
            </a:r>
            <a:r>
              <a:rPr lang="en-US" sz="1200" b="1"/>
              <a:t>authoritative data and models </a:t>
            </a:r>
            <a:r>
              <a:rPr lang="en-US" sz="1200"/>
              <a:t>throughout the entire development and life of a system – from concept through disposal.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is increasingly popular in the Aerospace &amp; Defense industry, because it essentially does two things:</a:t>
            </a:r>
          </a:p>
          <a:p>
            <a:pPr marL="171450" indent="-171450" algn="l">
              <a:spcAft>
                <a:spcPts val="1200"/>
              </a:spcAft>
              <a:buFont typeface="Arial" panose="020B0604020202020204" pitchFamily="34" charset="0"/>
              <a:buChar char="•"/>
            </a:pPr>
            <a:r>
              <a:rPr lang="en-US" sz="1200"/>
              <a:t>It modernizes traditional systems engineering practices to build systems, better.</a:t>
            </a:r>
          </a:p>
          <a:p>
            <a:pPr marL="171450" indent="-171450" algn="l">
              <a:spcAft>
                <a:spcPts val="1200"/>
              </a:spcAft>
              <a:buFont typeface="Arial" panose="020B0604020202020204" pitchFamily="34" charset="0"/>
              <a:buChar char="•"/>
            </a:pPr>
            <a:r>
              <a:rPr lang="en-US" sz="1200"/>
              <a:t>It takes advantage of commoditized tech, modeling &amp; simulation, modern dev approaches, and AI to enable INNOVATION AT SPEED. </a:t>
            </a:r>
          </a:p>
          <a:p>
            <a:pPr marL="457200" marR="0" lvl="1"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endParaRPr lang="en-US" sz="1200" i="0">
              <a:solidFill>
                <a:schemeClr val="accent2"/>
              </a:solidFill>
              <a:latin typeface="+mj-lt"/>
            </a:endParaRPr>
          </a:p>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i="0">
                <a:solidFill>
                  <a:schemeClr val="accent2"/>
                </a:solidFill>
                <a:latin typeface="+mj-lt"/>
              </a:rPr>
              <a:t>Digital Engineering is built around five key tenets:</a:t>
            </a:r>
          </a:p>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AutoNum type="arabicParenR"/>
              <a:tabLst/>
              <a:defRPr/>
            </a:pPr>
            <a:r>
              <a:rPr lang="en-US" i="0">
                <a:solidFill>
                  <a:schemeClr val="accent2"/>
                </a:solidFill>
                <a:latin typeface="+mj-lt"/>
              </a:rPr>
              <a:t>Model-Based Engineering, as we discussed on the previous slide with the diamond model.</a:t>
            </a:r>
          </a:p>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AutoNum type="arabicParenR"/>
              <a:tabLst/>
              <a:defRPr/>
            </a:pPr>
            <a:r>
              <a:rPr lang="en-US" i="0">
                <a:solidFill>
                  <a:schemeClr val="accent2"/>
                </a:solidFill>
                <a:latin typeface="+mj-lt"/>
              </a:rPr>
              <a:t>Authoritative sources of truth, which are the models and data sets used by all engineering disciplines across the entire capability or system being developed</a:t>
            </a:r>
          </a:p>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AutoNum type="arabicParenR"/>
              <a:tabLst/>
              <a:defRPr/>
            </a:pPr>
            <a:r>
              <a:rPr lang="en-US" i="0">
                <a:solidFill>
                  <a:schemeClr val="accent2"/>
                </a:solidFill>
                <a:latin typeface="+mj-lt"/>
              </a:rPr>
              <a:t>Agile software methods and automation at scale, which brings iteration and user feedback into the capability lifecycle, and also helps automate important but sometimes painful tasks, like testing and metrics collection. </a:t>
            </a:r>
          </a:p>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AutoNum type="arabicParenR"/>
              <a:tabLst/>
              <a:defRPr/>
            </a:pPr>
            <a:r>
              <a:rPr lang="en-US" i="0">
                <a:solidFill>
                  <a:schemeClr val="accent2"/>
                </a:solidFill>
                <a:latin typeface="+mj-lt"/>
              </a:rPr>
              <a:t>Technology innovations to improve engineering practices, such as DevSecOps, CI/CD pipelines and tools, Digital Twin, container orchestration, etc.</a:t>
            </a:r>
          </a:p>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AutoNum type="arabicParenR"/>
              <a:tabLst/>
              <a:defRPr/>
            </a:pPr>
            <a:r>
              <a:rPr lang="en-US" i="0">
                <a:solidFill>
                  <a:schemeClr val="accent2"/>
                </a:solidFill>
                <a:latin typeface="+mj-lt"/>
              </a:rPr>
              <a:t>And finally, culture. This is critical, and it is foundational to the entire Digital Engineering movement. We have to get the culture right for any of this to work. </a:t>
            </a:r>
          </a:p>
          <a:p>
            <a:endParaRPr lang="en-US"/>
          </a:p>
          <a:p>
            <a:r>
              <a:rPr lang="en-US"/>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2B50D6-A9C5-4268-97A3-3B94CF5811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565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all sounds great, but how do we bring Digital Engineering to life for our customers?</a:t>
            </a:r>
          </a:p>
          <a:p>
            <a:endParaRPr lang="en-US"/>
          </a:p>
          <a:p>
            <a:r>
              <a:rPr lang="en-US"/>
              <a:t>Well first, we start with engagements. We work side-by-side with our customers and partners on co-engineering efforts, where we help the customer develop IP, and we frequently teach Digital Engineering Fundamentals in the process. I’ll share some examples of this near the end of this deck.</a:t>
            </a:r>
          </a:p>
          <a:p>
            <a:endParaRPr lang="en-US"/>
          </a:p>
          <a:p>
            <a:r>
              <a:rPr lang="en-US"/>
              <a:t>We also offer a host of capabilities that support Digital Engineering, some of which we highlight on this slide.</a:t>
            </a:r>
          </a:p>
          <a:p>
            <a:endParaRPr lang="en-US"/>
          </a:p>
          <a:p>
            <a:r>
              <a:rPr lang="en-US"/>
              <a:t>I won’t go through all of these in detail, but let me call your attention to “ISV Solutions” listed at the bottom of each capability list.</a:t>
            </a:r>
          </a:p>
          <a:p>
            <a:pPr marL="171450" indent="-171450">
              <a:buFont typeface="Arial" panose="020B0604020202020204" pitchFamily="34" charset="0"/>
              <a:buChar char="•"/>
            </a:pPr>
            <a:r>
              <a:rPr lang="en-US"/>
              <a:t>This is where the real magic happens. When we bring non-traditional partners, including startups, into the defense tech stack, this helps bring innovation to the front lines.</a:t>
            </a:r>
          </a:p>
          <a:p>
            <a:pPr marL="171450" indent="-171450">
              <a:buFont typeface="Arial" panose="020B0604020202020204" pitchFamily="34" charset="0"/>
              <a:buChar char="•"/>
            </a:pPr>
            <a:r>
              <a:rPr lang="en-US"/>
              <a:t>One of our focus areas at Microsoft is to recruit an onboard ISV partners – also called Independent Software Vendors – onto our platform, so our customers can leverage their unique capabilities in their missions.</a:t>
            </a:r>
          </a:p>
          <a:p>
            <a:pPr marL="171450" indent="-171450">
              <a:buFont typeface="Arial" panose="020B0604020202020204" pitchFamily="34" charset="0"/>
              <a:buChar char="•"/>
            </a:pPr>
            <a:r>
              <a:rPr lang="en-US"/>
              <a:t>I/ITSEC example – a dozen M&amp;S ISVs there at our booth, with us – demonstrating their wares on the Azure platform. You can take advantage of all of their capabilities and innovations from Day 1.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745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close now by offering up a few customer examples related to Digital Engineering, and then I’d love to open the floor for any questions or discussion.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48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small sample of real-world challenges that we frequently hear from our defense customers. I’d be curious to know if any of these resonate with you.</a:t>
            </a:r>
          </a:p>
          <a:p>
            <a:endParaRPr lang="en-US"/>
          </a:p>
          <a:p>
            <a:r>
              <a:rPr lang="en-US"/>
              <a:t>&lt; walk through them &gt;</a:t>
            </a:r>
          </a:p>
          <a:p>
            <a:endParaRPr lang="en-US"/>
          </a:p>
          <a:p>
            <a:r>
              <a:rPr lang="en-US"/>
              <a:t>In terms of addressing these challenges, we frequently partner with defense forces and the defense industrial base to address these. As an example, we recently engaged in co-engineering initiatives with a US Army customer, as well as BAE Systems, where our Commercial Software Engineering team spent a few months working side by side as members of the customer team while building new mission capability using modern development paradigms and methods. Those co-engineering engagements are very popular with our customers, because not only do those customers walk away with new capability and IP, but their engineers and product teams learn new skills and methods in the process. </a:t>
            </a:r>
          </a:p>
          <a:p>
            <a:endParaRPr lang="en-US"/>
          </a:p>
          <a:p>
            <a:r>
              <a:rPr lang="en-US"/>
              <a:t>This is a great way to help modernize your development methods – by doing it side-by-side with commercial experts who have done this many times over and can help navigate the common challenges and pitfalls associated with digital transformation and digital engineering adoption. </a:t>
            </a:r>
          </a:p>
          <a:p>
            <a:endParaRPr lang="en-US"/>
          </a:p>
          <a:p>
            <a:r>
              <a:rPr lang="en-US"/>
              <a:t>Moving to the next slide, I’ll share an example of one of those co-engineering initiatives that we conducted with the US Army Test &amp; Evaluation Command, or ATEC.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9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is another great example that I believe you may already be familiar with – the NATO Software Factory.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a leading example of a modern, collaborative environment for software innovation built on a shared cloud infrastructure.  The magic here is centered around the fact that NATO members, industry, non-traditional vendors, and academia can all work together in that common environment, with easy transition between dev, test, and production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we are leveraging hybrid cloud methods to support low side development and high side deployment.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There is still a lot of opportunity for maturation and growth here, particularly in terms of consolidating the many different innovation hubs and testbeds across NATO environments and nations and bringing them all into the core apps and dev environment in NSF.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Times New Roman" panose="02020603050405020304" pitchFamily="18" charset="0"/>
              </a:rPr>
              <a:t>There is also opportunity to do some app modernization and technology upgrades to resolve some legacy technical debt.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Times New Roman" panose="02020603050405020304" pitchFamily="18" charset="0"/>
            </a:endParaRPr>
          </a:p>
          <a:p>
            <a:r>
              <a:rPr lang="en-US"/>
              <a:t>But on the whole, great things happening here, and it’s an excellent model and opportunity for the allied community at large.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750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real value proposition of the NATO Software Factory, and honestly, any Software Factory across the defense ecosystem: SPEEDING UP TIME-TO-VALUE. </a:t>
            </a:r>
          </a:p>
          <a:p>
            <a:endParaRPr lang="en-US"/>
          </a:p>
          <a:p>
            <a:r>
              <a:rPr lang="en-US"/>
              <a:t>With a Software Factory approach, you are standing up CI/CD pipelines that get your dev team up and running on day one. No more spending boatloads of time standing up environments. You use your pipelines, automate deployment of environments to the greatest degree possible, and focus on creating value for customers. </a:t>
            </a:r>
          </a:p>
          <a:p>
            <a:endParaRPr lang="en-US"/>
          </a:p>
          <a:p>
            <a:r>
              <a:rPr lang="en-US"/>
              <a:t>In the case of the NATO Software Factory, we have a DevSecOps platform that is being leveraged across nations AND industry partners, with an app store open to the alliance. This is a great example for the Public Sector, and it continues to mature and evolve. </a:t>
            </a:r>
            <a:endParaRPr lang="en-US" i="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66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4548188" cy="2557462"/>
          </a:xfrm>
        </p:spPr>
      </p:sp>
      <p:sp>
        <p:nvSpPr>
          <p:cNvPr id="3" name="Notes Placeholder 2"/>
          <p:cNvSpPr>
            <a:spLocks noGrp="1"/>
          </p:cNvSpPr>
          <p:nvPr>
            <p:ph type="body" idx="1"/>
          </p:nvPr>
        </p:nvSpPr>
        <p:spPr>
          <a:xfrm>
            <a:off x="257047" y="3330568"/>
            <a:ext cx="6525589" cy="4183380"/>
          </a:xfrm>
        </p:spPr>
        <p:txBody>
          <a:bodyPr/>
          <a:lstStyle/>
          <a:p>
            <a:pPr>
              <a:spcAft>
                <a:spcPts val="815"/>
              </a:spcAft>
            </a:pPr>
            <a:r>
              <a:rPr lang="en-US"/>
              <a:t>Another example, this one from the Defense Industrial Base.</a:t>
            </a:r>
          </a:p>
          <a:p>
            <a:pPr>
              <a:spcAft>
                <a:spcPts val="815"/>
              </a:spcAft>
            </a:pPr>
            <a:endParaRPr lang="en-US"/>
          </a:p>
          <a:p>
            <a:pPr>
              <a:spcAft>
                <a:spcPts val="815"/>
              </a:spcAft>
            </a:pPr>
            <a:r>
              <a:rPr lang="en-US"/>
              <a:t>We have been working with Rolls-Royce to leverage digital engineering techniques, as well as modeling and simulation. They are now using an Advanced Visualization Lab that allows them to interact with digital models of products that have not even gone to production yet. They refer to that as “zero cost prototyping,” and it allows you to accelerate what would typically be post-production testing into earlier phases of the design lifecycle.</a:t>
            </a:r>
          </a:p>
          <a:p>
            <a:pPr>
              <a:spcAft>
                <a:spcPts val="815"/>
              </a:spcAft>
            </a:pPr>
            <a:endParaRPr lang="en-US"/>
          </a:p>
          <a:p>
            <a:pPr>
              <a:spcAft>
                <a:spcPts val="815"/>
              </a:spcAft>
            </a:pPr>
            <a:r>
              <a:rPr lang="en-US"/>
              <a:t>That is a gamechanger, and it is helping Rolls to drive down their development, maintenance, and sustainment costs through digital engineering methods and modeling &amp; simulation techniques. </a:t>
            </a:r>
          </a:p>
          <a:p>
            <a:pPr>
              <a:spcAft>
                <a:spcPts val="815"/>
              </a:spcAft>
            </a:pPr>
            <a:endParaRPr lang="en-US"/>
          </a:p>
          <a:p>
            <a:pPr>
              <a:spcAft>
                <a:spcPts val="815"/>
              </a:spcAft>
            </a:pPr>
            <a:r>
              <a:rPr lang="en-US"/>
              <a:t>https://www.airforcemag.com/rolls-royce-digitally-modeled-entire-wing-pylon-to-win-b-52-engine-contract/</a:t>
            </a:r>
          </a:p>
          <a:p>
            <a:pPr>
              <a:spcAft>
                <a:spcPts val="815"/>
              </a:spcAft>
            </a:pPr>
            <a:r>
              <a:rPr lang="en-US"/>
              <a:t>https://techpoint.org/2021/12/rolls-royce-is-winning-big-through-digital-transformation-continuous-innovation/</a:t>
            </a:r>
          </a:p>
          <a:p>
            <a:pPr>
              <a:spcAft>
                <a:spcPts val="815"/>
              </a:spcAft>
            </a:pPr>
            <a:endParaRPr lang="en-US"/>
          </a:p>
          <a:p>
            <a:pPr>
              <a:spcAft>
                <a:spcPts val="815"/>
              </a:spcAft>
            </a:pPr>
            <a:endParaRPr kumimoji="0" lang="en-US" sz="1200" b="0" i="0" u="none" strike="noStrike" kern="0" cap="none" spc="0" normalizeH="0" baseline="0" noProof="0">
              <a:ln>
                <a:noFill/>
              </a:ln>
              <a:solidFill>
                <a:srgbClr val="FFFFFF"/>
              </a:solidFill>
              <a:effectLst/>
              <a:uLnTx/>
              <a:uFillTx/>
              <a:latin typeface="Segoe UI Semilight"/>
              <a:ea typeface="+mn-ea"/>
              <a:cs typeface="Segoe UI Semilight" panose="020B04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0082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here is an example of a code-with engagement we have been conducting with the US Army Test &amp; Evaluation Command.  </a:t>
            </a:r>
          </a:p>
          <a:p>
            <a:endParaRPr lang="en-US"/>
          </a:p>
          <a:p>
            <a:r>
              <a:rPr lang="en-US"/>
              <a:t>&lt;share details&gt;</a:t>
            </a:r>
          </a:p>
          <a:p>
            <a:endParaRPr lang="en-US"/>
          </a:p>
          <a:p>
            <a:r>
              <a:rPr lang="en-US"/>
              <a:t>So, in summary, we believe Digital Engineering and the modernization of capability lifecycles is a huge opportunity for the Defense Industrial Base, and we are here to help you in that journey. </a:t>
            </a:r>
          </a:p>
          <a:p>
            <a:endParaRPr lang="en-US"/>
          </a:p>
          <a:p>
            <a:r>
              <a:rPr lang="en-US"/>
              <a:t>Happy to engage with you in workshops to identify goals and assess what your engineering and value steams look like today, and then figure out best path forward.</a:t>
            </a:r>
          </a:p>
          <a:p>
            <a:endParaRPr lang="en-US"/>
          </a:p>
          <a:p>
            <a:r>
              <a:rPr lang="en-US"/>
              <a:t>The code-with opportunities I mentioned are a great way to start – you get a Microsoft dev crew working alongside your engineers for some period of time (6-8 week engagements), you get to keep all of the IP as a result of that engagement,  and your engineers learn agile, modern dev methods along the way. We have Defense-specific crews who work exclusively in this domain, they come with security clearances, and they have proven super popular with other DIB partners.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37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sz="1800"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t>Our desire is to be a mission partner to allied defense organizations around the world, and to </a:t>
            </a:r>
            <a:r>
              <a:rPr lang="en-US" sz="1800">
                <a:latin typeface="Calibri" panose="020F0502020204030204" pitchFamily="34" charset="0"/>
                <a:ea typeface="Calibri" panose="020F0502020204030204" pitchFamily="34" charset="0"/>
                <a:cs typeface="Times New Roman" panose="02020603050405020304" pitchFamily="18" charset="0"/>
              </a:rPr>
              <a:t>empower the service personnel who protect and defend to achieve more. That is our mission statement. </a:t>
            </a:r>
          </a:p>
          <a:p>
            <a:endParaRPr lang="en-US" sz="1800"/>
          </a:p>
          <a:p>
            <a:r>
              <a:rPr lang="en-US" sz="1800"/>
              <a:t>We work with Defense &amp; Intelligence organizations around the globe to help them achieve their digital transformation goals – including cloud and commercial technology adoption, speeding up innovation cycles and adopting modern methods and practices like DevSecOps, Digital Engineering, and Software Factories for defense, and also supporting organizational transformation and skilling initiatives to ensure that real change happens and takes hold.</a:t>
            </a:r>
          </a:p>
          <a:p>
            <a:pPr marL="0" indent="0">
              <a:lnSpc>
                <a:spcPct val="107000"/>
              </a:lnSpc>
              <a:spcAft>
                <a:spcPts val="0"/>
              </a:spcAft>
              <a:buFont typeface="Symbol" panose="05050102010706020507" pitchFamily="18" charset="2"/>
              <a:buNone/>
            </a:pPr>
            <a:endParaRPr lang="en-US" sz="1800" b="1">
              <a:latin typeface="Calibri" panose="020F0502020204030204" pitchFamily="34" charset="0"/>
              <a:ea typeface="Calibri" panose="020F0502020204030204" pitchFamily="34" charset="0"/>
              <a:cs typeface="Times New Roman" panose="02020603050405020304" pitchFamily="18" charset="0"/>
            </a:endParaRPr>
          </a:p>
          <a:p>
            <a:pPr marL="362480" indent="-362480">
              <a:lnSpc>
                <a:spcPct val="107000"/>
              </a:lnSpc>
              <a:spcAft>
                <a:spcPts val="0"/>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Historically, when most people think Microsoft, they don’t typically think about business with defense forces and militaries. </a:t>
            </a:r>
          </a:p>
          <a:p>
            <a:pPr marL="362480" indent="-362480">
              <a:lnSpc>
                <a:spcPct val="107000"/>
              </a:lnSpc>
              <a:spcAft>
                <a:spcPts val="0"/>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Microsoft as a company has more than 40 years of experience supporting democratically elected institutions and defense forces.</a:t>
            </a:r>
          </a:p>
          <a:p>
            <a:pPr marL="362480" indent="-362480">
              <a:lnSpc>
                <a:spcPct val="107000"/>
              </a:lnSpc>
              <a:spcAft>
                <a:spcPts val="0"/>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The missions that you support </a:t>
            </a:r>
            <a:r>
              <a:rPr lang="en-US" sz="1800" i="1">
                <a:latin typeface="Calibri" panose="020F0502020204030204" pitchFamily="34" charset="0"/>
                <a:ea typeface="Calibri" panose="020F0502020204030204" pitchFamily="34" charset="0"/>
                <a:cs typeface="Times New Roman" panose="02020603050405020304" pitchFamily="18" charset="0"/>
              </a:rPr>
              <a:t>matter</a:t>
            </a:r>
            <a:r>
              <a:rPr lang="en-US" sz="1800">
                <a:latin typeface="Calibri" panose="020F0502020204030204" pitchFamily="34" charset="0"/>
                <a:ea typeface="Calibri" panose="020F0502020204030204" pitchFamily="34" charset="0"/>
                <a:cs typeface="Times New Roman" panose="02020603050405020304" pitchFamily="18" charset="0"/>
              </a:rPr>
              <a:t>, and as a company, we have made a principled decision to use technology to support allied, democratically-elected governments in defending freedom around the globe. </a:t>
            </a:r>
          </a:p>
          <a:p>
            <a:pPr marL="362480" indent="-362480">
              <a:lnSpc>
                <a:spcPct val="107000"/>
              </a:lnSpc>
              <a:spcAft>
                <a:spcPts val="846"/>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Our team is comprised of many former military and defense industrial base personnel, and we resonate with these missions.</a:t>
            </a:r>
          </a:p>
          <a:p>
            <a:pPr marL="362480" indent="-362480">
              <a:lnSpc>
                <a:spcPct val="107000"/>
              </a:lnSpc>
              <a:spcAft>
                <a:spcPts val="846"/>
              </a:spcAft>
              <a:buFont typeface="Symbol" panose="05050102010706020507" pitchFamily="18" charset="2"/>
              <a:buChar char=""/>
            </a:pPr>
            <a:endParaRPr lang="en-US" sz="1800">
              <a:latin typeface="Calibri" panose="020F0502020204030204" pitchFamily="34" charset="0"/>
              <a:ea typeface="Calibri" panose="020F0502020204030204" pitchFamily="34" charset="0"/>
              <a:cs typeface="Times New Roman" panose="02020603050405020304" pitchFamily="18" charset="0"/>
            </a:endParaRPr>
          </a:p>
          <a:p>
            <a:pPr marL="362480" indent="-362480">
              <a:lnSpc>
                <a:spcPct val="107000"/>
              </a:lnSpc>
              <a:spcAft>
                <a:spcPts val="846"/>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Given recent world events, we are also acutely aware of the changing role of tech companies in the global theater, with recent events in Ukraine and cyber operations by Russia being one such example.</a:t>
            </a:r>
          </a:p>
          <a:p>
            <a:pPr marL="362480" indent="-362480">
              <a:lnSpc>
                <a:spcPct val="107000"/>
              </a:lnSpc>
              <a:spcAft>
                <a:spcPts val="846"/>
              </a:spcAft>
              <a:buFont typeface="Symbol" panose="05050102010706020507" pitchFamily="18" charset="2"/>
              <a:buChar char=""/>
            </a:pPr>
            <a:r>
              <a:rPr lang="en-US" sz="1800">
                <a:latin typeface="Calibri" panose="020F0502020204030204" pitchFamily="34" charset="0"/>
                <a:ea typeface="Calibri" panose="020F0502020204030204" pitchFamily="34" charset="0"/>
                <a:cs typeface="Times New Roman" panose="02020603050405020304" pitchFamily="18" charset="0"/>
              </a:rPr>
              <a:t>We are thinking hard about this, and we are working to cement our place and partnership with defense organizations as a result. </a:t>
            </a:r>
          </a:p>
        </p:txBody>
      </p:sp>
      <p:sp>
        <p:nvSpPr>
          <p:cNvPr id="4" name="Footer Placeholder 3"/>
          <p:cNvSpPr>
            <a:spLocks noGrp="1"/>
          </p:cNvSpPr>
          <p:nvPr>
            <p:ph type="ftr"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This document does not contain technology or technical data controlled under either the U.S. International Traffic in Arms Regulations or the U.S. Export Administration Regulations.</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F3A09-0EB5-429E-B7D0-FB28A7726D2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53743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 that, thanks again for joining us today, and would love to hear from you before we move on to our next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Questions on strategy or Digital Engineering? Where is Saab in the Digital Transformation and lifecycle modernization journey? What is working? Where do you need help?</a:t>
            </a:r>
          </a:p>
          <a:p>
            <a:endParaRPr lang="en-US"/>
          </a:p>
        </p:txBody>
      </p:sp>
      <p:sp>
        <p:nvSpPr>
          <p:cNvPr id="4" name="Slide Number Placeholder 3"/>
          <p:cNvSpPr>
            <a:spLocks noGrp="1"/>
          </p:cNvSpPr>
          <p:nvPr>
            <p:ph type="sldNum" sz="quarter" idx="10"/>
          </p:nvPr>
        </p:nvSpPr>
        <p:spPr/>
        <p:txBody>
          <a:bodyPr/>
          <a:lstStyle/>
          <a:p>
            <a:pPr marL="0" marR="0" lvl="0" indent="0" algn="r" defTabSz="95646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646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93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F2F2F"/>
                </a:solidFill>
                <a:effectLst/>
                <a:latin typeface="Segoe UI" panose="020B0502040204020203" pitchFamily="34" charset="0"/>
              </a:rPr>
              <a:t>So, related to that, our CEO Satya Nadella has reinforced our commitment to the Public Sector and to the allied defense ecosystem.</a:t>
            </a:r>
          </a:p>
          <a:p>
            <a:pPr algn="l"/>
            <a:endParaRPr lang="en-US" b="0" i="0">
              <a:solidFill>
                <a:srgbClr val="2F2F2F"/>
              </a:solidFill>
              <a:effectLst/>
              <a:latin typeface="Segoe UI" panose="020B0502040204020203" pitchFamily="34" charset="0"/>
            </a:endParaRPr>
          </a:p>
          <a:p>
            <a:pPr algn="l"/>
            <a:r>
              <a:rPr lang="en-US" b="0" i="0">
                <a:solidFill>
                  <a:srgbClr val="2F2F2F"/>
                </a:solidFill>
                <a:effectLst/>
                <a:latin typeface="Segoe UI" panose="020B0502040204020203" pitchFamily="34" charset="0"/>
              </a:rPr>
              <a:t>And we are pushing especially hard to help </a:t>
            </a:r>
            <a:r>
              <a:rPr lang="en-US" b="0" i="0" err="1">
                <a:solidFill>
                  <a:srgbClr val="2F2F2F"/>
                </a:solidFill>
                <a:effectLst/>
                <a:latin typeface="Segoe UI" panose="020B0502040204020203" pitchFamily="34" charset="0"/>
              </a:rPr>
              <a:t>defence</a:t>
            </a:r>
            <a:r>
              <a:rPr lang="en-US" b="0" i="0">
                <a:solidFill>
                  <a:srgbClr val="2F2F2F"/>
                </a:solidFill>
                <a:effectLst/>
                <a:latin typeface="Segoe UI" panose="020B0502040204020203" pitchFamily="34" charset="0"/>
              </a:rPr>
              <a:t> forces embrace what we call “Tech Intensity” – helping them adopt technology in ways that are much faster than what they have done in the past. </a:t>
            </a:r>
          </a:p>
          <a:p>
            <a:pPr algn="l"/>
            <a:endParaRPr lang="en-US" b="0" i="0">
              <a:solidFill>
                <a:srgbClr val="2F2F2F"/>
              </a:solidFill>
              <a:effectLst/>
              <a:latin typeface="Segoe UI" panose="020B0502040204020203" pitchFamily="34" charset="0"/>
            </a:endParaRPr>
          </a:p>
          <a:p>
            <a:pPr algn="l"/>
            <a:r>
              <a:rPr lang="en-US" b="0" i="0">
                <a:solidFill>
                  <a:srgbClr val="2F2F2F"/>
                </a:solidFill>
                <a:effectLst/>
                <a:latin typeface="Segoe UI" panose="020B0502040204020203" pitchFamily="34" charset="0"/>
              </a:rPr>
              <a:t>Tech intensity has three components:</a:t>
            </a:r>
          </a:p>
          <a:p>
            <a:pPr algn="l">
              <a:buFont typeface="+mj-lt"/>
              <a:buAutoNum type="arabicPeriod"/>
            </a:pPr>
            <a:r>
              <a:rPr lang="en-US" b="0" i="0">
                <a:solidFill>
                  <a:srgbClr val="2F2F2F"/>
                </a:solidFill>
                <a:effectLst/>
                <a:latin typeface="Segoe UI" panose="020B0502040204020203" pitchFamily="34" charset="0"/>
              </a:rPr>
              <a:t> Rapid adoption of hyper-scale</a:t>
            </a:r>
            <a:r>
              <a:rPr lang="en-US" b="1" i="0">
                <a:solidFill>
                  <a:srgbClr val="2F2F2F"/>
                </a:solidFill>
                <a:effectLst/>
                <a:latin typeface="Segoe UI" panose="020B0502040204020203" pitchFamily="34" charset="0"/>
              </a:rPr>
              <a:t> cloud platforms.</a:t>
            </a:r>
            <a:endParaRPr lang="en-US" b="0" i="0">
              <a:solidFill>
                <a:srgbClr val="2F2F2F"/>
              </a:solidFill>
              <a:effectLst/>
              <a:latin typeface="Segoe UI" panose="020B0502040204020203" pitchFamily="34" charset="0"/>
            </a:endParaRPr>
          </a:p>
          <a:p>
            <a:pPr algn="l">
              <a:buFont typeface="+mj-lt"/>
              <a:buAutoNum type="arabicPeriod"/>
            </a:pPr>
            <a:r>
              <a:rPr lang="en-US" b="0" i="0">
                <a:solidFill>
                  <a:srgbClr val="2F2F2F"/>
                </a:solidFill>
                <a:effectLst/>
                <a:latin typeface="Segoe UI" panose="020B0502040204020203" pitchFamily="34" charset="0"/>
              </a:rPr>
              <a:t> A</a:t>
            </a:r>
            <a:r>
              <a:rPr lang="en-US" b="1" i="0">
                <a:solidFill>
                  <a:srgbClr val="2F2F2F"/>
                </a:solidFill>
                <a:effectLst/>
                <a:latin typeface="Segoe UI" panose="020B0502040204020203" pitchFamily="34" charset="0"/>
              </a:rPr>
              <a:t> decision</a:t>
            </a:r>
            <a:r>
              <a:rPr lang="en-US" b="0" i="0">
                <a:solidFill>
                  <a:srgbClr val="2F2F2F"/>
                </a:solidFill>
                <a:effectLst/>
                <a:latin typeface="Segoe UI" panose="020B0502040204020203" pitchFamily="34" charset="0"/>
              </a:rPr>
              <a:t> to invest in </a:t>
            </a:r>
            <a:r>
              <a:rPr lang="en-US" b="1" i="0">
                <a:solidFill>
                  <a:srgbClr val="2F2F2F"/>
                </a:solidFill>
                <a:effectLst/>
                <a:latin typeface="Segoe UI" panose="020B0502040204020203" pitchFamily="34" charset="0"/>
              </a:rPr>
              <a:t>digital capabilities </a:t>
            </a:r>
            <a:r>
              <a:rPr lang="en-US" b="0" i="0">
                <a:solidFill>
                  <a:srgbClr val="2F2F2F"/>
                </a:solidFill>
                <a:effectLst/>
                <a:latin typeface="Segoe UI" panose="020B0502040204020203" pitchFamily="34" charset="0"/>
              </a:rPr>
              <a:t>AND the supporting culture and skilling initiatives needed to help digital capabilities take hold.</a:t>
            </a:r>
          </a:p>
          <a:p>
            <a:pPr algn="l">
              <a:buFont typeface="+mj-lt"/>
              <a:buAutoNum type="arabicPeriod"/>
            </a:pPr>
            <a:r>
              <a:rPr lang="en-US" b="0" i="0">
                <a:solidFill>
                  <a:srgbClr val="2F2F2F"/>
                </a:solidFill>
                <a:effectLst/>
                <a:latin typeface="Segoe UI" panose="020B0502040204020203" pitchFamily="34" charset="0"/>
              </a:rPr>
              <a:t> Relentless focus on building technology that</a:t>
            </a:r>
            <a:r>
              <a:rPr lang="en-US" b="1" i="0">
                <a:solidFill>
                  <a:srgbClr val="2F2F2F"/>
                </a:solidFill>
                <a:effectLst/>
                <a:latin typeface="Segoe UI" panose="020B0502040204020203" pitchFamily="34" charset="0"/>
              </a:rPr>
              <a:t> is secure and that users can trust. </a:t>
            </a:r>
          </a:p>
          <a:p>
            <a:pPr marL="212982" lvl="1" indent="-105829" algn="l"/>
            <a:endParaRPr lang="en-US" b="0" i="0">
              <a:solidFill>
                <a:srgbClr val="2F2F2F"/>
              </a:solidFill>
              <a:effectLst/>
              <a:latin typeface="Segoe UI" panose="020B0502040204020203" pitchFamily="34" charset="0"/>
            </a:endParaRPr>
          </a:p>
          <a:p>
            <a:pPr algn="l">
              <a:buFont typeface="+mj-lt"/>
              <a:buNone/>
            </a:pPr>
            <a:r>
              <a:rPr lang="en-US" b="0" i="0">
                <a:solidFill>
                  <a:srgbClr val="2F2F2F"/>
                </a:solidFill>
                <a:effectLst/>
                <a:latin typeface="Segoe UI" panose="020B0502040204020203" pitchFamily="34" charset="0"/>
              </a:rPr>
              <a:t>The bottom line is this: the methods and tactics that adversaries are using is increasingly hybrid in nature, which means that a modern military posture needs to be increasingly software-defined, and it needs to include the ability to innovate at speed.</a:t>
            </a:r>
          </a:p>
          <a:p>
            <a:pPr algn="l">
              <a:buFont typeface="+mj-lt"/>
              <a:buNone/>
            </a:pPr>
            <a:endParaRPr lang="en-US" b="0" i="0">
              <a:solidFill>
                <a:srgbClr val="2F2F2F"/>
              </a:solidFill>
              <a:effectLst/>
              <a:latin typeface="Segoe UI" panose="020B0502040204020203" pitchFamily="34" charset="0"/>
            </a:endParaRPr>
          </a:p>
          <a:p>
            <a:pPr algn="l">
              <a:buFont typeface="+mj-lt"/>
              <a:buNone/>
            </a:pPr>
            <a:r>
              <a:rPr lang="en-US" b="0" i="0">
                <a:solidFill>
                  <a:srgbClr val="2F2F2F"/>
                </a:solidFill>
                <a:effectLst/>
                <a:latin typeface="Segoe UI" panose="020B0502040204020203" pitchFamily="34" charset="0"/>
              </a:rPr>
              <a:t>We believe digital transformation can enable that.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A98020-7B19-4BD9-B829-380AC478DEB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76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We work with defense customers and partners all over the planet to help them define their own digital transformation goals and objectives, and then figure out </a:t>
            </a:r>
            <a:r>
              <a:rPr lang="en-US" b="1" u="sng"/>
              <a:t>how to get there</a:t>
            </a:r>
            <a:r>
              <a:rPr lang="en-US" b="1"/>
              <a:t>. </a:t>
            </a:r>
          </a:p>
          <a:p>
            <a:pPr>
              <a:lnSpc>
                <a:spcPct val="100000"/>
              </a:lnSpc>
              <a:spcAft>
                <a:spcPts val="0"/>
              </a:spcAft>
            </a:pPr>
            <a:endParaRPr lang="en-US"/>
          </a:p>
          <a:p>
            <a:pPr>
              <a:lnSpc>
                <a:spcPct val="100000"/>
              </a:lnSpc>
              <a:spcAft>
                <a:spcPts val="0"/>
              </a:spcAft>
            </a:pPr>
            <a:r>
              <a:rPr lang="en-US"/>
              <a:t>There are essentially four stages of maturity for digital transformation for defense – </a:t>
            </a:r>
            <a:r>
              <a:rPr lang="en-US" b="1"/>
              <a:t>Analog, Advanced, Digital, and Disruptive</a:t>
            </a:r>
            <a:r>
              <a:rPr lang="en-US"/>
              <a:t>. </a:t>
            </a:r>
          </a:p>
          <a:p>
            <a:pPr>
              <a:lnSpc>
                <a:spcPct val="100000"/>
              </a:lnSpc>
              <a:spcAft>
                <a:spcPts val="0"/>
              </a:spcAft>
            </a:pPr>
            <a:r>
              <a:rPr lang="en-US"/>
              <a:t>And this chart is one that we use to foster conversations to first understand where a customer or partner may be on their own digital transformation journey.</a:t>
            </a:r>
          </a:p>
          <a:p>
            <a:pPr>
              <a:lnSpc>
                <a:spcPct val="100000"/>
              </a:lnSpc>
              <a:spcAft>
                <a:spcPts val="0"/>
              </a:spcAft>
            </a:pPr>
            <a:endParaRPr lang="en-US"/>
          </a:p>
          <a:p>
            <a:pPr defTabSz="932380">
              <a:lnSpc>
                <a:spcPct val="100000"/>
              </a:lnSpc>
              <a:spcAft>
                <a:spcPts val="0"/>
              </a:spcAft>
              <a:defRPr/>
            </a:pPr>
            <a:r>
              <a:rPr lang="en-US"/>
              <a:t>These stages look clearly delineated, but the journey is not necessarily a serial or linear one.  Oftentimes, we find defense organizations working simultaneously in multiple phases. For example, we frequently see defense customers developing advanced capabilities that are digital or disruptive in nature – indicative of being in a latter stage -  but they don’t have the foundational digital backbone, culture, or policies in place yet to truly take advantage of those capabilities. </a:t>
            </a:r>
          </a:p>
          <a:p>
            <a:pPr defTabSz="932380">
              <a:lnSpc>
                <a:spcPct val="100000"/>
              </a:lnSpc>
              <a:spcAft>
                <a:spcPts val="0"/>
              </a:spcAft>
              <a:defRPr/>
            </a:pPr>
            <a:endParaRPr lang="en-US"/>
          </a:p>
          <a:p>
            <a:pPr defTabSz="932380">
              <a:lnSpc>
                <a:spcPct val="100000"/>
              </a:lnSpc>
              <a:spcAft>
                <a:spcPts val="0"/>
              </a:spcAft>
              <a:defRPr/>
            </a:pPr>
            <a:r>
              <a:rPr lang="en-US"/>
              <a:t>Or perhaps they are building advanced, digital capabilities, but still running antiquated back-office processes and policies that are not digital, data-driven, or optimized. </a:t>
            </a:r>
          </a:p>
          <a:p>
            <a:pPr>
              <a:lnSpc>
                <a:spcPct val="100000"/>
              </a:lnSpc>
              <a:spcAft>
                <a:spcPts val="0"/>
              </a:spcAft>
            </a:pPr>
            <a:endParaRPr lang="en-US"/>
          </a:p>
          <a:p>
            <a:pPr>
              <a:lnSpc>
                <a:spcPct val="100000"/>
              </a:lnSpc>
              <a:spcAft>
                <a:spcPts val="0"/>
              </a:spcAft>
            </a:pPr>
            <a:r>
              <a:rPr lang="en-US"/>
              <a:t>This digital maturity model is a great tool to help us have candid discussions with customers &amp; partners so they can honestly assess where they are in their transformation journey. And part of this activity includes talking through what goals and objectives defense customers want to realize through their transformation.</a:t>
            </a:r>
          </a:p>
          <a:p>
            <a:pPr>
              <a:lnSpc>
                <a:spcPct val="100000"/>
              </a:lnSpc>
              <a:spcAft>
                <a:spcPts val="0"/>
              </a:spcAft>
            </a:pPr>
            <a:endParaRPr lang="en-US"/>
          </a:p>
          <a:p>
            <a:pPr>
              <a:lnSpc>
                <a:spcPct val="100000"/>
              </a:lnSpc>
              <a:spcAft>
                <a:spcPts val="0"/>
              </a:spcAft>
            </a:pPr>
            <a:r>
              <a:rPr lang="en-US"/>
              <a:t>So we won’t go through this in depth today, but we would love to explore this with you and understand where you are in this maturity spectrum, and also, what is your “why” statement for transforming? What are your goals for digital transformation, what is working, what are your challenges, and what mission and people outcomes do you ultimately want to achieve? </a:t>
            </a:r>
          </a:p>
          <a:p>
            <a:pPr>
              <a:lnSpc>
                <a:spcPct val="100000"/>
              </a:lnSpc>
              <a:spcAft>
                <a:spcPts val="0"/>
              </a:spcAft>
            </a:pPr>
            <a:endParaRPr lang="en-US"/>
          </a:p>
          <a:p>
            <a:pPr>
              <a:lnSpc>
                <a:spcPct val="100000"/>
              </a:lnSpc>
              <a:spcAft>
                <a:spcPts val="0"/>
              </a:spcAft>
            </a:pPr>
            <a:endParaRPr lang="en-US"/>
          </a:p>
          <a:p>
            <a:r>
              <a:rPr lang="en-US"/>
              <a:t>--------------------------------------</a:t>
            </a:r>
          </a:p>
          <a:p>
            <a:r>
              <a:rPr lang="en-US"/>
              <a:t>Additional info, if you want to use it (and if time permits): </a:t>
            </a:r>
          </a:p>
          <a:p>
            <a:r>
              <a:rPr lang="en-US" b="1"/>
              <a:t>Now, let’s talk through the stages of digital transformation for defense.</a:t>
            </a:r>
          </a:p>
          <a:p>
            <a:endParaRPr lang="en-US"/>
          </a:p>
          <a:p>
            <a:pPr marL="174828" indent="-174828" defTabSz="932380">
              <a:lnSpc>
                <a:spcPct val="107000"/>
              </a:lnSpc>
              <a:spcAft>
                <a:spcPts val="816"/>
              </a:spcAft>
              <a:buFont typeface="Arial" panose="020B0604020202020204" pitchFamily="34" charset="0"/>
              <a:buChar char="•"/>
              <a:defRPr/>
            </a:pPr>
            <a:r>
              <a:rPr lang="en-US" b="1"/>
              <a:t>Analog</a:t>
            </a:r>
            <a:r>
              <a:rPr lang="en-US"/>
              <a:t> - The analog phase of the journey is common to many parts of defense &amp; intelligence – this is where processes are still very waterfall in nature, not optimized around data, and rely heavily on paper and physical environments for delivery. </a:t>
            </a:r>
          </a:p>
          <a:p>
            <a:pPr marL="387810" lvl="1" indent="-174828" defTabSz="932380">
              <a:lnSpc>
                <a:spcPct val="107000"/>
              </a:lnSpc>
              <a:spcAft>
                <a:spcPts val="816"/>
              </a:spcAft>
              <a:buFont typeface="Arial" panose="020B0604020202020204" pitchFamily="34" charset="0"/>
              <a:buChar char="•"/>
              <a:defRPr/>
            </a:pPr>
            <a:r>
              <a:rPr lang="en-US" b="1"/>
              <a:t>Example: </a:t>
            </a:r>
            <a:r>
              <a:rPr lang="en-US" b="0"/>
              <a:t>Paper manuals, electro-mechanical training aids, and checklists as tall as I am. Mission Planning exercises being drawn in the dirt, in-theater. </a:t>
            </a:r>
            <a:endParaRPr lang="en-US" b="1"/>
          </a:p>
          <a:p>
            <a:pPr marL="174828" indent="-174828" defTabSz="932380">
              <a:lnSpc>
                <a:spcPct val="107000"/>
              </a:lnSpc>
              <a:spcAft>
                <a:spcPts val="816"/>
              </a:spcAft>
              <a:buFont typeface="Arial" panose="020B0604020202020204" pitchFamily="34" charset="0"/>
              <a:buChar char="•"/>
              <a:defRPr/>
            </a:pPr>
            <a:endParaRPr lang="en-US"/>
          </a:p>
          <a:p>
            <a:pPr marL="174828" indent="-174828" defTabSz="932380">
              <a:lnSpc>
                <a:spcPct val="107000"/>
              </a:lnSpc>
              <a:spcAft>
                <a:spcPts val="816"/>
              </a:spcAft>
              <a:buFont typeface="Arial" panose="020B0604020202020204" pitchFamily="34" charset="0"/>
              <a:buChar char="•"/>
              <a:defRPr/>
            </a:pPr>
            <a:r>
              <a:rPr lang="en-US" b="1"/>
              <a:t>Advanced</a:t>
            </a:r>
            <a:r>
              <a:rPr lang="en-US"/>
              <a:t> - starting to digitize some services and processes, but not yet truly digital from end-to-end. A lot of your data might still live in stovepipes, and most of your systems are on-prem- and most likely constrained by proprietary IP. That limits your ability to truly harness data as an asset and elevate it to actionable insights that can be shared across services and domains. </a:t>
            </a:r>
          </a:p>
          <a:p>
            <a:pPr marL="387810" lvl="1" indent="-174828" defTabSz="932380">
              <a:lnSpc>
                <a:spcPct val="107000"/>
              </a:lnSpc>
              <a:spcAft>
                <a:spcPts val="816"/>
              </a:spcAft>
              <a:buFont typeface="Arial" panose="020B0604020202020204" pitchFamily="34" charset="0"/>
              <a:buChar char="•"/>
              <a:defRPr/>
            </a:pPr>
            <a:r>
              <a:rPr lang="en-US" b="1"/>
              <a:t>Example: </a:t>
            </a:r>
            <a:r>
              <a:rPr lang="en-US"/>
              <a:t>UK MoD has a dozen different digital timecard applications out there. Same is true of logistics (lots of app duplication). Good progress in making these digital, but ultimately need to consolidate down to a single app, available everywhere and with broad adoption. </a:t>
            </a:r>
            <a:endParaRPr lang="en-US" b="1"/>
          </a:p>
          <a:p>
            <a:pPr marL="174828" indent="-174828" defTabSz="932380">
              <a:lnSpc>
                <a:spcPct val="107000"/>
              </a:lnSpc>
              <a:spcAft>
                <a:spcPts val="816"/>
              </a:spcAft>
              <a:buFont typeface="Arial" panose="020B0604020202020204" pitchFamily="34" charset="0"/>
              <a:buChar char="•"/>
              <a:defRPr/>
            </a:pPr>
            <a:endParaRPr lang="en-US"/>
          </a:p>
          <a:p>
            <a:pPr marL="174828" indent="-174828" defTabSz="932380">
              <a:lnSpc>
                <a:spcPct val="107000"/>
              </a:lnSpc>
              <a:spcAft>
                <a:spcPts val="816"/>
              </a:spcAft>
              <a:buFont typeface="Arial" panose="020B0604020202020204" pitchFamily="34" charset="0"/>
              <a:buChar char="•"/>
              <a:defRPr/>
            </a:pPr>
            <a:r>
              <a:rPr lang="en-US" b="1"/>
              <a:t>Digital</a:t>
            </a:r>
            <a:r>
              <a:rPr lang="en-US"/>
              <a:t> – this is where you truly begin delivering digital services that are agile and flexible, across the entire organization. Increased focus on user experience, and using Digital Engineering methods and DevSecOps to deliver and deploy at speed and scale. Starting to use more advanced capabilities like AI/ML for insight generation, sharing data across domains and from HQ to edge, modular and interoperable, AR/VR/MR/modeling &amp; sim, and some digital engineering methods in place. </a:t>
            </a:r>
          </a:p>
          <a:p>
            <a:pPr marL="387810" lvl="1" indent="-174828" defTabSz="932380">
              <a:lnSpc>
                <a:spcPct val="107000"/>
              </a:lnSpc>
              <a:spcAft>
                <a:spcPts val="816"/>
              </a:spcAft>
              <a:buFont typeface="Arial" panose="020B0604020202020204" pitchFamily="34" charset="0"/>
              <a:buChar char="•"/>
              <a:defRPr/>
            </a:pPr>
            <a:r>
              <a:rPr lang="en-US" b="1"/>
              <a:t>Example: </a:t>
            </a:r>
            <a:r>
              <a:rPr lang="en-US" b="0"/>
              <a:t>Software Factory for Defense. USAF, DHS examples. Building and deploying new mission capability at speed and scale. </a:t>
            </a:r>
          </a:p>
          <a:p>
            <a:pPr marL="502899" lvl="2" indent="-174828" defTabSz="932380">
              <a:lnSpc>
                <a:spcPct val="107000"/>
              </a:lnSpc>
              <a:spcAft>
                <a:spcPts val="816"/>
              </a:spcAft>
              <a:buFont typeface="Arial" panose="020B0604020202020204" pitchFamily="34" charset="0"/>
              <a:buChar char="•"/>
              <a:defRPr/>
            </a:pPr>
            <a:r>
              <a:rPr lang="en-US" b="0"/>
              <a:t>Relate this to the UK MoD Foundry work that is underway now.</a:t>
            </a:r>
          </a:p>
          <a:p>
            <a:pPr marL="387810" lvl="1" indent="-174828" defTabSz="932380">
              <a:lnSpc>
                <a:spcPct val="107000"/>
              </a:lnSpc>
              <a:spcAft>
                <a:spcPts val="816"/>
              </a:spcAft>
              <a:buFont typeface="Arial" panose="020B0604020202020204" pitchFamily="34" charset="0"/>
              <a:buChar char="•"/>
              <a:defRPr/>
            </a:pPr>
            <a:r>
              <a:rPr lang="en-US" b="1"/>
              <a:t>Example: </a:t>
            </a:r>
            <a:r>
              <a:rPr lang="en-US" b="0"/>
              <a:t>Leveraging Modeling &amp; Simulation capabilities for wargaming; COA generation; mission training &amp; planning. Very data-rich and personalized experiences. </a:t>
            </a:r>
          </a:p>
          <a:p>
            <a:pPr marL="387810" lvl="1" indent="-174828" defTabSz="932380">
              <a:lnSpc>
                <a:spcPct val="107000"/>
              </a:lnSpc>
              <a:spcAft>
                <a:spcPts val="816"/>
              </a:spcAft>
              <a:buFont typeface="Arial" panose="020B0604020202020204" pitchFamily="34" charset="0"/>
              <a:buChar char="•"/>
              <a:defRPr/>
            </a:pPr>
            <a:r>
              <a:rPr lang="en-US" b="1"/>
              <a:t>Example: </a:t>
            </a:r>
            <a:r>
              <a:rPr lang="en-US" b="0" i="0">
                <a:solidFill>
                  <a:srgbClr val="252423"/>
                </a:solidFill>
                <a:effectLst/>
                <a:latin typeface="Segoe UI" panose="020B0502040204020203" pitchFamily="34" charset="0"/>
              </a:rPr>
              <a:t>BAE Project Vulcan and Thales Nexium Defence Cloud are good examples of a step change in driving disruptive technology into a legacy-orientated, land-based environment to demonstrate and prove out the value of cloud-based services paired with modern comms architectures. </a:t>
            </a:r>
          </a:p>
          <a:p>
            <a:pPr marL="387810" lvl="1" indent="-174828" defTabSz="932380">
              <a:lnSpc>
                <a:spcPct val="107000"/>
              </a:lnSpc>
              <a:spcAft>
                <a:spcPts val="816"/>
              </a:spcAft>
              <a:buFont typeface="Arial" panose="020B0604020202020204" pitchFamily="34" charset="0"/>
              <a:buChar char="•"/>
              <a:defRPr/>
            </a:pPr>
            <a:endParaRPr lang="en-US"/>
          </a:p>
          <a:p>
            <a:pPr marL="174828" indent="-174828" defTabSz="932380">
              <a:lnSpc>
                <a:spcPct val="107000"/>
              </a:lnSpc>
              <a:spcAft>
                <a:spcPts val="816"/>
              </a:spcAft>
              <a:buFont typeface="Arial" panose="020B0604020202020204" pitchFamily="34" charset="0"/>
              <a:buChar char="•"/>
              <a:defRPr/>
            </a:pPr>
            <a:r>
              <a:rPr lang="en-US" b="1"/>
              <a:t>Disruptive</a:t>
            </a:r>
            <a:r>
              <a:rPr lang="en-US"/>
              <a:t> – this is the holy grail of digital transformation for defense. The organization is digital, agile, and innovative. Data and insights are available across the entire mission thread, at the time and place of need – including at the tactical edge. Can disrupt not just adversaries, but also your own organization, and at speed. Digital Engineering firmly entrenched in all methods and processes. Data-driven and optimized. Highly capable, advanced tech, cloud-first strategy. Collaborative across entire mission threads, domains, agencies, coalition partnerships, and geographic bounds. </a:t>
            </a:r>
          </a:p>
          <a:p>
            <a:pPr marL="387810" lvl="1" indent="-174828" defTabSz="932380">
              <a:lnSpc>
                <a:spcPct val="107000"/>
              </a:lnSpc>
              <a:spcAft>
                <a:spcPts val="816"/>
              </a:spcAft>
              <a:buFont typeface="Arial" panose="020B0604020202020204" pitchFamily="34" charset="0"/>
              <a:buChar char="•"/>
              <a:defRPr/>
            </a:pPr>
            <a:r>
              <a:rPr lang="en-US" b="1"/>
              <a:t>What does this look like? </a:t>
            </a:r>
            <a:r>
              <a:rPr lang="en-US" b="0"/>
              <a:t>A secure, connected, interoperable end-to-end cloud solution, from HQ to tactical edge. Allows you to leverage existing and novel data, elevate that data to insights, make data-driven decisions, and access data anywhere, anytime. Also allows you to be agile, pivot, and disrupt at speed and scale while capitalizing on human-machine augmentation. The ability to leverage data and insights from multiple sources enables information advantage and agile multi-domain integration.  </a:t>
            </a:r>
            <a:endParaRPr lang="en-US" b="1"/>
          </a:p>
          <a:p>
            <a:pPr marL="0" indent="0">
              <a:spcAft>
                <a:spcPts val="0"/>
              </a:spcAft>
              <a:buFont typeface="Arial" panose="020B0604020202020204" pitchFamily="34" charset="0"/>
              <a:buNone/>
            </a:pPr>
            <a:endParaRPr lang="en-US"/>
          </a:p>
          <a:p>
            <a:pPr marL="0" indent="0">
              <a:spcAft>
                <a:spcPts val="0"/>
              </a:spcAft>
              <a:buFont typeface="Arial" panose="020B0604020202020204" pitchFamily="34" charset="0"/>
              <a:buNone/>
            </a:pPr>
            <a:r>
              <a:rPr lang="en-US" b="1"/>
              <a:t>Angie’s example: </a:t>
            </a:r>
            <a:r>
              <a:rPr lang="en-US"/>
              <a:t>UK data logistics &amp; warehousing story. Employees wearing headlamps; no electricity on-site. Had to reskill the workforce and bring them along on the journey. Get them behind the “why” of digital transformation and the value proposition of it as it relates to their individual job function. Helped them step through the Digital Transformation journey. </a:t>
            </a:r>
          </a:p>
          <a:p>
            <a:pPr marL="0" indent="0">
              <a:spcAft>
                <a:spcPts val="0"/>
              </a:spcAft>
              <a:buFont typeface="Arial" panose="020B0604020202020204" pitchFamily="34" charset="0"/>
              <a:buNone/>
            </a:pPr>
            <a:endParaRPr lang="en-US"/>
          </a:p>
          <a:p>
            <a:pPr>
              <a:spcAft>
                <a:spcPts val="0"/>
              </a:spcAft>
            </a:pPr>
            <a:r>
              <a:rPr lang="en-US" b="1"/>
              <a:t>JADC2 as an example: </a:t>
            </a:r>
          </a:p>
          <a:p>
            <a:pPr marL="291379" indent="-291379">
              <a:spcAft>
                <a:spcPts val="0"/>
              </a:spcAft>
              <a:buFont typeface="Arial" panose="020B0604020202020204" pitchFamily="34" charset="0"/>
              <a:buChar char="•"/>
            </a:pPr>
            <a:r>
              <a:rPr lang="en-US"/>
              <a:t>Where do we see Joint All-Domain Command and Control (JADC2) on this chart? </a:t>
            </a:r>
          </a:p>
          <a:p>
            <a:pPr marL="291379" indent="-291379">
              <a:spcAft>
                <a:spcPts val="0"/>
              </a:spcAft>
              <a:buFont typeface="Arial" panose="020B0604020202020204" pitchFamily="34" charset="0"/>
              <a:buChar char="•"/>
            </a:pPr>
            <a:r>
              <a:rPr lang="en-US"/>
              <a:t>If we follow the same network-centric warfare developments from the nineties, the defense ecosystem is at risk of failing to deliver true JADC2 – again! </a:t>
            </a:r>
          </a:p>
          <a:p>
            <a:pPr marL="291379" indent="-291379">
              <a:spcAft>
                <a:spcPts val="0"/>
              </a:spcAft>
              <a:buFont typeface="Arial" panose="020B0604020202020204" pitchFamily="34" charset="0"/>
              <a:buChar char="•"/>
            </a:pPr>
            <a:r>
              <a:rPr lang="en-US"/>
              <a:t>How willing are we to be disruptive? How willing are we to challenge Government acquisition and procurement methods? How willing are we to challenge ourselves to truly enable a disruptive defense &amp; intelligence ecosystem?</a:t>
            </a:r>
          </a:p>
          <a:p>
            <a:pPr marL="291379" indent="-291379">
              <a:spcAft>
                <a:spcPts val="0"/>
              </a:spcAft>
              <a:buFont typeface="Arial" panose="020B0604020202020204" pitchFamily="34" charset="0"/>
              <a:buChar char="•"/>
            </a:pPr>
            <a:r>
              <a:rPr lang="en-US"/>
              <a:t>Bottom line: it takes more than technology change. Need to also change people, culture, policy, governance, and acquisitions (as we see on the bottom of this slide).</a:t>
            </a:r>
          </a:p>
          <a:p>
            <a:pPr marL="291379" indent="-291379">
              <a:spcAft>
                <a:spcPts val="0"/>
              </a:spcAft>
              <a:buFont typeface="Arial" panose="020B0604020202020204" pitchFamily="34" charset="0"/>
              <a:buChar char="•"/>
            </a:pPr>
            <a:endParaRPr lang="en-US"/>
          </a:p>
          <a:p>
            <a:pPr marL="0" indent="0">
              <a:spcAft>
                <a:spcPts val="0"/>
              </a:spcAft>
              <a:buFont typeface="Arial" panose="020B0604020202020204" pitchFamily="34" charset="0"/>
              <a:buNone/>
            </a:pPr>
            <a:r>
              <a:rPr lang="en-US" b="1"/>
              <a:t>Question for customer (generate dialogue):</a:t>
            </a:r>
          </a:p>
          <a:p>
            <a:pPr marL="0" indent="0">
              <a:spcAft>
                <a:spcPts val="0"/>
              </a:spcAft>
              <a:buFont typeface="Arial" panose="020B0604020202020204" pitchFamily="34" charset="0"/>
              <a:buNone/>
            </a:pPr>
            <a:r>
              <a:rPr lang="en-US" b="1">
                <a:solidFill>
                  <a:srgbClr val="FF0000"/>
                </a:solidFill>
              </a:rPr>
              <a:t>Where do you see MoD on this maturity model? </a:t>
            </a:r>
          </a:p>
          <a:p>
            <a:pPr marL="0" indent="0">
              <a:spcAft>
                <a:spcPts val="0"/>
              </a:spcAft>
              <a:buFont typeface="Arial" panose="020B0604020202020204" pitchFamily="34" charset="0"/>
              <a:buNone/>
            </a:pPr>
            <a:endParaRPr lang="en-US"/>
          </a:p>
          <a:p>
            <a:pPr marL="0" indent="0">
              <a:spcAft>
                <a:spcPts val="0"/>
              </a:spcAft>
              <a:buFont typeface="Arial" panose="020B0604020202020204" pitchFamily="34" charset="0"/>
              <a:buNone/>
            </a:pPr>
            <a:r>
              <a:rPr lang="en-US"/>
              <a:t>So let’s talk about those process, policy, and cultural enablers for transformation… (next slide)</a:t>
            </a:r>
          </a:p>
          <a:p>
            <a:pPr marL="0" indent="0">
              <a:spcAft>
                <a:spcPts val="0"/>
              </a:spcAft>
              <a:buFont typeface="Arial" panose="020B0604020202020204" pitchFamily="34" charset="0"/>
              <a:buNone/>
            </a:pPr>
            <a:endParaRPr lang="en-US"/>
          </a:p>
          <a:p>
            <a:pPr>
              <a:spcAft>
                <a:spcPts val="0"/>
              </a:spcAft>
            </a:pPr>
            <a:r>
              <a:rPr lang="en-US"/>
              <a:t> </a:t>
            </a:r>
          </a:p>
          <a:p>
            <a:pPr defTabSz="932380">
              <a:lnSpc>
                <a:spcPct val="107000"/>
              </a:lnSpc>
              <a:spcAft>
                <a:spcPts val="816"/>
              </a:spcAft>
              <a:defRPr/>
            </a:pPr>
            <a:endParaRPr lang="en-US"/>
          </a:p>
          <a:p>
            <a:pPr defTabSz="932380">
              <a:lnSpc>
                <a:spcPct val="107000"/>
              </a:lnSpc>
              <a:spcAft>
                <a:spcPts val="816"/>
              </a:spcAft>
              <a:defRPr/>
            </a:pPr>
            <a:endParaRPr lang="en-US"/>
          </a:p>
        </p:txBody>
      </p:sp>
      <p:sp>
        <p:nvSpPr>
          <p:cNvPr id="4" name="Slide Number Placeholder 3"/>
          <p:cNvSpPr>
            <a:spLocks noGrp="1"/>
          </p:cNvSpPr>
          <p:nvPr>
            <p:ph type="sldNum" sz="quarter" idx="5"/>
          </p:nvPr>
        </p:nvSpPr>
        <p:spPr/>
        <p:txBody>
          <a:bodyPr/>
          <a:lstStyle/>
          <a:p>
            <a:pPr marL="0" marR="0" lvl="0" indent="0" algn="r" defTabSz="985619" rtl="0" eaLnBrk="1" fontAlgn="auto" latinLnBrk="0" hangingPunct="1">
              <a:lnSpc>
                <a:spcPct val="100000"/>
              </a:lnSpc>
              <a:spcBef>
                <a:spcPts val="0"/>
              </a:spcBef>
              <a:spcAft>
                <a:spcPts val="0"/>
              </a:spcAft>
              <a:buClrTx/>
              <a:buSzTx/>
              <a:buFontTx/>
              <a:buNone/>
              <a:tabLst/>
              <a:defRPr/>
            </a:pPr>
            <a:fld id="{DC820A0A-D089-40AF-A91B-7820A4E79208}"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61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7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0000"/>
              </a:lnSpc>
              <a:spcBef>
                <a:spcPts val="0"/>
              </a:spcBef>
              <a:spcAft>
                <a:spcPts val="0"/>
              </a:spcAft>
            </a:pPr>
            <a:r>
              <a:rPr lang="en-US"/>
              <a:t>There are many technology trends contributing to a transformed defense posture, and we are working with both defense forces and the DIB to leverage commoditized tech, emerging capabilities, and modern development methods in their defense tech stack.</a:t>
            </a:r>
          </a:p>
          <a:p>
            <a:pPr fontAlgn="base">
              <a:lnSpc>
                <a:spcPct val="100000"/>
              </a:lnSpc>
              <a:spcBef>
                <a:spcPts val="0"/>
              </a:spcBef>
              <a:spcAft>
                <a:spcPts val="0"/>
              </a:spcAft>
            </a:pPr>
            <a:endParaRPr lang="en-US">
              <a:sym typeface="Wingdings" panose="05000000000000000000" pitchFamily="2" charset="2"/>
            </a:endParaRPr>
          </a:p>
          <a:p>
            <a:pPr fontAlgn="base">
              <a:lnSpc>
                <a:spcPct val="100000"/>
              </a:lnSpc>
              <a:spcBef>
                <a:spcPts val="0"/>
              </a:spcBef>
              <a:spcAft>
                <a:spcPts val="0"/>
              </a:spcAft>
            </a:pPr>
            <a:r>
              <a:rPr lang="en-US">
                <a:sym typeface="Wingdings" panose="05000000000000000000" pitchFamily="2" charset="2"/>
              </a:rPr>
              <a:t>You’re going to hear about a few of these today – Artificial Intelligence; 5G, Space, and Spectrum; Edge Compute and the full Cloud-To-Edge continuum; Modeling &amp; Sim; Digital Engineering Methods.</a:t>
            </a:r>
          </a:p>
          <a:p>
            <a:pPr fontAlgn="base">
              <a:lnSpc>
                <a:spcPct val="100000"/>
              </a:lnSpc>
              <a:spcBef>
                <a:spcPts val="0"/>
              </a:spcBef>
              <a:spcAft>
                <a:spcPts val="0"/>
              </a:spcAft>
            </a:pPr>
            <a:r>
              <a:rPr lang="en-US" b="0">
                <a:sym typeface="Wingdings" panose="05000000000000000000" pitchFamily="2" charset="2"/>
              </a:rPr>
              <a:t>In all of these, </a:t>
            </a:r>
            <a:r>
              <a:rPr lang="en-US" b="0"/>
              <a:t>Cloud Computing playing a central role and serves as the foundation for a modern, secure, data-driven, defense posture. </a:t>
            </a:r>
          </a:p>
          <a:p>
            <a:pPr marL="212725" marR="0" lvl="1"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244218"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I’ll also note one additional thing on this slide:</a:t>
            </a:r>
          </a:p>
          <a:p>
            <a:pPr marL="0" marR="0" lvl="0" indent="-244218"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244218"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Digital transformation is not just a technology story.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Real transformation happens at the intersection of people, technology, and culture </a:t>
            </a:r>
            <a:r>
              <a:rPr lang="en-US" b="0"/>
              <a:t>– and there are a lot of non-tech enablers that are needed for the defense ecosystem to truly transform.</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You’ll see a selection of those highlighted at the bottom of this slide.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Business Process</a:t>
            </a: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Defense Acquisitions Methods</a:t>
            </a: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Risk &amp; Reward Postures</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Hybrid work environments</a:t>
            </a: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Diversity</a:t>
            </a:r>
            <a:r>
              <a:rPr lang="en-US" b="0"/>
              <a:t> – both in the workforce, and in your supply base</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And finally, </a:t>
            </a:r>
            <a:r>
              <a:rPr lang="en-US" b="1"/>
              <a:t>Culture</a:t>
            </a:r>
            <a:r>
              <a:rPr lang="en-US" b="0"/>
              <a:t>.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Culture underpins every single transformation effort on the planet, and it will make or break your transformation efforts.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Make sure you have the right organizational change management practices in place to help drive your organization, and the culture itself, to where it needs to be to ensure digital transformation success.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We do a lot of code-with and co-engineering partnerships with the Defense Industrial Base – we have some great examples we can share with you from BAE Systems and Rolls Royce in particular – and those include not only side-by-side development engagements, but also opportunities to assess and rework business processes, workflows, and even culture and team dynamics.  I cannot oversell how important culture is to a transformation effort, and having gone through our own transformation and cultural overhaul here at Microsoft, that’s an area that we are happy to support based on our own experiences and lessons learned. </a:t>
            </a:r>
            <a:endParaRPr lang="en-US" b="1"/>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98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a:t>&lt;Describe 3 ways we enable Digital Transformation&gt;</a:t>
            </a:r>
          </a:p>
          <a:p>
            <a:pPr marL="0" indent="0">
              <a:buFont typeface="Arial" panose="020B0604020202020204" pitchFamily="34" charset="0"/>
              <a:buNone/>
            </a:pPr>
            <a:endParaRPr lang="en-AU"/>
          </a:p>
          <a:p>
            <a:pPr marL="0" indent="0">
              <a:buFont typeface="Arial" panose="020B0604020202020204" pitchFamily="34" charset="0"/>
              <a:buNone/>
            </a:pPr>
            <a:r>
              <a:rPr lang="en-AU"/>
              <a:t>And I want to put a finer point on that third bullet – the Partner piece.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70% of defense spending is done through government-contracted work with the DIB as prime contractors.  DIB companies have strong, longstanding relationships with Defense forces, they already have multi-year, multi-million &amp; billion-dollar framework contracts in place, and they know how to bid, win, and execute in the complicated world of government contracting.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We take two primary approaches with the DIB: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1) Traditional approach – sell TO the DIB. Think products &amp; cloud services for productivity, collaboration, security,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2) New focus: sell WITH the DIB. Partner on joint capture &amp; pursuit efforts. Engage in co-development and co-engineering efforts.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We want to partner with you to help increase your </a:t>
            </a:r>
            <a:r>
              <a:rPr lang="en-US" err="1">
                <a:solidFill>
                  <a:srgbClr val="000000"/>
                </a:solidFill>
                <a:latin typeface="Segoe UI"/>
                <a:ea typeface="Times New Roman" panose="02020603050405020304" pitchFamily="18" charset="0"/>
                <a:cs typeface="Segoe UI"/>
              </a:rPr>
              <a:t>Pwin</a:t>
            </a:r>
            <a:r>
              <a:rPr lang="en-US">
                <a:solidFill>
                  <a:srgbClr val="000000"/>
                </a:solidFill>
                <a:latin typeface="Segoe UI"/>
                <a:ea typeface="Times New Roman" panose="02020603050405020304" pitchFamily="18" charset="0"/>
                <a:cs typeface="Segoe UI"/>
              </a:rPr>
              <a:t> on new business opportunities, and to help keep your franchise programs sold.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In these sell-with scenarios, the DIB typically primes, and we act as a sub bringing the digital backbone and cloud-enabled capabilities to the opportunity.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What’s in it for you is higher </a:t>
            </a:r>
            <a:r>
              <a:rPr lang="en-US" err="1">
                <a:solidFill>
                  <a:srgbClr val="000000"/>
                </a:solidFill>
                <a:latin typeface="Segoe UI"/>
                <a:ea typeface="Times New Roman" panose="02020603050405020304" pitchFamily="18" charset="0"/>
                <a:cs typeface="Segoe UI"/>
              </a:rPr>
              <a:t>Pwin</a:t>
            </a:r>
            <a:r>
              <a:rPr lang="en-US">
                <a:solidFill>
                  <a:srgbClr val="000000"/>
                </a:solidFill>
                <a:latin typeface="Segoe UI"/>
                <a:ea typeface="Times New Roman" panose="02020603050405020304" pitchFamily="18" charset="0"/>
                <a:cs typeface="Segoe UI"/>
              </a:rPr>
              <a:t>, increased innovation, and easier access to technology by weaving commercial solutions into your offerings.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Segoe UI"/>
                <a:ea typeface="Times New Roman" panose="02020603050405020304" pitchFamily="18" charset="0"/>
                <a:cs typeface="Segoe UI"/>
              </a:rPr>
              <a:t>What’s in it for us is adoption and growth of our platforms and solution offerings.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Segoe UI"/>
              <a:ea typeface="Times New Roman" panose="02020603050405020304" pitchFamily="18" charset="0"/>
              <a:cs typeface="Segoe UI"/>
            </a:endParaRPr>
          </a:p>
          <a:p>
            <a:pPr marL="0" indent="0">
              <a:buFont typeface="Arial" panose="020B0604020202020204" pitchFamily="34" charset="0"/>
              <a:buNone/>
            </a:pPr>
            <a:endParaRPr lang="en-AU"/>
          </a:p>
        </p:txBody>
      </p:sp>
      <p:sp>
        <p:nvSpPr>
          <p:cNvPr id="4" name="Slide Number Placeholder 3"/>
          <p:cNvSpPr>
            <a:spLocks noGrp="1"/>
          </p:cNvSpPr>
          <p:nvPr>
            <p:ph type="sldNum" sz="quarter" idx="5"/>
          </p:nvPr>
        </p:nvSpPr>
        <p:spPr/>
        <p:txBody>
          <a:bodyPr/>
          <a:lstStyle/>
          <a:p>
            <a:fld id="{F22092E2-1734-4C6D-865B-050C708F9AB0}" type="slidenum">
              <a:rPr lang="en-US" smtClean="0"/>
              <a:t>6</a:t>
            </a:fld>
            <a:endParaRPr lang="en-US"/>
          </a:p>
        </p:txBody>
      </p:sp>
    </p:spTree>
    <p:extLst>
      <p:ext uri="{BB962C8B-B14F-4D97-AF65-F5344CB8AC3E}">
        <p14:creationId xmlns:p14="http://schemas.microsoft.com/office/powerpoint/2010/main" val="314192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Segoe UI" panose="020B0502040204020203" pitchFamily="34" charset="0"/>
                <a:ea typeface="+mn-ea"/>
                <a:cs typeface="+mn-cs"/>
              </a:rPr>
              <a:t>Here are the five primary Industry Priority Scenarios for Defense &amp; Intelligence in which we focus our time and energies, based on guidance and feedback received from our customers. </a:t>
            </a:r>
          </a:p>
          <a:p>
            <a:endParaRPr lang="en-US" sz="1200" kern="1200">
              <a:solidFill>
                <a:schemeClr val="tx1"/>
              </a:solidFill>
              <a:effectLst>
                <a:outerShdw blurRad="38100" dist="38100" dir="2700000" algn="tl">
                  <a:srgbClr val="000000">
                    <a:alpha val="43137"/>
                  </a:srgbClr>
                </a:outerShdw>
              </a:effectLst>
              <a:latin typeface="Segoe UI" panose="020B0502040204020203" pitchFamily="34" charset="0"/>
              <a:ea typeface="+mn-ea"/>
              <a:cs typeface="+mn-cs"/>
            </a:endParaRPr>
          </a:p>
          <a:p>
            <a:pPr marL="228600" indent="-228600">
              <a:buAutoNum type="arabicParenR"/>
            </a:pPr>
            <a:r>
              <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rPr>
              <a:t>Deliver a Trusted and Secure Digital Backbone – this is all about cloud adoption, as well as modernization of IT and technology stacks</a:t>
            </a:r>
          </a:p>
          <a:p>
            <a:pPr marL="228600" indent="-228600">
              <a:buAutoNum type="arabicParen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endParaRPr>
          </a:p>
          <a:p>
            <a:pPr marL="228600" indent="-228600">
              <a:buAutoNum type="arabicParenR"/>
            </a:pPr>
            <a:r>
              <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a:cs typeface="Segoe UI"/>
              </a:rPr>
              <a:t>Empower Personnel to deliver Mission, and Modernize Facilities – this is where we are focused on leveraging digital transformation to modernize the individual defense worker experience; everyone from the soldier serving at the front lines, to the defense office worker at headquarters, to the engineer working in the defense industrial base. </a:t>
            </a:r>
          </a:p>
          <a:p>
            <a:pPr marL="228600" indent="-228600">
              <a:buAutoNum type="arabicParen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endParaRPr>
          </a:p>
          <a:p>
            <a:pPr marL="228600" indent="-228600">
              <a:buAutoNum type="arabicParenR"/>
            </a:pPr>
            <a:r>
              <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rPr>
              <a:t>Transform the Capability Lifecycle – this is probably my favorite IPS, having come from the Defense Industrial Base, and it’s one we are going to dive in further on in a moment. This is all about transforming the way forces and DIB conceptualize, design, collaborate, deploy, and sustain mission capability, with focus on leveraging modern methodologies and digital capabilities such as Digital Engineering, Agile, DevSecOps, Digital Twin, and so on. The intent here is to modernize the lifecycle and enable innovation at the speed of relevance.</a:t>
            </a:r>
          </a:p>
          <a:p>
            <a:pPr marL="228600" indent="-228600">
              <a:buAutoNum type="arabicParen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endParaRPr>
          </a:p>
          <a:p>
            <a:pPr marL="228600" indent="-228600">
              <a:buAutoNum type="arabicParenR"/>
            </a:pPr>
            <a:r>
              <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a:cs typeface="Segoe UI"/>
              </a:rPr>
              <a:t>Optimize Decision Advantage – this is about helping forces to harness their data as an asset and accelerate the OODA loop</a:t>
            </a:r>
            <a:r>
              <a:rPr lang="en-US">
                <a:effectLst>
                  <a:outerShdw blurRad="38100" dist="38100" dir="2700000" algn="tl">
                    <a:srgbClr val="000000">
                      <a:alpha val="43137"/>
                    </a:srgbClr>
                  </a:outerShdw>
                </a:effectLst>
                <a:latin typeface="Segoe UI"/>
                <a:cs typeface="Segoe UI"/>
              </a:rPr>
              <a:t> – Observe, Orient, Decide, Act. </a:t>
            </a:r>
            <a:endParaRPr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cs typeface="Segoe UI"/>
            </a:endParaRPr>
          </a:p>
          <a:p>
            <a:pPr marL="228600" indent="-228600">
              <a:buAutoNum type="arabicParenR"/>
            </a:pPr>
            <a:endPar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panose="020B0502040204020203" pitchFamily="34" charset="0"/>
              <a:ea typeface="+mn-ea"/>
              <a:cs typeface="+mn-cs"/>
            </a:endParaRPr>
          </a:p>
          <a:p>
            <a:pPr marL="228600" indent="-228600">
              <a:buAutoNum type="arabicParenR"/>
            </a:pPr>
            <a:r>
              <a:rPr kumimoji="0" lang="en-US" sz="1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Segoe UI"/>
                <a:cs typeface="Segoe UI"/>
              </a:rPr>
              <a:t>And finally, Enhance Interoperability. This is focused on enabling secure information exchange across partners, coalitions, and with industry.</a:t>
            </a:r>
            <a:r>
              <a:rPr lang="en-US">
                <a:effectLst>
                  <a:outerShdw blurRad="38100" dist="38100" dir="2700000" algn="tl">
                    <a:srgbClr val="000000">
                      <a:alpha val="43137"/>
                    </a:srgbClr>
                  </a:outerShdw>
                </a:effectLst>
                <a:latin typeface="Segoe UI"/>
                <a:cs typeface="Segoe UI"/>
              </a:rPr>
              <a:t> So think about the major coalitions and alliances we support – AUKUS, FVEYs, NATO, etc. This directly focuses on those alliances and how we help those forces work together across nations, across networks, across missions, across environments. </a:t>
            </a:r>
            <a:endParaRPr lang="en-US" sz="1200" b="0" i="0" u="none" strike="noStrike" cap="none" spc="0" normalizeH="0" baseline="0" noProof="0">
              <a:ln>
                <a:noFill/>
              </a:ln>
              <a:solidFill>
                <a:srgbClr val="000000"/>
              </a:solidFill>
              <a:effectLst>
                <a:outerShdw blurRad="38100" dist="38100" dir="2700000" algn="tl">
                  <a:srgbClr val="000000">
                    <a:alpha val="43137"/>
                  </a:srgbClr>
                </a:outerShdw>
              </a:effectLst>
              <a:uLnTx/>
              <a:uFillTx/>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200" b="1"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a:p>
            <a:pPr marL="0" lvl="0" indent="0">
              <a:buFont typeface="Arial" panose="020B0604020202020204" pitchFamily="34" charset="0"/>
              <a:buNone/>
            </a:pPr>
            <a:r>
              <a:rPr lang="en-US"/>
              <a:t>&lt;Pause for questions on strategy before diving further into one of these IPSs&gt;</a:t>
            </a:r>
          </a:p>
          <a:p>
            <a:pPr marL="0" lvl="0" indent="0">
              <a:buFont typeface="Arial" panose="020B0604020202020204" pitchFamily="34" charset="0"/>
              <a:buNone/>
            </a:pPr>
            <a:endParaRPr lang="en-US"/>
          </a:p>
          <a:p>
            <a:endParaRPr lang="en-US" sz="1200"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1DB066-C3F6-4626-AE7A-E5C30FB87C7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68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t>Let’s dive a bit deeper now into our third industry priority scenario, which you saw on the previous slide: Transforming the Mission Capability Lifecycle.</a:t>
            </a:r>
          </a:p>
          <a:p>
            <a:pPr marL="0" lvl="0" indent="0">
              <a:buFont typeface="Arial" panose="020B0604020202020204" pitchFamily="34" charset="0"/>
              <a:buNone/>
            </a:pPr>
            <a:endParaRPr lang="en-US"/>
          </a:p>
          <a:p>
            <a:pPr marL="0" lvl="0" indent="0">
              <a:buFont typeface="Arial" panose="020B0604020202020204" pitchFamily="34" charset="0"/>
              <a:buNone/>
            </a:pPr>
            <a:r>
              <a:rPr lang="en-US"/>
              <a:t>We believe that Digital Engineering is the next big paradigm shift and enabler for military technology dominance. It’s how we build systems better and help defense forces innovate at speed and scale. This is an area I became passionate about while working in the Defense Industrial Base, and it’s what eventually brought me to Microsoft. This is how the allied defense ecosystem stays ahead of a rapidly evolving threat environment – by enabling innovation at the speed of relevance through a modernized mission capability lifecycle. </a:t>
            </a:r>
          </a:p>
          <a:p>
            <a:pPr marL="0" lvl="0" indent="0">
              <a:buFont typeface="Arial" panose="020B0604020202020204" pitchFamily="34" charset="0"/>
              <a:buNone/>
            </a:pPr>
            <a:endParaRPr lang="en-US"/>
          </a:p>
          <a:p>
            <a:pPr marL="0" lvl="0" indent="0">
              <a:buFont typeface="Arial" panose="020B0604020202020204" pitchFamily="34" charset="0"/>
              <a:buNone/>
            </a:pPr>
            <a:r>
              <a:rPr lang="en-US"/>
              <a:t>And what this means for you, and for the Defense Industrial Base at large, is:</a:t>
            </a:r>
          </a:p>
          <a:p>
            <a:pPr marL="228600" lvl="0" indent="-228600">
              <a:buFont typeface="Arial" panose="020B0604020202020204" pitchFamily="34" charset="0"/>
              <a:buAutoNum type="arabicParenR"/>
            </a:pPr>
            <a:r>
              <a:rPr lang="en-US"/>
              <a:t>Improved efficiencies across the product lifecycle</a:t>
            </a:r>
          </a:p>
          <a:p>
            <a:pPr marL="228600" lvl="0" indent="-228600">
              <a:buFont typeface="Arial" panose="020B0604020202020204" pitchFamily="34" charset="0"/>
              <a:buAutoNum type="arabicParenR"/>
            </a:pPr>
            <a:r>
              <a:rPr lang="en-US"/>
              <a:t>Improved user feedback</a:t>
            </a:r>
          </a:p>
          <a:p>
            <a:pPr marL="228600" lvl="0" indent="-228600">
              <a:buFont typeface="Arial" panose="020B0604020202020204" pitchFamily="34" charset="0"/>
              <a:buAutoNum type="arabicParenR"/>
            </a:pPr>
            <a:r>
              <a:rPr lang="en-US"/>
              <a:t>More rapid time to delivery</a:t>
            </a:r>
          </a:p>
          <a:p>
            <a:pPr marL="228600" lvl="0" indent="-228600">
              <a:buFont typeface="Arial" panose="020B0604020202020204" pitchFamily="34" charset="0"/>
              <a:buAutoNum type="arabicParenR"/>
            </a:pPr>
            <a:r>
              <a:rPr lang="en-US"/>
              <a:t>Increased innovation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7C00B-2F71-4670-9D9E-4D9929450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3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view of the Defense capability lifecycle today, vs. where we want to be in order to develop and deploy new mission capability at the speed of relevance. </a:t>
            </a:r>
          </a:p>
          <a:p>
            <a:endParaRPr lang="en-US"/>
          </a:p>
          <a:p>
            <a:r>
              <a:rPr lang="en-US"/>
              <a:t>&lt;talk through current state vs. desired state&gt;</a:t>
            </a:r>
          </a:p>
          <a:p>
            <a:endParaRPr lang="en-US"/>
          </a:p>
          <a:p>
            <a:r>
              <a:rPr lang="en-US"/>
              <a:t>And one thing I want to point to here is that while we are talking about the mission capability lifecycle, which is a very tech-intensive topic, many of the elements on this slide are driven more so by culture and policy than by technology itself.</a:t>
            </a:r>
          </a:p>
          <a:p>
            <a:endParaRPr lang="en-US"/>
          </a:p>
          <a:p>
            <a:r>
              <a:rPr lang="en-US"/>
              <a:t>For instance, most defense acquisition processes have been around for decades. They are well-suited for buying large, complex, platforms and systems with well-defined requirements and waterfall development and deployment methods. </a:t>
            </a:r>
          </a:p>
          <a:p>
            <a:endParaRPr lang="en-US"/>
          </a:p>
          <a:p>
            <a:r>
              <a:rPr lang="en-US"/>
              <a:t>But when we are talking about buying mission capabilities that are increasingly software centric, and buying those under rapid timescales, then our legacy defense procurement methods no longer work well.</a:t>
            </a:r>
          </a:p>
          <a:p>
            <a:endParaRPr lang="en-US"/>
          </a:p>
          <a:p>
            <a:r>
              <a:rPr lang="en-US"/>
              <a:t>I’ve heard some US Air Force leaders say they want to move this ecosystem from spending a decade buying and fielding a new system, to buying modular, software-centric capability with a credit card and getting it fielded in hours, days, and weeks, rather than a decade.</a:t>
            </a:r>
          </a:p>
          <a:p>
            <a:endParaRPr lang="en-US"/>
          </a:p>
          <a:p>
            <a:r>
              <a:rPr lang="en-US"/>
              <a:t>That’s a paradigm shift, and it requires not just technology, but also policy and culture change.</a:t>
            </a:r>
          </a:p>
          <a:p>
            <a:endParaRPr lang="en-US"/>
          </a:p>
          <a:p>
            <a:r>
              <a:rPr lang="en-US"/>
              <a:t>We spend time on The Hill, and with organizations like the Aerospace Industries Association, and with government acquisitions organizations around the world to attempt to influence policies to make them more modern and tech-friendly. And we do that side by side with the Defense Industrial Base. </a:t>
            </a:r>
          </a:p>
          <a:p>
            <a:endParaRPr lang="en-US"/>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12/19/2022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2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12.emf"/><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8.xml"/><Relationship Id="rId1" Type="http://schemas.openxmlformats.org/officeDocument/2006/relationships/tags" Target="../tags/tag1.xml"/><Relationship Id="rId4" Type="http://schemas.openxmlformats.org/officeDocument/2006/relationships/image" Target="../media/image52.emf"/></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jpeg"/><Relationship Id="rId1" Type="http://schemas.openxmlformats.org/officeDocument/2006/relationships/slideMaster" Target="../slideMasters/slideMaster9.xml"/><Relationship Id="rId4" Type="http://schemas.openxmlformats.org/officeDocument/2006/relationships/image" Target="../media/image20.pn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7.jpe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9.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7.jpe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9.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27.jpe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0.xml"/><Relationship Id="rId4" Type="http://schemas.openxmlformats.org/officeDocument/2006/relationships/image" Target="../media/image33.jpe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0.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27.jpeg"/></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10.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11.xml"/><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9CCA-3F1D-475A-895D-571CE495504D}"/>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0C1A8167-8B0B-45E7-96A5-1467BAA25DE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EBE629FE-23D3-4108-8303-5D864C5937DB}"/>
              </a:ext>
            </a:extLst>
          </p:cNvPr>
          <p:cNvSpPr txBox="1">
            <a:spLocks noGrp="1"/>
          </p:cNvSpPr>
          <p:nvPr>
            <p:ph type="dt" sz="half" idx="7"/>
          </p:nvPr>
        </p:nvSpPr>
        <p:spPr/>
        <p:txBody>
          <a:bodyPr/>
          <a:lstStyle>
            <a:lvl1pPr>
              <a:defRPr/>
            </a:lvl1pPr>
          </a:lstStyle>
          <a:p>
            <a:pPr lvl="0"/>
            <a:fld id="{F7FB9A95-98FB-4BC4-95DE-C037E6CFB43C}" type="datetime1">
              <a:rPr lang="en-GB"/>
              <a:pPr lvl="0"/>
              <a:t>19/12/2022</a:t>
            </a:fld>
            <a:endParaRPr lang="en-GB"/>
          </a:p>
        </p:txBody>
      </p:sp>
      <p:sp>
        <p:nvSpPr>
          <p:cNvPr id="5" name="Footer Placeholder 4">
            <a:extLst>
              <a:ext uri="{FF2B5EF4-FFF2-40B4-BE49-F238E27FC236}">
                <a16:creationId xmlns:a16="http://schemas.microsoft.com/office/drawing/2014/main" id="{D620C9D7-287E-410D-B395-C22302A92EF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039AA22-2783-44F0-BA5D-8C32BBE9A6B4}"/>
              </a:ext>
            </a:extLst>
          </p:cNvPr>
          <p:cNvSpPr txBox="1">
            <a:spLocks noGrp="1"/>
          </p:cNvSpPr>
          <p:nvPr>
            <p:ph type="sldNum" sz="quarter" idx="8"/>
          </p:nvPr>
        </p:nvSpPr>
        <p:spPr/>
        <p:txBody>
          <a:bodyPr/>
          <a:lstStyle>
            <a:lvl1pPr>
              <a:defRPr/>
            </a:lvl1pPr>
          </a:lstStyle>
          <a:p>
            <a:pPr lvl="0"/>
            <a:fld id="{D22EAD52-31B7-4E95-BD6B-39960DA3F96B}" type="slidenum">
              <a:t>‹#›</a:t>
            </a:fld>
            <a:endParaRPr lang="en-GB"/>
          </a:p>
        </p:txBody>
      </p:sp>
    </p:spTree>
    <p:extLst>
      <p:ext uri="{BB962C8B-B14F-4D97-AF65-F5344CB8AC3E}">
        <p14:creationId xmlns:p14="http://schemas.microsoft.com/office/powerpoint/2010/main" val="39223623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F914-C6D2-404D-B8E7-1398D4802B7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500D5570-767A-4894-84E8-F733897627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555EEC-DBB5-4282-86AF-03625252407A}"/>
              </a:ext>
            </a:extLst>
          </p:cNvPr>
          <p:cNvSpPr txBox="1">
            <a:spLocks noGrp="1"/>
          </p:cNvSpPr>
          <p:nvPr>
            <p:ph type="dt" sz="half" idx="7"/>
          </p:nvPr>
        </p:nvSpPr>
        <p:spPr/>
        <p:txBody>
          <a:bodyPr/>
          <a:lstStyle>
            <a:lvl1pPr>
              <a:defRPr/>
            </a:lvl1pPr>
          </a:lstStyle>
          <a:p>
            <a:pPr lvl="0"/>
            <a:fld id="{5CE8B66F-0459-4272-8A27-1F945D138567}" type="datetime1">
              <a:rPr lang="en-GB"/>
              <a:pPr lvl="0"/>
              <a:t>19/12/2022</a:t>
            </a:fld>
            <a:endParaRPr lang="en-GB"/>
          </a:p>
        </p:txBody>
      </p:sp>
      <p:sp>
        <p:nvSpPr>
          <p:cNvPr id="5" name="Footer Placeholder 4">
            <a:extLst>
              <a:ext uri="{FF2B5EF4-FFF2-40B4-BE49-F238E27FC236}">
                <a16:creationId xmlns:a16="http://schemas.microsoft.com/office/drawing/2014/main" id="{F9207E9C-3261-42B9-A732-366F0F63C3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F4EDC9D-EF22-4C46-8AFA-2B99E68A0A1F}"/>
              </a:ext>
            </a:extLst>
          </p:cNvPr>
          <p:cNvSpPr txBox="1">
            <a:spLocks noGrp="1"/>
          </p:cNvSpPr>
          <p:nvPr>
            <p:ph type="sldNum" sz="quarter" idx="8"/>
          </p:nvPr>
        </p:nvSpPr>
        <p:spPr/>
        <p:txBody>
          <a:bodyPr/>
          <a:lstStyle>
            <a:lvl1pPr>
              <a:defRPr/>
            </a:lvl1pPr>
          </a:lstStyle>
          <a:p>
            <a:pPr lvl="0"/>
            <a:fld id="{8A0F43B3-A24F-42B7-8173-58E0D487129E}" type="slidenum">
              <a:t>‹#›</a:t>
            </a:fld>
            <a:endParaRPr lang="en-GB"/>
          </a:p>
        </p:txBody>
      </p:sp>
    </p:spTree>
    <p:extLst>
      <p:ext uri="{BB962C8B-B14F-4D97-AF65-F5344CB8AC3E}">
        <p14:creationId xmlns:p14="http://schemas.microsoft.com/office/powerpoint/2010/main" val="21174728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8A37866E-BCAE-47D2-A1A3-B9B9B6D83AFD}"/>
              </a:ext>
            </a:extLst>
          </p:cNvPr>
          <p:cNvPicPr>
            <a:picLocks noChangeAspect="1"/>
          </p:cNvPicPr>
          <p:nvPr userDrawn="1"/>
        </p:nvPicPr>
        <p:blipFill>
          <a:blip r:embed="rId3"/>
          <a:stretch>
            <a:fillRect/>
          </a:stretch>
        </p:blipFill>
        <p:spPr>
          <a:xfrm>
            <a:off x="218742" y="274892"/>
            <a:ext cx="5486400" cy="914400"/>
          </a:xfrm>
          <a:prstGeom prst="rect">
            <a:avLst/>
          </a:prstGeom>
        </p:spPr>
      </p:pic>
    </p:spTree>
    <p:extLst>
      <p:ext uri="{BB962C8B-B14F-4D97-AF65-F5344CB8AC3E}">
        <p14:creationId xmlns:p14="http://schemas.microsoft.com/office/powerpoint/2010/main" val="40717079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29736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9703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9724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952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4444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512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201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4282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78018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AEFF2-7887-43D7-907E-1A2A91E3271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DCCAE807-8A7D-4E7F-9F6A-CC5FD4DB166B}"/>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A425C7-B51D-4D03-AC01-8424C54EE144}"/>
              </a:ext>
            </a:extLst>
          </p:cNvPr>
          <p:cNvSpPr txBox="1">
            <a:spLocks noGrp="1"/>
          </p:cNvSpPr>
          <p:nvPr>
            <p:ph type="dt" sz="half" idx="7"/>
          </p:nvPr>
        </p:nvSpPr>
        <p:spPr/>
        <p:txBody>
          <a:bodyPr/>
          <a:lstStyle>
            <a:lvl1pPr>
              <a:defRPr/>
            </a:lvl1pPr>
          </a:lstStyle>
          <a:p>
            <a:pPr lvl="0"/>
            <a:fld id="{CA5DB153-9956-444B-87EC-27A4193D3E7D}" type="datetime1">
              <a:rPr lang="en-GB"/>
              <a:pPr lvl="0"/>
              <a:t>19/12/2022</a:t>
            </a:fld>
            <a:endParaRPr lang="en-GB"/>
          </a:p>
        </p:txBody>
      </p:sp>
      <p:sp>
        <p:nvSpPr>
          <p:cNvPr id="5" name="Footer Placeholder 4">
            <a:extLst>
              <a:ext uri="{FF2B5EF4-FFF2-40B4-BE49-F238E27FC236}">
                <a16:creationId xmlns:a16="http://schemas.microsoft.com/office/drawing/2014/main" id="{D9E28A32-39FE-41DB-BAED-E3B0FC888CA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4520935-3331-45D9-9FF4-3B6ACFE13748}"/>
              </a:ext>
            </a:extLst>
          </p:cNvPr>
          <p:cNvSpPr txBox="1">
            <a:spLocks noGrp="1"/>
          </p:cNvSpPr>
          <p:nvPr>
            <p:ph type="sldNum" sz="quarter" idx="8"/>
          </p:nvPr>
        </p:nvSpPr>
        <p:spPr/>
        <p:txBody>
          <a:bodyPr/>
          <a:lstStyle>
            <a:lvl1pPr>
              <a:defRPr/>
            </a:lvl1pPr>
          </a:lstStyle>
          <a:p>
            <a:pPr lvl="0"/>
            <a:fld id="{FA3493C6-AB3B-4553-9C80-C8E291FDFBC7}" type="slidenum">
              <a:t>‹#›</a:t>
            </a:fld>
            <a:endParaRPr lang="en-GB"/>
          </a:p>
        </p:txBody>
      </p:sp>
    </p:spTree>
    <p:extLst>
      <p:ext uri="{BB962C8B-B14F-4D97-AF65-F5344CB8AC3E}">
        <p14:creationId xmlns:p14="http://schemas.microsoft.com/office/powerpoint/2010/main" val="3522002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2525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35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286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8282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31575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686430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445223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849326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362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405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20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0169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27013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391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0438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2049966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090110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895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7522917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589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40968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67987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93852204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68773035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28107048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009219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8623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861982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545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3656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9611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704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28" name="Group 27">
            <a:extLst>
              <a:ext uri="{FF2B5EF4-FFF2-40B4-BE49-F238E27FC236}">
                <a16:creationId xmlns:a16="http://schemas.microsoft.com/office/drawing/2014/main" id="{40B116F7-1AE4-48DE-9BD4-1BE107893A8D}"/>
              </a:ext>
            </a:extLst>
          </p:cNvPr>
          <p:cNvGrpSpPr/>
          <p:nvPr userDrawn="1"/>
        </p:nvGrpSpPr>
        <p:grpSpPr>
          <a:xfrm>
            <a:off x="5379719" y="45720"/>
            <a:ext cx="6766560" cy="6766560"/>
            <a:chOff x="5379719" y="45720"/>
            <a:chExt cx="6766560" cy="6766560"/>
          </a:xfrm>
        </p:grpSpPr>
        <p:sp>
          <p:nvSpPr>
            <p:cNvPr id="18" name="Freeform: Shape 17">
              <a:extLst>
                <a:ext uri="{FF2B5EF4-FFF2-40B4-BE49-F238E27FC236}">
                  <a16:creationId xmlns:a16="http://schemas.microsoft.com/office/drawing/2014/main" id="{ADC82895-FB32-4311-9A11-CB84A2D04C4F}"/>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19" name="Picture 18">
              <a:extLst>
                <a:ext uri="{FF2B5EF4-FFF2-40B4-BE49-F238E27FC236}">
                  <a16:creationId xmlns:a16="http://schemas.microsoft.com/office/drawing/2014/main" id="{A617BCEA-78C8-4BB7-97E0-2C6848636A4D}"/>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952" t="630" r="4289" b="567"/>
            <a:stretch/>
          </p:blipFill>
          <p:spPr>
            <a:xfrm>
              <a:off x="8782470" y="2315074"/>
              <a:ext cx="3318698" cy="2226046"/>
            </a:xfrm>
            <a:custGeom>
              <a:avLst/>
              <a:gdLst>
                <a:gd name="connsiteX0" fmla="*/ 0 w 3385829"/>
                <a:gd name="connsiteY0" fmla="*/ 0 h 2231136"/>
                <a:gd name="connsiteX1" fmla="*/ 3385829 w 3385829"/>
                <a:gd name="connsiteY1" fmla="*/ 0 h 2231136"/>
                <a:gd name="connsiteX2" fmla="*/ 3385829 w 3385829"/>
                <a:gd name="connsiteY2" fmla="*/ 2231136 h 2231136"/>
                <a:gd name="connsiteX3" fmla="*/ 0 w 3385829"/>
                <a:gd name="connsiteY3" fmla="*/ 2231136 h 2231136"/>
              </a:gdLst>
              <a:ahLst/>
              <a:cxnLst>
                <a:cxn ang="0">
                  <a:pos x="connsiteX0" y="connsiteY0"/>
                </a:cxn>
                <a:cxn ang="0">
                  <a:pos x="connsiteX1" y="connsiteY1"/>
                </a:cxn>
                <a:cxn ang="0">
                  <a:pos x="connsiteX2" y="connsiteY2"/>
                </a:cxn>
                <a:cxn ang="0">
                  <a:pos x="connsiteX3" y="connsiteY3"/>
                </a:cxn>
              </a:cxnLst>
              <a:rect l="l" t="t" r="r" b="b"/>
              <a:pathLst>
                <a:path w="3385829" h="2231136">
                  <a:moveTo>
                    <a:pt x="0" y="0"/>
                  </a:moveTo>
                  <a:lnTo>
                    <a:pt x="3385829" y="0"/>
                  </a:lnTo>
                  <a:lnTo>
                    <a:pt x="3385829" y="2231136"/>
                  </a:lnTo>
                  <a:lnTo>
                    <a:pt x="0" y="2231136"/>
                  </a:lnTo>
                  <a:close/>
                </a:path>
              </a:pathLst>
            </a:custGeom>
            <a:ln w="19050">
              <a:noFill/>
            </a:ln>
          </p:spPr>
        </p:pic>
        <p:pic>
          <p:nvPicPr>
            <p:cNvPr id="20" name="Picture 19">
              <a:extLst>
                <a:ext uri="{FF2B5EF4-FFF2-40B4-BE49-F238E27FC236}">
                  <a16:creationId xmlns:a16="http://schemas.microsoft.com/office/drawing/2014/main" id="{394DDB38-71D9-4FB2-97AB-05C6D106CFD6}"/>
                </a:ext>
                <a:ext uri="{C183D7F6-B498-43B3-948B-1728B52AA6E4}">
                  <adec:decorative xmlns:adec="http://schemas.microsoft.com/office/drawing/2017/decorative" val="1"/>
                </a:ext>
              </a:extLst>
            </p:cNvPr>
            <p:cNvPicPr>
              <a:picLocks/>
            </p:cNvPicPr>
            <p:nvPr/>
          </p:nvPicPr>
          <p:blipFill rotWithShape="1">
            <a:blip r:embed="rId4" cstate="print">
              <a:extLst>
                <a:ext uri="{28A0092B-C50C-407E-A947-70E740481C1C}">
                  <a14:useLocalDpi xmlns:a14="http://schemas.microsoft.com/office/drawing/2010/main"/>
                </a:ext>
              </a:extLst>
            </a:blip>
            <a:srcRect l="42804" t="382" r="1265" b="779"/>
            <a:stretch/>
          </p:blipFill>
          <p:spPr>
            <a:xfrm>
              <a:off x="5424829" y="90830"/>
              <a:ext cx="2192365" cy="2180937"/>
            </a:xfrm>
            <a:custGeom>
              <a:avLst/>
              <a:gdLst>
                <a:gd name="connsiteX0" fmla="*/ 0 w 2241628"/>
                <a:gd name="connsiteY0" fmla="*/ 0 h 2240280"/>
                <a:gd name="connsiteX1" fmla="*/ 2241628 w 2241628"/>
                <a:gd name="connsiteY1" fmla="*/ 0 h 2240280"/>
                <a:gd name="connsiteX2" fmla="*/ 2241628 w 2241628"/>
                <a:gd name="connsiteY2" fmla="*/ 2240280 h 2240280"/>
                <a:gd name="connsiteX3" fmla="*/ 0 w 2241628"/>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41628" h="2240280">
                  <a:moveTo>
                    <a:pt x="0" y="0"/>
                  </a:moveTo>
                  <a:lnTo>
                    <a:pt x="2241628" y="0"/>
                  </a:lnTo>
                  <a:lnTo>
                    <a:pt x="2241628" y="2240280"/>
                  </a:lnTo>
                  <a:lnTo>
                    <a:pt x="0" y="2240280"/>
                  </a:lnTo>
                  <a:close/>
                </a:path>
              </a:pathLst>
            </a:custGeom>
            <a:ln w="19050">
              <a:noFill/>
            </a:ln>
          </p:spPr>
        </p:pic>
        <p:pic>
          <p:nvPicPr>
            <p:cNvPr id="21" name="Picture 20">
              <a:extLst>
                <a:ext uri="{FF2B5EF4-FFF2-40B4-BE49-F238E27FC236}">
                  <a16:creationId xmlns:a16="http://schemas.microsoft.com/office/drawing/2014/main" id="{968E966A-B6BB-41CC-8182-D28432C5B30B}"/>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221" t="376" r="21809" b="632"/>
            <a:stretch/>
          </p:blipFill>
          <p:spPr>
            <a:xfrm>
              <a:off x="9909074" y="4586232"/>
              <a:ext cx="2192365" cy="2181207"/>
            </a:xfrm>
            <a:custGeom>
              <a:avLst/>
              <a:gdLst>
                <a:gd name="connsiteX0" fmla="*/ 0 w 2235034"/>
                <a:gd name="connsiteY0" fmla="*/ 0 h 2240280"/>
                <a:gd name="connsiteX1" fmla="*/ 2235034 w 2235034"/>
                <a:gd name="connsiteY1" fmla="*/ 0 h 2240280"/>
                <a:gd name="connsiteX2" fmla="*/ 2235034 w 2235034"/>
                <a:gd name="connsiteY2" fmla="*/ 2240280 h 2240280"/>
                <a:gd name="connsiteX3" fmla="*/ 0 w 2235034"/>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4" h="2240280">
                  <a:moveTo>
                    <a:pt x="0" y="0"/>
                  </a:moveTo>
                  <a:lnTo>
                    <a:pt x="2235034" y="0"/>
                  </a:lnTo>
                  <a:lnTo>
                    <a:pt x="2235034" y="2240280"/>
                  </a:lnTo>
                  <a:lnTo>
                    <a:pt x="0" y="2240280"/>
                  </a:lnTo>
                  <a:close/>
                </a:path>
              </a:pathLst>
            </a:custGeom>
            <a:ln w="19050">
              <a:noFill/>
            </a:ln>
          </p:spPr>
        </p:pic>
        <p:pic>
          <p:nvPicPr>
            <p:cNvPr id="22" name="Picture 21">
              <a:extLst>
                <a:ext uri="{FF2B5EF4-FFF2-40B4-BE49-F238E27FC236}">
                  <a16:creationId xmlns:a16="http://schemas.microsoft.com/office/drawing/2014/main" id="{8CFF64BF-8AF6-4DD1-9A3A-78ADAC5CF581}"/>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892" r="44654" b="835"/>
            <a:stretch/>
          </p:blipFill>
          <p:spPr>
            <a:xfrm>
              <a:off x="5424829" y="4586231"/>
              <a:ext cx="2192365" cy="2181210"/>
            </a:xfrm>
            <a:custGeom>
              <a:avLst/>
              <a:gdLst>
                <a:gd name="connsiteX0" fmla="*/ 0 w 2235033"/>
                <a:gd name="connsiteY0" fmla="*/ 0 h 2240280"/>
                <a:gd name="connsiteX1" fmla="*/ 2235033 w 2235033"/>
                <a:gd name="connsiteY1" fmla="*/ 0 h 2240280"/>
                <a:gd name="connsiteX2" fmla="*/ 2235033 w 2235033"/>
                <a:gd name="connsiteY2" fmla="*/ 2240280 h 2240280"/>
                <a:gd name="connsiteX3" fmla="*/ 0 w 2235033"/>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3" h="2240280">
                  <a:moveTo>
                    <a:pt x="0" y="0"/>
                  </a:moveTo>
                  <a:lnTo>
                    <a:pt x="2235033" y="0"/>
                  </a:lnTo>
                  <a:lnTo>
                    <a:pt x="2235033" y="2240280"/>
                  </a:lnTo>
                  <a:lnTo>
                    <a:pt x="0" y="2240280"/>
                  </a:lnTo>
                  <a:close/>
                </a:path>
              </a:pathLst>
            </a:custGeom>
            <a:ln w="19050">
              <a:noFill/>
            </a:ln>
          </p:spPr>
        </p:pic>
        <p:pic>
          <p:nvPicPr>
            <p:cNvPr id="23" name="Picture 22">
              <a:extLst>
                <a:ext uri="{FF2B5EF4-FFF2-40B4-BE49-F238E27FC236}">
                  <a16:creationId xmlns:a16="http://schemas.microsoft.com/office/drawing/2014/main" id="{CA370541-507D-4242-85C9-859B13FEFE43}"/>
                </a:ext>
              </a:extLst>
            </p:cNvPr>
            <p:cNvPicPr>
              <a:picLocks/>
            </p:cNvPicPr>
            <p:nvPr/>
          </p:nvPicPr>
          <p:blipFill rotWithShape="1">
            <a:blip r:embed="rId7"/>
            <a:srcRect l="24830" t="490" r="18982" b="127"/>
            <a:stretch/>
          </p:blipFill>
          <p:spPr>
            <a:xfrm>
              <a:off x="9909074" y="90830"/>
              <a:ext cx="2192365" cy="2180937"/>
            </a:xfrm>
            <a:custGeom>
              <a:avLst/>
              <a:gdLst>
                <a:gd name="connsiteX0" fmla="*/ 0 w 2235034"/>
                <a:gd name="connsiteY0" fmla="*/ 0 h 2240280"/>
                <a:gd name="connsiteX1" fmla="*/ 2235034 w 2235034"/>
                <a:gd name="connsiteY1" fmla="*/ 0 h 2240280"/>
                <a:gd name="connsiteX2" fmla="*/ 2235034 w 2235034"/>
                <a:gd name="connsiteY2" fmla="*/ 2240280 h 2240280"/>
                <a:gd name="connsiteX3" fmla="*/ 0 w 2235034"/>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4" h="2240280">
                  <a:moveTo>
                    <a:pt x="0" y="0"/>
                  </a:moveTo>
                  <a:lnTo>
                    <a:pt x="2235034" y="0"/>
                  </a:lnTo>
                  <a:lnTo>
                    <a:pt x="2235034" y="2240280"/>
                  </a:lnTo>
                  <a:lnTo>
                    <a:pt x="0" y="2240280"/>
                  </a:lnTo>
                  <a:close/>
                </a:path>
              </a:pathLst>
            </a:custGeom>
            <a:ln w="19050">
              <a:noFill/>
            </a:ln>
          </p:spPr>
        </p:pic>
        <p:pic>
          <p:nvPicPr>
            <p:cNvPr id="24" name="Picture 23">
              <a:extLst>
                <a:ext uri="{FF2B5EF4-FFF2-40B4-BE49-F238E27FC236}">
                  <a16:creationId xmlns:a16="http://schemas.microsoft.com/office/drawing/2014/main" id="{24243E91-8F5D-45E3-BF51-62E82A74136F}"/>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29" t="615" r="16853" b="465"/>
            <a:stretch/>
          </p:blipFill>
          <p:spPr>
            <a:xfrm>
              <a:off x="5424829" y="2315074"/>
              <a:ext cx="3312530" cy="2226046"/>
            </a:xfrm>
            <a:custGeom>
              <a:avLst/>
              <a:gdLst>
                <a:gd name="connsiteX0" fmla="*/ 0 w 3385831"/>
                <a:gd name="connsiteY0" fmla="*/ 0 h 2231136"/>
                <a:gd name="connsiteX1" fmla="*/ 3385831 w 3385831"/>
                <a:gd name="connsiteY1" fmla="*/ 0 h 2231136"/>
                <a:gd name="connsiteX2" fmla="*/ 3385831 w 3385831"/>
                <a:gd name="connsiteY2" fmla="*/ 2231136 h 2231136"/>
                <a:gd name="connsiteX3" fmla="*/ 0 w 3385831"/>
                <a:gd name="connsiteY3" fmla="*/ 2231136 h 2231136"/>
              </a:gdLst>
              <a:ahLst/>
              <a:cxnLst>
                <a:cxn ang="0">
                  <a:pos x="connsiteX0" y="connsiteY0"/>
                </a:cxn>
                <a:cxn ang="0">
                  <a:pos x="connsiteX1" y="connsiteY1"/>
                </a:cxn>
                <a:cxn ang="0">
                  <a:pos x="connsiteX2" y="connsiteY2"/>
                </a:cxn>
                <a:cxn ang="0">
                  <a:pos x="connsiteX3" y="connsiteY3"/>
                </a:cxn>
              </a:cxnLst>
              <a:rect l="l" t="t" r="r" b="b"/>
              <a:pathLst>
                <a:path w="3385831" h="2231136">
                  <a:moveTo>
                    <a:pt x="0" y="0"/>
                  </a:moveTo>
                  <a:lnTo>
                    <a:pt x="3385831" y="0"/>
                  </a:lnTo>
                  <a:lnTo>
                    <a:pt x="3385831" y="2231136"/>
                  </a:lnTo>
                  <a:lnTo>
                    <a:pt x="0" y="2231136"/>
                  </a:lnTo>
                  <a:close/>
                </a:path>
              </a:pathLst>
            </a:custGeom>
            <a:ln w="19050">
              <a:noFill/>
            </a:ln>
          </p:spPr>
        </p:pic>
        <p:pic>
          <p:nvPicPr>
            <p:cNvPr id="25" name="Picture 24">
              <a:extLst>
                <a:ext uri="{FF2B5EF4-FFF2-40B4-BE49-F238E27FC236}">
                  <a16:creationId xmlns:a16="http://schemas.microsoft.com/office/drawing/2014/main" id="{31304E1A-88D1-4DB4-922D-B263CAAFD651}"/>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21847" t="672" r="21870" b="589"/>
            <a:stretch/>
          </p:blipFill>
          <p:spPr>
            <a:xfrm>
              <a:off x="7666951" y="4586232"/>
              <a:ext cx="2192365" cy="2171459"/>
            </a:xfrm>
            <a:custGeom>
              <a:avLst/>
              <a:gdLst>
                <a:gd name="connsiteX0" fmla="*/ 0 w 2241628"/>
                <a:gd name="connsiteY0" fmla="*/ 0 h 2240280"/>
                <a:gd name="connsiteX1" fmla="*/ 2241628 w 2241628"/>
                <a:gd name="connsiteY1" fmla="*/ 0 h 2240280"/>
                <a:gd name="connsiteX2" fmla="*/ 2241628 w 2241628"/>
                <a:gd name="connsiteY2" fmla="*/ 2240280 h 2240280"/>
                <a:gd name="connsiteX3" fmla="*/ 0 w 2241628"/>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41628" h="2240280">
                  <a:moveTo>
                    <a:pt x="0" y="0"/>
                  </a:moveTo>
                  <a:lnTo>
                    <a:pt x="2241628" y="0"/>
                  </a:lnTo>
                  <a:lnTo>
                    <a:pt x="2241628" y="2240280"/>
                  </a:lnTo>
                  <a:lnTo>
                    <a:pt x="0" y="2240280"/>
                  </a:lnTo>
                  <a:close/>
                </a:path>
              </a:pathLst>
            </a:custGeom>
            <a:ln w="19050">
              <a:noFill/>
            </a:ln>
          </p:spPr>
        </p:pic>
        <p:pic>
          <p:nvPicPr>
            <p:cNvPr id="26" name="Picture 25">
              <a:extLst>
                <a:ext uri="{FF2B5EF4-FFF2-40B4-BE49-F238E27FC236}">
                  <a16:creationId xmlns:a16="http://schemas.microsoft.com/office/drawing/2014/main" id="{CACDD00A-E10B-4692-82B0-5E416EF4B051}"/>
                </a:ext>
                <a:ext uri="{C183D7F6-B498-43B3-948B-1728B52AA6E4}">
                  <adec:decorative xmlns:adec="http://schemas.microsoft.com/office/drawing/2017/decorative" val="1"/>
                </a:ext>
              </a:extLst>
            </p:cNvPr>
            <p:cNvPicPr>
              <a:picLocks/>
            </p:cNvPicPr>
            <p:nvPr/>
          </p:nvPicPr>
          <p:blipFill rotWithShape="1">
            <a:blip r:embed="rId10" cstate="print">
              <a:extLst>
                <a:ext uri="{28A0092B-C50C-407E-A947-70E740481C1C}">
                  <a14:useLocalDpi xmlns:a14="http://schemas.microsoft.com/office/drawing/2010/main"/>
                </a:ext>
              </a:extLst>
            </a:blip>
            <a:srcRect l="16966" t="506" r="26905" b="639"/>
            <a:stretch/>
          </p:blipFill>
          <p:spPr>
            <a:xfrm>
              <a:off x="7666952" y="90830"/>
              <a:ext cx="2192365" cy="2180937"/>
            </a:xfrm>
            <a:custGeom>
              <a:avLst/>
              <a:gdLst>
                <a:gd name="connsiteX0" fmla="*/ 0 w 2235033"/>
                <a:gd name="connsiteY0" fmla="*/ 0 h 2240280"/>
                <a:gd name="connsiteX1" fmla="*/ 2235033 w 2235033"/>
                <a:gd name="connsiteY1" fmla="*/ 0 h 2240280"/>
                <a:gd name="connsiteX2" fmla="*/ 2235033 w 2235033"/>
                <a:gd name="connsiteY2" fmla="*/ 2240280 h 2240280"/>
                <a:gd name="connsiteX3" fmla="*/ 0 w 2235033"/>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3" h="2240280">
                  <a:moveTo>
                    <a:pt x="0" y="0"/>
                  </a:moveTo>
                  <a:lnTo>
                    <a:pt x="2235033" y="0"/>
                  </a:lnTo>
                  <a:lnTo>
                    <a:pt x="2235033" y="2240280"/>
                  </a:lnTo>
                  <a:lnTo>
                    <a:pt x="0" y="2240280"/>
                  </a:lnTo>
                  <a:close/>
                </a:path>
              </a:pathLst>
            </a:custGeom>
            <a:ln w="19050">
              <a:noFill/>
            </a:ln>
          </p:spPr>
        </p:pic>
      </p:grpSp>
    </p:spTree>
    <p:extLst>
      <p:ext uri="{BB962C8B-B14F-4D97-AF65-F5344CB8AC3E}">
        <p14:creationId xmlns:p14="http://schemas.microsoft.com/office/powerpoint/2010/main" val="101913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4307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611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1303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7440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116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7864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1344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0244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7613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21782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2042"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03363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03522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4948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08756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4575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31165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2188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51168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49494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88826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18888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2042"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B0922DF0-7C8C-4E7E-8239-1EBECBD1C8EA}"/>
              </a:ext>
            </a:extLst>
          </p:cNvPr>
          <p:cNvGrpSpPr/>
          <p:nvPr userDrawn="1"/>
        </p:nvGrpSpPr>
        <p:grpSpPr>
          <a:xfrm>
            <a:off x="5379719" y="45720"/>
            <a:ext cx="6766560" cy="6766560"/>
            <a:chOff x="5379719" y="45720"/>
            <a:chExt cx="6766560" cy="6766560"/>
          </a:xfrm>
        </p:grpSpPr>
        <p:sp>
          <p:nvSpPr>
            <p:cNvPr id="30" name="Freeform: Shape 29">
              <a:extLst>
                <a:ext uri="{FF2B5EF4-FFF2-40B4-BE49-F238E27FC236}">
                  <a16:creationId xmlns:a16="http://schemas.microsoft.com/office/drawing/2014/main" id="{BBA5B2AE-1C6F-40E6-9056-065FF075F89F}"/>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1" name="Picture 30">
              <a:extLst>
                <a:ext uri="{FF2B5EF4-FFF2-40B4-BE49-F238E27FC236}">
                  <a16:creationId xmlns:a16="http://schemas.microsoft.com/office/drawing/2014/main" id="{FEC9A418-BE51-425A-8941-0175921AF18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952" t="630" r="4289" b="567"/>
            <a:stretch/>
          </p:blipFill>
          <p:spPr>
            <a:xfrm>
              <a:off x="8782470" y="2315074"/>
              <a:ext cx="3318698" cy="2226046"/>
            </a:xfrm>
            <a:custGeom>
              <a:avLst/>
              <a:gdLst>
                <a:gd name="connsiteX0" fmla="*/ 0 w 3385829"/>
                <a:gd name="connsiteY0" fmla="*/ 0 h 2231136"/>
                <a:gd name="connsiteX1" fmla="*/ 3385829 w 3385829"/>
                <a:gd name="connsiteY1" fmla="*/ 0 h 2231136"/>
                <a:gd name="connsiteX2" fmla="*/ 3385829 w 3385829"/>
                <a:gd name="connsiteY2" fmla="*/ 2231136 h 2231136"/>
                <a:gd name="connsiteX3" fmla="*/ 0 w 3385829"/>
                <a:gd name="connsiteY3" fmla="*/ 2231136 h 2231136"/>
              </a:gdLst>
              <a:ahLst/>
              <a:cxnLst>
                <a:cxn ang="0">
                  <a:pos x="connsiteX0" y="connsiteY0"/>
                </a:cxn>
                <a:cxn ang="0">
                  <a:pos x="connsiteX1" y="connsiteY1"/>
                </a:cxn>
                <a:cxn ang="0">
                  <a:pos x="connsiteX2" y="connsiteY2"/>
                </a:cxn>
                <a:cxn ang="0">
                  <a:pos x="connsiteX3" y="connsiteY3"/>
                </a:cxn>
              </a:cxnLst>
              <a:rect l="l" t="t" r="r" b="b"/>
              <a:pathLst>
                <a:path w="3385829" h="2231136">
                  <a:moveTo>
                    <a:pt x="0" y="0"/>
                  </a:moveTo>
                  <a:lnTo>
                    <a:pt x="3385829" y="0"/>
                  </a:lnTo>
                  <a:lnTo>
                    <a:pt x="3385829" y="2231136"/>
                  </a:lnTo>
                  <a:lnTo>
                    <a:pt x="0" y="2231136"/>
                  </a:lnTo>
                  <a:close/>
                </a:path>
              </a:pathLst>
            </a:custGeom>
            <a:ln w="19050">
              <a:noFill/>
            </a:ln>
          </p:spPr>
        </p:pic>
        <p:pic>
          <p:nvPicPr>
            <p:cNvPr id="32" name="Picture 31">
              <a:extLst>
                <a:ext uri="{FF2B5EF4-FFF2-40B4-BE49-F238E27FC236}">
                  <a16:creationId xmlns:a16="http://schemas.microsoft.com/office/drawing/2014/main" id="{6C25CB35-7544-4337-AE34-93F60D5BCE58}"/>
                </a:ext>
                <a:ext uri="{C183D7F6-B498-43B3-948B-1728B52AA6E4}">
                  <adec:decorative xmlns:adec="http://schemas.microsoft.com/office/drawing/2017/decorative" val="1"/>
                </a:ext>
              </a:extLst>
            </p:cNvPr>
            <p:cNvPicPr>
              <a:picLocks/>
            </p:cNvPicPr>
            <p:nvPr/>
          </p:nvPicPr>
          <p:blipFill rotWithShape="1">
            <a:blip r:embed="rId4" cstate="print">
              <a:extLst>
                <a:ext uri="{28A0092B-C50C-407E-A947-70E740481C1C}">
                  <a14:useLocalDpi xmlns:a14="http://schemas.microsoft.com/office/drawing/2010/main"/>
                </a:ext>
              </a:extLst>
            </a:blip>
            <a:srcRect l="42804" t="382" r="1265" b="779"/>
            <a:stretch/>
          </p:blipFill>
          <p:spPr>
            <a:xfrm>
              <a:off x="5424829" y="90830"/>
              <a:ext cx="2192365" cy="2180937"/>
            </a:xfrm>
            <a:custGeom>
              <a:avLst/>
              <a:gdLst>
                <a:gd name="connsiteX0" fmla="*/ 0 w 2241628"/>
                <a:gd name="connsiteY0" fmla="*/ 0 h 2240280"/>
                <a:gd name="connsiteX1" fmla="*/ 2241628 w 2241628"/>
                <a:gd name="connsiteY1" fmla="*/ 0 h 2240280"/>
                <a:gd name="connsiteX2" fmla="*/ 2241628 w 2241628"/>
                <a:gd name="connsiteY2" fmla="*/ 2240280 h 2240280"/>
                <a:gd name="connsiteX3" fmla="*/ 0 w 2241628"/>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41628" h="2240280">
                  <a:moveTo>
                    <a:pt x="0" y="0"/>
                  </a:moveTo>
                  <a:lnTo>
                    <a:pt x="2241628" y="0"/>
                  </a:lnTo>
                  <a:lnTo>
                    <a:pt x="2241628" y="2240280"/>
                  </a:lnTo>
                  <a:lnTo>
                    <a:pt x="0" y="2240280"/>
                  </a:lnTo>
                  <a:close/>
                </a:path>
              </a:pathLst>
            </a:custGeom>
            <a:ln w="19050">
              <a:noFill/>
            </a:ln>
          </p:spPr>
        </p:pic>
        <p:pic>
          <p:nvPicPr>
            <p:cNvPr id="33" name="Picture 32">
              <a:extLst>
                <a:ext uri="{FF2B5EF4-FFF2-40B4-BE49-F238E27FC236}">
                  <a16:creationId xmlns:a16="http://schemas.microsoft.com/office/drawing/2014/main" id="{F8447BF4-A4E4-44E6-A430-C2FC177A3E36}"/>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221" t="376" r="21809" b="632"/>
            <a:stretch/>
          </p:blipFill>
          <p:spPr>
            <a:xfrm>
              <a:off x="9909074" y="4586232"/>
              <a:ext cx="2192365" cy="2181207"/>
            </a:xfrm>
            <a:custGeom>
              <a:avLst/>
              <a:gdLst>
                <a:gd name="connsiteX0" fmla="*/ 0 w 2235034"/>
                <a:gd name="connsiteY0" fmla="*/ 0 h 2240280"/>
                <a:gd name="connsiteX1" fmla="*/ 2235034 w 2235034"/>
                <a:gd name="connsiteY1" fmla="*/ 0 h 2240280"/>
                <a:gd name="connsiteX2" fmla="*/ 2235034 w 2235034"/>
                <a:gd name="connsiteY2" fmla="*/ 2240280 h 2240280"/>
                <a:gd name="connsiteX3" fmla="*/ 0 w 2235034"/>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4" h="2240280">
                  <a:moveTo>
                    <a:pt x="0" y="0"/>
                  </a:moveTo>
                  <a:lnTo>
                    <a:pt x="2235034" y="0"/>
                  </a:lnTo>
                  <a:lnTo>
                    <a:pt x="2235034" y="2240280"/>
                  </a:lnTo>
                  <a:lnTo>
                    <a:pt x="0" y="2240280"/>
                  </a:lnTo>
                  <a:close/>
                </a:path>
              </a:pathLst>
            </a:custGeom>
            <a:ln w="19050">
              <a:noFill/>
            </a:ln>
          </p:spPr>
        </p:pic>
        <p:pic>
          <p:nvPicPr>
            <p:cNvPr id="34" name="Picture 33">
              <a:extLst>
                <a:ext uri="{FF2B5EF4-FFF2-40B4-BE49-F238E27FC236}">
                  <a16:creationId xmlns:a16="http://schemas.microsoft.com/office/drawing/2014/main" id="{AD071A9A-53C7-4716-B43F-572946281F5D}"/>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892" r="44654" b="835"/>
            <a:stretch/>
          </p:blipFill>
          <p:spPr>
            <a:xfrm>
              <a:off x="5424829" y="4586231"/>
              <a:ext cx="2192365" cy="2181210"/>
            </a:xfrm>
            <a:custGeom>
              <a:avLst/>
              <a:gdLst>
                <a:gd name="connsiteX0" fmla="*/ 0 w 2235033"/>
                <a:gd name="connsiteY0" fmla="*/ 0 h 2240280"/>
                <a:gd name="connsiteX1" fmla="*/ 2235033 w 2235033"/>
                <a:gd name="connsiteY1" fmla="*/ 0 h 2240280"/>
                <a:gd name="connsiteX2" fmla="*/ 2235033 w 2235033"/>
                <a:gd name="connsiteY2" fmla="*/ 2240280 h 2240280"/>
                <a:gd name="connsiteX3" fmla="*/ 0 w 2235033"/>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3" h="2240280">
                  <a:moveTo>
                    <a:pt x="0" y="0"/>
                  </a:moveTo>
                  <a:lnTo>
                    <a:pt x="2235033" y="0"/>
                  </a:lnTo>
                  <a:lnTo>
                    <a:pt x="2235033" y="2240280"/>
                  </a:lnTo>
                  <a:lnTo>
                    <a:pt x="0" y="2240280"/>
                  </a:lnTo>
                  <a:close/>
                </a:path>
              </a:pathLst>
            </a:custGeom>
            <a:ln w="19050">
              <a:noFill/>
            </a:ln>
          </p:spPr>
        </p:pic>
        <p:pic>
          <p:nvPicPr>
            <p:cNvPr id="35" name="Picture 34">
              <a:extLst>
                <a:ext uri="{FF2B5EF4-FFF2-40B4-BE49-F238E27FC236}">
                  <a16:creationId xmlns:a16="http://schemas.microsoft.com/office/drawing/2014/main" id="{ADFC430E-0D49-429A-9A8B-E8FFE11CE704}"/>
                </a:ext>
              </a:extLst>
            </p:cNvPr>
            <p:cNvPicPr>
              <a:picLocks/>
            </p:cNvPicPr>
            <p:nvPr/>
          </p:nvPicPr>
          <p:blipFill rotWithShape="1">
            <a:blip r:embed="rId7"/>
            <a:srcRect l="24830" t="490" r="18982" b="127"/>
            <a:stretch/>
          </p:blipFill>
          <p:spPr>
            <a:xfrm>
              <a:off x="9909074" y="90830"/>
              <a:ext cx="2192365" cy="2180937"/>
            </a:xfrm>
            <a:custGeom>
              <a:avLst/>
              <a:gdLst>
                <a:gd name="connsiteX0" fmla="*/ 0 w 2235034"/>
                <a:gd name="connsiteY0" fmla="*/ 0 h 2240280"/>
                <a:gd name="connsiteX1" fmla="*/ 2235034 w 2235034"/>
                <a:gd name="connsiteY1" fmla="*/ 0 h 2240280"/>
                <a:gd name="connsiteX2" fmla="*/ 2235034 w 2235034"/>
                <a:gd name="connsiteY2" fmla="*/ 2240280 h 2240280"/>
                <a:gd name="connsiteX3" fmla="*/ 0 w 2235034"/>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4" h="2240280">
                  <a:moveTo>
                    <a:pt x="0" y="0"/>
                  </a:moveTo>
                  <a:lnTo>
                    <a:pt x="2235034" y="0"/>
                  </a:lnTo>
                  <a:lnTo>
                    <a:pt x="2235034" y="2240280"/>
                  </a:lnTo>
                  <a:lnTo>
                    <a:pt x="0" y="2240280"/>
                  </a:lnTo>
                  <a:close/>
                </a:path>
              </a:pathLst>
            </a:custGeom>
            <a:ln w="19050">
              <a:noFill/>
            </a:ln>
          </p:spPr>
        </p:pic>
        <p:pic>
          <p:nvPicPr>
            <p:cNvPr id="36" name="Picture 35">
              <a:extLst>
                <a:ext uri="{FF2B5EF4-FFF2-40B4-BE49-F238E27FC236}">
                  <a16:creationId xmlns:a16="http://schemas.microsoft.com/office/drawing/2014/main" id="{B13D7102-1594-4694-B535-F72E46B242D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29" t="615" r="16853" b="465"/>
            <a:stretch/>
          </p:blipFill>
          <p:spPr>
            <a:xfrm>
              <a:off x="5424829" y="2315074"/>
              <a:ext cx="3312530" cy="2226046"/>
            </a:xfrm>
            <a:custGeom>
              <a:avLst/>
              <a:gdLst>
                <a:gd name="connsiteX0" fmla="*/ 0 w 3385831"/>
                <a:gd name="connsiteY0" fmla="*/ 0 h 2231136"/>
                <a:gd name="connsiteX1" fmla="*/ 3385831 w 3385831"/>
                <a:gd name="connsiteY1" fmla="*/ 0 h 2231136"/>
                <a:gd name="connsiteX2" fmla="*/ 3385831 w 3385831"/>
                <a:gd name="connsiteY2" fmla="*/ 2231136 h 2231136"/>
                <a:gd name="connsiteX3" fmla="*/ 0 w 3385831"/>
                <a:gd name="connsiteY3" fmla="*/ 2231136 h 2231136"/>
              </a:gdLst>
              <a:ahLst/>
              <a:cxnLst>
                <a:cxn ang="0">
                  <a:pos x="connsiteX0" y="connsiteY0"/>
                </a:cxn>
                <a:cxn ang="0">
                  <a:pos x="connsiteX1" y="connsiteY1"/>
                </a:cxn>
                <a:cxn ang="0">
                  <a:pos x="connsiteX2" y="connsiteY2"/>
                </a:cxn>
                <a:cxn ang="0">
                  <a:pos x="connsiteX3" y="connsiteY3"/>
                </a:cxn>
              </a:cxnLst>
              <a:rect l="l" t="t" r="r" b="b"/>
              <a:pathLst>
                <a:path w="3385831" h="2231136">
                  <a:moveTo>
                    <a:pt x="0" y="0"/>
                  </a:moveTo>
                  <a:lnTo>
                    <a:pt x="3385831" y="0"/>
                  </a:lnTo>
                  <a:lnTo>
                    <a:pt x="3385831" y="2231136"/>
                  </a:lnTo>
                  <a:lnTo>
                    <a:pt x="0" y="2231136"/>
                  </a:lnTo>
                  <a:close/>
                </a:path>
              </a:pathLst>
            </a:custGeom>
            <a:ln w="19050">
              <a:noFill/>
            </a:ln>
          </p:spPr>
        </p:pic>
        <p:pic>
          <p:nvPicPr>
            <p:cNvPr id="37" name="Picture 36">
              <a:extLst>
                <a:ext uri="{FF2B5EF4-FFF2-40B4-BE49-F238E27FC236}">
                  <a16:creationId xmlns:a16="http://schemas.microsoft.com/office/drawing/2014/main" id="{36CCCAB3-39EB-479C-8831-8EC8EB27C399}"/>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21847" t="672" r="21870" b="589"/>
            <a:stretch/>
          </p:blipFill>
          <p:spPr>
            <a:xfrm>
              <a:off x="7666951" y="4586232"/>
              <a:ext cx="2192365" cy="2171459"/>
            </a:xfrm>
            <a:custGeom>
              <a:avLst/>
              <a:gdLst>
                <a:gd name="connsiteX0" fmla="*/ 0 w 2241628"/>
                <a:gd name="connsiteY0" fmla="*/ 0 h 2240280"/>
                <a:gd name="connsiteX1" fmla="*/ 2241628 w 2241628"/>
                <a:gd name="connsiteY1" fmla="*/ 0 h 2240280"/>
                <a:gd name="connsiteX2" fmla="*/ 2241628 w 2241628"/>
                <a:gd name="connsiteY2" fmla="*/ 2240280 h 2240280"/>
                <a:gd name="connsiteX3" fmla="*/ 0 w 2241628"/>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41628" h="2240280">
                  <a:moveTo>
                    <a:pt x="0" y="0"/>
                  </a:moveTo>
                  <a:lnTo>
                    <a:pt x="2241628" y="0"/>
                  </a:lnTo>
                  <a:lnTo>
                    <a:pt x="2241628" y="2240280"/>
                  </a:lnTo>
                  <a:lnTo>
                    <a:pt x="0" y="2240280"/>
                  </a:lnTo>
                  <a:close/>
                </a:path>
              </a:pathLst>
            </a:custGeom>
            <a:ln w="19050">
              <a:noFill/>
            </a:ln>
          </p:spPr>
        </p:pic>
        <p:pic>
          <p:nvPicPr>
            <p:cNvPr id="38" name="Picture 37">
              <a:extLst>
                <a:ext uri="{FF2B5EF4-FFF2-40B4-BE49-F238E27FC236}">
                  <a16:creationId xmlns:a16="http://schemas.microsoft.com/office/drawing/2014/main" id="{AD91A9B7-79C6-420B-95A7-1477210F95B3}"/>
                </a:ext>
                <a:ext uri="{C183D7F6-B498-43B3-948B-1728B52AA6E4}">
                  <adec:decorative xmlns:adec="http://schemas.microsoft.com/office/drawing/2017/decorative" val="1"/>
                </a:ext>
              </a:extLst>
            </p:cNvPr>
            <p:cNvPicPr>
              <a:picLocks/>
            </p:cNvPicPr>
            <p:nvPr/>
          </p:nvPicPr>
          <p:blipFill rotWithShape="1">
            <a:blip r:embed="rId10" cstate="print">
              <a:extLst>
                <a:ext uri="{28A0092B-C50C-407E-A947-70E740481C1C}">
                  <a14:useLocalDpi xmlns:a14="http://schemas.microsoft.com/office/drawing/2010/main"/>
                </a:ext>
              </a:extLst>
            </a:blip>
            <a:srcRect l="16966" t="506" r="26905" b="639"/>
            <a:stretch/>
          </p:blipFill>
          <p:spPr>
            <a:xfrm>
              <a:off x="7666952" y="90830"/>
              <a:ext cx="2192365" cy="2180937"/>
            </a:xfrm>
            <a:custGeom>
              <a:avLst/>
              <a:gdLst>
                <a:gd name="connsiteX0" fmla="*/ 0 w 2235033"/>
                <a:gd name="connsiteY0" fmla="*/ 0 h 2240280"/>
                <a:gd name="connsiteX1" fmla="*/ 2235033 w 2235033"/>
                <a:gd name="connsiteY1" fmla="*/ 0 h 2240280"/>
                <a:gd name="connsiteX2" fmla="*/ 2235033 w 2235033"/>
                <a:gd name="connsiteY2" fmla="*/ 2240280 h 2240280"/>
                <a:gd name="connsiteX3" fmla="*/ 0 w 2235033"/>
                <a:gd name="connsiteY3" fmla="*/ 2240280 h 2240280"/>
              </a:gdLst>
              <a:ahLst/>
              <a:cxnLst>
                <a:cxn ang="0">
                  <a:pos x="connsiteX0" y="connsiteY0"/>
                </a:cxn>
                <a:cxn ang="0">
                  <a:pos x="connsiteX1" y="connsiteY1"/>
                </a:cxn>
                <a:cxn ang="0">
                  <a:pos x="connsiteX2" y="connsiteY2"/>
                </a:cxn>
                <a:cxn ang="0">
                  <a:pos x="connsiteX3" y="connsiteY3"/>
                </a:cxn>
              </a:cxnLst>
              <a:rect l="l" t="t" r="r" b="b"/>
              <a:pathLst>
                <a:path w="2235033" h="2240280">
                  <a:moveTo>
                    <a:pt x="0" y="0"/>
                  </a:moveTo>
                  <a:lnTo>
                    <a:pt x="2235033" y="0"/>
                  </a:lnTo>
                  <a:lnTo>
                    <a:pt x="2235033" y="2240280"/>
                  </a:lnTo>
                  <a:lnTo>
                    <a:pt x="0" y="2240280"/>
                  </a:lnTo>
                  <a:close/>
                </a:path>
              </a:pathLst>
            </a:custGeom>
            <a:ln w="19050">
              <a:noFill/>
            </a:ln>
          </p:spPr>
        </p:pic>
      </p:grpSp>
    </p:spTree>
    <p:extLst>
      <p:ext uri="{BB962C8B-B14F-4D97-AF65-F5344CB8AC3E}">
        <p14:creationId xmlns:p14="http://schemas.microsoft.com/office/powerpoint/2010/main" val="808376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642927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9040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585291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534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3011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232473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BCBAC123-C6D7-45EF-878D-EAE3F59D520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3507942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6191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5230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6722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urpose Topic">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FC890EE-473C-4194-9D74-E10682464552}"/>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362450" cy="6858000"/>
          </a:xfrm>
          <a:custGeom>
            <a:avLst/>
            <a:gdLst>
              <a:gd name="connsiteX0" fmla="*/ 0 w 4362450"/>
              <a:gd name="connsiteY0" fmla="*/ 0 h 6858000"/>
              <a:gd name="connsiteX1" fmla="*/ 4362450 w 4362450"/>
              <a:gd name="connsiteY1" fmla="*/ 0 h 6858000"/>
              <a:gd name="connsiteX2" fmla="*/ 4362450 w 4362450"/>
              <a:gd name="connsiteY2" fmla="*/ 6858000 h 6858000"/>
              <a:gd name="connsiteX3" fmla="*/ 0 w 4362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62450" h="6858000">
                <a:moveTo>
                  <a:pt x="0" y="0"/>
                </a:moveTo>
                <a:lnTo>
                  <a:pt x="4362450" y="0"/>
                </a:lnTo>
                <a:lnTo>
                  <a:pt x="4362450" y="6858000"/>
                </a:lnTo>
                <a:lnTo>
                  <a:pt x="0" y="6858000"/>
                </a:lnTo>
                <a:close/>
              </a:path>
            </a:pathLst>
          </a:custGeom>
        </p:spPr>
      </p:pic>
      <p:sp>
        <p:nvSpPr>
          <p:cNvPr id="5" name="Rectangle 4">
            <a:extLst>
              <a:ext uri="{FF2B5EF4-FFF2-40B4-BE49-F238E27FC236}">
                <a16:creationId xmlns:a16="http://schemas.microsoft.com/office/drawing/2014/main" id="{6ACB1FCE-382B-4663-ADA8-C82CD9492F3C}"/>
              </a:ext>
              <a:ext uri="{C183D7F6-B498-43B3-948B-1728B52AA6E4}">
                <adec:decorative xmlns:adec="http://schemas.microsoft.com/office/drawing/2017/decorative" val="1"/>
              </a:ext>
            </a:extLst>
          </p:cNvPr>
          <p:cNvSpPr/>
          <p:nvPr userDrawn="1"/>
        </p:nvSpPr>
        <p:spPr bwMode="auto">
          <a:xfrm>
            <a:off x="0" y="0"/>
            <a:ext cx="4362450" cy="6858000"/>
          </a:xfrm>
          <a:prstGeom prst="rect">
            <a:avLst/>
          </a:prstGeom>
          <a:solidFill>
            <a:schemeClr val="accent2">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Oval 5">
            <a:extLst>
              <a:ext uri="{FF2B5EF4-FFF2-40B4-BE49-F238E27FC236}">
                <a16:creationId xmlns:a16="http://schemas.microsoft.com/office/drawing/2014/main" id="{4A564930-448F-4E75-89DF-E960CF10CA4B}"/>
              </a:ext>
              <a:ext uri="{C183D7F6-B498-43B3-948B-1728B52AA6E4}">
                <adec:decorative xmlns:adec="http://schemas.microsoft.com/office/drawing/2017/decorative" val="1"/>
              </a:ext>
            </a:extLst>
          </p:cNvPr>
          <p:cNvSpPr/>
          <p:nvPr userDrawn="1"/>
        </p:nvSpPr>
        <p:spPr bwMode="auto">
          <a:xfrm>
            <a:off x="1576801" y="1863325"/>
            <a:ext cx="1208848" cy="1208848"/>
          </a:xfrm>
          <a:prstGeom prst="ellipse">
            <a:avLst/>
          </a:prstGeom>
          <a:solidFill>
            <a:schemeClr val="accent2">
              <a:lumMod val="75000"/>
              <a:alpha val="71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505050"/>
              </a:solidFill>
              <a:effectLst/>
              <a:uLnTx/>
              <a:uFillTx/>
              <a:latin typeface="Segoe UI"/>
              <a:ea typeface="+mn-ea"/>
              <a:cs typeface="Segoe UI" pitchFamily="34" charset="0"/>
            </a:endParaRPr>
          </a:p>
        </p:txBody>
      </p:sp>
      <p:cxnSp>
        <p:nvCxnSpPr>
          <p:cNvPr id="7" name="Straight Connector 6">
            <a:extLst>
              <a:ext uri="{FF2B5EF4-FFF2-40B4-BE49-F238E27FC236}">
                <a16:creationId xmlns:a16="http://schemas.microsoft.com/office/drawing/2014/main" id="{435FC3A8-8995-49A6-A489-A604318D709E}"/>
              </a:ext>
            </a:extLst>
          </p:cNvPr>
          <p:cNvCxnSpPr/>
          <p:nvPr userDrawn="1"/>
        </p:nvCxnSpPr>
        <p:spPr>
          <a:xfrm>
            <a:off x="1508688" y="3192446"/>
            <a:ext cx="13450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017E5-01E8-40A0-9E56-EC8105CB3F69}"/>
              </a:ext>
            </a:extLst>
          </p:cNvPr>
          <p:cNvCxnSpPr>
            <a:cxnSpLocks/>
          </p:cNvCxnSpPr>
          <p:nvPr userDrawn="1"/>
        </p:nvCxnSpPr>
        <p:spPr>
          <a:xfrm>
            <a:off x="5742248" y="2759419"/>
            <a:ext cx="6449752" cy="0"/>
          </a:xfrm>
          <a:prstGeom prst="line">
            <a:avLst/>
          </a:prstGeom>
          <a:ln w="3175">
            <a:solidFill>
              <a:schemeClr val="bg1">
                <a:lumMod val="75000"/>
                <a:alpha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5957580-031A-4A66-8B9A-430B173AB441}"/>
              </a:ext>
            </a:extLst>
          </p:cNvPr>
          <p:cNvSpPr/>
          <p:nvPr/>
        </p:nvSpPr>
        <p:spPr>
          <a:xfrm>
            <a:off x="5742248" y="890236"/>
            <a:ext cx="1304395" cy="369332"/>
          </a:xfrm>
          <a:prstGeom prst="rect">
            <a:avLst/>
          </a:prstGeom>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Purpose</a:t>
            </a:r>
          </a:p>
        </p:txBody>
      </p:sp>
      <p:sp>
        <p:nvSpPr>
          <p:cNvPr id="17" name="Oval 16">
            <a:extLst>
              <a:ext uri="{FF2B5EF4-FFF2-40B4-BE49-F238E27FC236}">
                <a16:creationId xmlns:a16="http://schemas.microsoft.com/office/drawing/2014/main" id="{947D26DE-DE6B-41E7-925F-E9F6FBF0FC17}"/>
              </a:ext>
              <a:ext uri="{C183D7F6-B498-43B3-948B-1728B52AA6E4}">
                <adec:decorative xmlns:adec="http://schemas.microsoft.com/office/drawing/2017/decorative" val="1"/>
              </a:ext>
            </a:extLst>
          </p:cNvPr>
          <p:cNvSpPr/>
          <p:nvPr/>
        </p:nvSpPr>
        <p:spPr bwMode="auto">
          <a:xfrm>
            <a:off x="4616851" y="764058"/>
            <a:ext cx="763929" cy="76392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8" name="Isosceles Triangle 17">
            <a:extLst>
              <a:ext uri="{FF2B5EF4-FFF2-40B4-BE49-F238E27FC236}">
                <a16:creationId xmlns:a16="http://schemas.microsoft.com/office/drawing/2014/main" id="{2C1F21E1-39A7-41A1-8BD4-F4D8878CCB6D}"/>
              </a:ext>
              <a:ext uri="{C183D7F6-B498-43B3-948B-1728B52AA6E4}">
                <adec:decorative xmlns:adec="http://schemas.microsoft.com/office/drawing/2017/decorative" val="1"/>
              </a:ext>
            </a:extLst>
          </p:cNvPr>
          <p:cNvSpPr/>
          <p:nvPr/>
        </p:nvSpPr>
        <p:spPr bwMode="auto">
          <a:xfrm rot="5400000">
            <a:off x="5307086" y="1031171"/>
            <a:ext cx="469996" cy="188129"/>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19" name="Isosceles Triangle 18">
            <a:extLst>
              <a:ext uri="{FF2B5EF4-FFF2-40B4-BE49-F238E27FC236}">
                <a16:creationId xmlns:a16="http://schemas.microsoft.com/office/drawing/2014/main" id="{02CF96CA-8518-43DA-94F5-A8D0F1FCEBD2}"/>
              </a:ext>
              <a:ext uri="{C183D7F6-B498-43B3-948B-1728B52AA6E4}">
                <adec:decorative xmlns:adec="http://schemas.microsoft.com/office/drawing/2017/decorative" val="1"/>
              </a:ext>
            </a:extLst>
          </p:cNvPr>
          <p:cNvSpPr/>
          <p:nvPr/>
        </p:nvSpPr>
        <p:spPr bwMode="auto">
          <a:xfrm rot="5400000">
            <a:off x="5264387" y="1039622"/>
            <a:ext cx="427770" cy="171228"/>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20" name="target_2" title="Icon of a target with an arrow hitting the bullseye">
            <a:extLst>
              <a:ext uri="{FF2B5EF4-FFF2-40B4-BE49-F238E27FC236}">
                <a16:creationId xmlns:a16="http://schemas.microsoft.com/office/drawing/2014/main" id="{2074A0A8-2F89-4FA5-8FDB-DD2D1D56188A}"/>
              </a:ext>
            </a:extLst>
          </p:cNvPr>
          <p:cNvSpPr>
            <a:spLocks noChangeAspect="1" noEditPoints="1"/>
          </p:cNvSpPr>
          <p:nvPr/>
        </p:nvSpPr>
        <p:spPr bwMode="auto">
          <a:xfrm>
            <a:off x="4782215" y="923925"/>
            <a:ext cx="438177" cy="43643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A0C61CEC-C9A3-45DE-A3DB-59B35493BF3D}"/>
              </a:ext>
            </a:extLst>
          </p:cNvPr>
          <p:cNvSpPr/>
          <p:nvPr userDrawn="1"/>
        </p:nvSpPr>
        <p:spPr>
          <a:xfrm>
            <a:off x="5742248" y="3186396"/>
            <a:ext cx="1304395" cy="369332"/>
          </a:xfrm>
          <a:prstGeom prst="rect">
            <a:avLst/>
          </a:prstGeom>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Topics</a:t>
            </a:r>
          </a:p>
        </p:txBody>
      </p:sp>
      <p:sp>
        <p:nvSpPr>
          <p:cNvPr id="23" name="Oval 22">
            <a:extLst>
              <a:ext uri="{FF2B5EF4-FFF2-40B4-BE49-F238E27FC236}">
                <a16:creationId xmlns:a16="http://schemas.microsoft.com/office/drawing/2014/main" id="{A1345BFC-8C88-4C22-B7F7-6469AF4314D8}"/>
              </a:ext>
              <a:ext uri="{C183D7F6-B498-43B3-948B-1728B52AA6E4}">
                <adec:decorative xmlns:adec="http://schemas.microsoft.com/office/drawing/2017/decorative" val="1"/>
              </a:ext>
            </a:extLst>
          </p:cNvPr>
          <p:cNvSpPr/>
          <p:nvPr userDrawn="1"/>
        </p:nvSpPr>
        <p:spPr bwMode="auto">
          <a:xfrm>
            <a:off x="4616851" y="2999258"/>
            <a:ext cx="763929" cy="76392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24" name="Isosceles Triangle 23">
            <a:extLst>
              <a:ext uri="{FF2B5EF4-FFF2-40B4-BE49-F238E27FC236}">
                <a16:creationId xmlns:a16="http://schemas.microsoft.com/office/drawing/2014/main" id="{F5F89D03-8E38-4D66-95A3-79B8ABC8DB6C}"/>
              </a:ext>
              <a:ext uri="{C183D7F6-B498-43B3-948B-1728B52AA6E4}">
                <adec:decorative xmlns:adec="http://schemas.microsoft.com/office/drawing/2017/decorative" val="1"/>
              </a:ext>
            </a:extLst>
          </p:cNvPr>
          <p:cNvSpPr/>
          <p:nvPr userDrawn="1"/>
        </p:nvSpPr>
        <p:spPr bwMode="auto">
          <a:xfrm rot="5400000">
            <a:off x="5307086" y="3294310"/>
            <a:ext cx="469996" cy="188129"/>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sp>
        <p:nvSpPr>
          <p:cNvPr id="25" name="Isosceles Triangle 24">
            <a:extLst>
              <a:ext uri="{FF2B5EF4-FFF2-40B4-BE49-F238E27FC236}">
                <a16:creationId xmlns:a16="http://schemas.microsoft.com/office/drawing/2014/main" id="{D84265A8-15F0-4AE5-926F-A6000EF64BE4}"/>
              </a:ext>
              <a:ext uri="{C183D7F6-B498-43B3-948B-1728B52AA6E4}">
                <adec:decorative xmlns:adec="http://schemas.microsoft.com/office/drawing/2017/decorative" val="1"/>
              </a:ext>
            </a:extLst>
          </p:cNvPr>
          <p:cNvSpPr/>
          <p:nvPr userDrawn="1"/>
        </p:nvSpPr>
        <p:spPr bwMode="auto">
          <a:xfrm rot="5400000">
            <a:off x="5264385" y="3302760"/>
            <a:ext cx="427770" cy="171228"/>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6" name="Clipboard" title="Icon of a clipboard">
            <a:extLst>
              <a:ext uri="{FF2B5EF4-FFF2-40B4-BE49-F238E27FC236}">
                <a16:creationId xmlns:a16="http://schemas.microsoft.com/office/drawing/2014/main" id="{0B90232F-7A61-4CC0-94F2-15D8CDCFA523}"/>
              </a:ext>
            </a:extLst>
          </p:cNvPr>
          <p:cNvSpPr>
            <a:spLocks noChangeAspect="1" noEditPoints="1"/>
          </p:cNvSpPr>
          <p:nvPr userDrawn="1"/>
        </p:nvSpPr>
        <p:spPr bwMode="auto">
          <a:xfrm>
            <a:off x="4836367" y="3157578"/>
            <a:ext cx="324897" cy="447289"/>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Text Placeholder 34">
            <a:extLst>
              <a:ext uri="{FF2B5EF4-FFF2-40B4-BE49-F238E27FC236}">
                <a16:creationId xmlns:a16="http://schemas.microsoft.com/office/drawing/2014/main" id="{CB2649DE-E743-4E62-B0FC-7C79DB4997B4}"/>
              </a:ext>
            </a:extLst>
          </p:cNvPr>
          <p:cNvSpPr>
            <a:spLocks noGrp="1"/>
          </p:cNvSpPr>
          <p:nvPr>
            <p:ph type="body" sz="quarter" idx="13" hasCustomPrompt="1"/>
          </p:nvPr>
        </p:nvSpPr>
        <p:spPr>
          <a:xfrm>
            <a:off x="5761038" y="1339850"/>
            <a:ext cx="5848350" cy="1261884"/>
          </a:xfrm>
        </p:spPr>
        <p:txBody>
          <a:bodyPr wrap="square">
            <a:spAutoFit/>
          </a:bodyPr>
          <a:lstStyle>
            <a:lvl1pPr marL="0" marR="0" indent="0" algn="l" defTabSz="932472" rtl="0" eaLnBrk="1" fontAlgn="base" latinLnBrk="0" hangingPunct="1">
              <a:lnSpc>
                <a:spcPct val="100000"/>
              </a:lnSpc>
              <a:spcBef>
                <a:spcPts val="1200"/>
              </a:spcBef>
              <a:spcAft>
                <a:spcPts val="0"/>
              </a:spcAft>
              <a:buClrTx/>
              <a:buSzTx/>
              <a:buFontTx/>
              <a:buNone/>
              <a:tabLst/>
              <a:defRPr kumimoji="0" lang="en-IN" sz="1800" b="0" i="0" u="none" strike="noStrike" kern="1200" cap="none" spc="0" normalizeH="0" baseline="0">
                <a:ln>
                  <a:noFill/>
                </a:ln>
                <a:solidFill>
                  <a:schemeClr val="tx1"/>
                </a:solidFill>
                <a:effectLst/>
                <a:uLnTx/>
                <a:uFillTx/>
                <a:latin typeface="Segoe UI"/>
                <a:ea typeface="Segoe UI" pitchFamily="34" charset="0"/>
                <a:cs typeface="Segoe UI Light" panose="020B0502040204020203" pitchFamily="34" charset="0"/>
              </a:defRPr>
            </a:lvl1pPr>
            <a:lvl2pPr>
              <a:defRPr/>
            </a:lvl2pPr>
            <a:lvl3pPr>
              <a:defRPr/>
            </a:lvl3pPr>
            <a:lvl4pPr>
              <a:defRPr/>
            </a:lvl4pPr>
            <a:lvl5pPr>
              <a:defRPr/>
            </a:lvl5pPr>
          </a:lstStyle>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p:txBody>
      </p:sp>
      <p:sp>
        <p:nvSpPr>
          <p:cNvPr id="30" name="Text Placeholder 34">
            <a:extLst>
              <a:ext uri="{FF2B5EF4-FFF2-40B4-BE49-F238E27FC236}">
                <a16:creationId xmlns:a16="http://schemas.microsoft.com/office/drawing/2014/main" id="{B264FD6B-6D08-4F32-995D-66B933132BB0}"/>
              </a:ext>
            </a:extLst>
          </p:cNvPr>
          <p:cNvSpPr>
            <a:spLocks noGrp="1"/>
          </p:cNvSpPr>
          <p:nvPr>
            <p:ph type="body" sz="quarter" idx="14" hasCustomPrompt="1"/>
          </p:nvPr>
        </p:nvSpPr>
        <p:spPr>
          <a:xfrm>
            <a:off x="5761038" y="3652705"/>
            <a:ext cx="5848350" cy="1261884"/>
          </a:xfrm>
        </p:spPr>
        <p:txBody>
          <a:bodyPr wrap="square">
            <a:spAutoFit/>
          </a:bodyPr>
          <a:lstStyle>
            <a:lvl1pPr marL="0" marR="0" indent="0" algn="l" defTabSz="932472" rtl="0" eaLnBrk="1" fontAlgn="base" latinLnBrk="0" hangingPunct="1">
              <a:lnSpc>
                <a:spcPct val="100000"/>
              </a:lnSpc>
              <a:spcBef>
                <a:spcPts val="1200"/>
              </a:spcBef>
              <a:spcAft>
                <a:spcPts val="0"/>
              </a:spcAft>
              <a:buClrTx/>
              <a:buSzTx/>
              <a:buFontTx/>
              <a:buNone/>
              <a:tabLst/>
              <a:defRPr kumimoji="0" lang="en-IN" sz="1800" b="0" i="0" u="none" strike="noStrike" kern="1200" cap="none" spc="0" normalizeH="0" baseline="0">
                <a:ln>
                  <a:noFill/>
                </a:ln>
                <a:solidFill>
                  <a:schemeClr val="tx1"/>
                </a:solidFill>
                <a:effectLst/>
                <a:uLnTx/>
                <a:uFillTx/>
                <a:latin typeface="Segoe UI"/>
                <a:ea typeface="Segoe UI" pitchFamily="34" charset="0"/>
                <a:cs typeface="Segoe UI Light" panose="020B0502040204020203" pitchFamily="34" charset="0"/>
              </a:defRPr>
            </a:lvl1pPr>
            <a:lvl2pPr>
              <a:defRPr/>
            </a:lvl2pPr>
            <a:lvl3pPr>
              <a:defRPr/>
            </a:lvl3pPr>
            <a:lvl4pPr>
              <a:defRPr/>
            </a:lvl4pPr>
            <a:lvl5pPr>
              <a:defRPr/>
            </a:lvl5pPr>
          </a:lstStyle>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p:txBody>
      </p:sp>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lvl1pPr>
              <a:defRPr>
                <a:solidFill>
                  <a:schemeClr val="bg1"/>
                </a:solidFill>
              </a:defRPr>
            </a:lvl1pPr>
          </a:lstStyle>
          <a:p>
            <a:r>
              <a:rPr lang="en-IN"/>
              <a:t>Microsoft Confidential—Internal Only</a:t>
            </a:r>
          </a:p>
        </p:txBody>
      </p:sp>
      <p:sp>
        <p:nvSpPr>
          <p:cNvPr id="37" name="Text Placeholder 36">
            <a:extLst>
              <a:ext uri="{FF2B5EF4-FFF2-40B4-BE49-F238E27FC236}">
                <a16:creationId xmlns:a16="http://schemas.microsoft.com/office/drawing/2014/main" id="{FDD406D5-7026-447D-95A8-D9B80C82CCE9}"/>
              </a:ext>
            </a:extLst>
          </p:cNvPr>
          <p:cNvSpPr>
            <a:spLocks noGrp="1"/>
          </p:cNvSpPr>
          <p:nvPr>
            <p:ph type="body" sz="quarter" idx="15" hasCustomPrompt="1"/>
          </p:nvPr>
        </p:nvSpPr>
        <p:spPr>
          <a:xfrm>
            <a:off x="460756" y="3182842"/>
            <a:ext cx="3438144" cy="492443"/>
          </a:xfrm>
        </p:spPr>
        <p:txBody>
          <a:bodyPr/>
          <a:lstStyle>
            <a:lvl1pPr marL="0" indent="0" algn="ctr">
              <a:buNone/>
              <a:defRPr lang="en-IN" sz="3200" kern="1200" dirty="0">
                <a:solidFill>
                  <a:srgbClr val="FFFFFF"/>
                </a:solidFill>
                <a:latin typeface="Segoe UI Semibold" panose="020B0702040204020203" pitchFamily="34" charset="0"/>
                <a:ea typeface="+mn-ea"/>
                <a:cs typeface="Segoe UI Semibold" panose="020B0702040204020203" pitchFamily="34" charset="0"/>
              </a:defRPr>
            </a:lvl1pPr>
          </a:lstStyle>
          <a:p>
            <a:pPr lvl="0" algn="ctr" defTabSz="932472" fontAlgn="base">
              <a:spcBef>
                <a:spcPct val="0"/>
              </a:spcBef>
              <a:spcAft>
                <a:spcPct val="0"/>
              </a:spcAft>
              <a:defRPr/>
            </a:pPr>
            <a:r>
              <a:rPr lang="en-US" sz="3200">
                <a:solidFill>
                  <a:srgbClr val="FFFFFF"/>
                </a:solidFill>
                <a:latin typeface="Segoe UI Semibold" panose="020B0702040204020203" pitchFamily="34" charset="0"/>
                <a:cs typeface="Segoe UI Semibold" panose="020B0702040204020203" pitchFamily="34" charset="0"/>
              </a:rPr>
              <a:t>Title Here</a:t>
            </a:r>
          </a:p>
        </p:txBody>
      </p:sp>
      <p:sp>
        <p:nvSpPr>
          <p:cNvPr id="28" name="Slide Number Placeholder 19">
            <a:extLst>
              <a:ext uri="{FF2B5EF4-FFF2-40B4-BE49-F238E27FC236}">
                <a16:creationId xmlns:a16="http://schemas.microsoft.com/office/drawing/2014/main" id="{81FCECCC-4720-4147-85F3-5E0B7F7C4FC3}"/>
              </a:ext>
            </a:extLst>
          </p:cNvPr>
          <p:cNvSpPr>
            <a:spLocks noGrp="1"/>
          </p:cNvSpPr>
          <p:nvPr>
            <p:ph type="sldNum" sz="quarter" idx="20"/>
          </p:nvPr>
        </p:nvSpPr>
        <p:spPr>
          <a:xfrm>
            <a:off x="11671935" y="6565391"/>
            <a:ext cx="380999" cy="246221"/>
          </a:xfr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11433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5" pos="3312">
          <p15:clr>
            <a:srgbClr val="A4A3A4"/>
          </p15:clr>
        </p15:guide>
        <p15:guide id="16" pos="3749">
          <p15:clr>
            <a:srgbClr val="A4A3A4"/>
          </p15:clr>
        </p15:guide>
        <p15:guide id="17" pos="3048">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688">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180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35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631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8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06011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613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09021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4445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913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309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990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11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76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4754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89011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57065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userDrawn="1"/>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06E5E923-676B-4CAE-A6B0-A5D6964EA92C}"/>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close up of a logo&#10;&#10;Description automatically generated">
            <a:extLst>
              <a:ext uri="{FF2B5EF4-FFF2-40B4-BE49-F238E27FC236}">
                <a16:creationId xmlns:a16="http://schemas.microsoft.com/office/drawing/2014/main" id="{272CF6C0-C3DB-42A4-ABA1-EE97C5AEBAFB}"/>
              </a:ext>
            </a:extLst>
          </p:cNvPr>
          <p:cNvPicPr>
            <a:picLocks noChangeAspect="1"/>
          </p:cNvPicPr>
          <p:nvPr userDrawn="1"/>
        </p:nvPicPr>
        <p:blipFill rotWithShape="1">
          <a:blip r:embed="rId4"/>
          <a:srcRect t="46289" r="82344"/>
          <a:stretch/>
        </p:blipFill>
        <p:spPr>
          <a:xfrm>
            <a:off x="261907" y="5873881"/>
            <a:ext cx="529401" cy="967176"/>
          </a:xfrm>
          <a:prstGeom prst="rect">
            <a:avLst/>
          </a:prstGeom>
        </p:spPr>
      </p:pic>
    </p:spTree>
    <p:extLst>
      <p:ext uri="{BB962C8B-B14F-4D97-AF65-F5344CB8AC3E}">
        <p14:creationId xmlns:p14="http://schemas.microsoft.com/office/powerpoint/2010/main" val="3724344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070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A38F-AB27-456C-A26F-F89696D78A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37C342-D0A9-44A6-A730-1EA6D8B503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AD6A36-CB50-406B-B263-66147B60F909}"/>
              </a:ext>
            </a:extLst>
          </p:cNvPr>
          <p:cNvSpPr>
            <a:spLocks noGrp="1"/>
          </p:cNvSpPr>
          <p:nvPr>
            <p:ph type="dt" sz="half" idx="10"/>
          </p:nvPr>
        </p:nvSpPr>
        <p:spPr/>
        <p:txBody>
          <a:bodyPr/>
          <a:lstStyle/>
          <a:p>
            <a:fld id="{24A9A48E-AC5F-4335-8390-D7001522C9E0}" type="datetimeFigureOut">
              <a:rPr lang="en-GB" smtClean="0"/>
              <a:t>19/12/2022</a:t>
            </a:fld>
            <a:endParaRPr lang="en-GB"/>
          </a:p>
        </p:txBody>
      </p:sp>
      <p:sp>
        <p:nvSpPr>
          <p:cNvPr id="5" name="Footer Placeholder 4">
            <a:extLst>
              <a:ext uri="{FF2B5EF4-FFF2-40B4-BE49-F238E27FC236}">
                <a16:creationId xmlns:a16="http://schemas.microsoft.com/office/drawing/2014/main" id="{EEA73FD3-0641-4C08-A0DC-C1657EC506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D1156E-88C3-4AEF-86E6-C61D49BC1F83}"/>
              </a:ext>
            </a:extLst>
          </p:cNvPr>
          <p:cNvSpPr>
            <a:spLocks noGrp="1"/>
          </p:cNvSpPr>
          <p:nvPr>
            <p:ph type="sldNum" sz="quarter" idx="12"/>
          </p:nvPr>
        </p:nvSpPr>
        <p:spPr/>
        <p:txBody>
          <a:bodyPr/>
          <a:lstStyle/>
          <a:p>
            <a:fld id="{800A9E49-54C8-4821-9AA4-2D462E288F33}" type="slidenum">
              <a:rPr lang="en-GB" smtClean="0"/>
              <a:t>‹#›</a:t>
            </a:fld>
            <a:endParaRPr lang="en-GB"/>
          </a:p>
        </p:txBody>
      </p:sp>
    </p:spTree>
    <p:extLst>
      <p:ext uri="{BB962C8B-B14F-4D97-AF65-F5344CB8AC3E}">
        <p14:creationId xmlns:p14="http://schemas.microsoft.com/office/powerpoint/2010/main" val="161214961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9" name="Picture 8" descr="Abstract data/network blue">
            <a:extLst>
              <a:ext uri="{FF2B5EF4-FFF2-40B4-BE49-F238E27FC236}">
                <a16:creationId xmlns:a16="http://schemas.microsoft.com/office/drawing/2014/main" id="{DB5B615D-9670-4085-ADEE-47F3E8E4C6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2582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1673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36218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8303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7518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164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32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793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1976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296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6670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77037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32549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FDF4-98FF-405F-914B-57D59E6F6B6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9102D0C-4E2C-4CBF-BB00-7329EF5BA232}"/>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7C6B2A-BD88-4AD9-B115-A26B4033B471}"/>
              </a:ext>
            </a:extLst>
          </p:cNvPr>
          <p:cNvSpPr txBox="1">
            <a:spLocks noGrp="1"/>
          </p:cNvSpPr>
          <p:nvPr>
            <p:ph type="dt" sz="half" idx="7"/>
          </p:nvPr>
        </p:nvSpPr>
        <p:spPr/>
        <p:txBody>
          <a:bodyPr/>
          <a:lstStyle>
            <a:lvl1pPr>
              <a:defRPr/>
            </a:lvl1pPr>
          </a:lstStyle>
          <a:p>
            <a:pPr lvl="0"/>
            <a:fld id="{4C4C171B-4CCF-4F9F-A1AC-2837F27A4DB0}" type="datetime1">
              <a:rPr lang="en-GB"/>
              <a:pPr lvl="0"/>
              <a:t>19/12/2022</a:t>
            </a:fld>
            <a:endParaRPr lang="en-GB"/>
          </a:p>
        </p:txBody>
      </p:sp>
      <p:sp>
        <p:nvSpPr>
          <p:cNvPr id="5" name="Footer Placeholder 4">
            <a:extLst>
              <a:ext uri="{FF2B5EF4-FFF2-40B4-BE49-F238E27FC236}">
                <a16:creationId xmlns:a16="http://schemas.microsoft.com/office/drawing/2014/main" id="{CF05CD48-41D5-4DC1-AC02-4C8FB862387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57A7901-DC2D-4CBD-A343-2823AE828B86}"/>
              </a:ext>
            </a:extLst>
          </p:cNvPr>
          <p:cNvSpPr txBox="1">
            <a:spLocks noGrp="1"/>
          </p:cNvSpPr>
          <p:nvPr>
            <p:ph type="sldNum" sz="quarter" idx="8"/>
          </p:nvPr>
        </p:nvSpPr>
        <p:spPr/>
        <p:txBody>
          <a:bodyPr/>
          <a:lstStyle>
            <a:lvl1pPr>
              <a:defRPr/>
            </a:lvl1pPr>
          </a:lstStyle>
          <a:p>
            <a:pPr lvl="0"/>
            <a:fld id="{BE65619F-59DE-4DAA-8A3E-BD74C941DEDB}" type="slidenum">
              <a:t>‹#›</a:t>
            </a:fld>
            <a:endParaRPr lang="en-GB"/>
          </a:p>
        </p:txBody>
      </p:sp>
    </p:spTree>
    <p:extLst>
      <p:ext uri="{BB962C8B-B14F-4D97-AF65-F5344CB8AC3E}">
        <p14:creationId xmlns:p14="http://schemas.microsoft.com/office/powerpoint/2010/main" val="14010317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681737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4202514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095828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010159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53228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3105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6936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8580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71293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218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997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405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5578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1025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460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4757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958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637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1242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040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409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 Globe photo 1">
    <p:bg>
      <p:bgPr>
        <a:solidFill>
          <a:schemeClr val="tx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5607" r="14333" b="36110"/>
          <a:stretch/>
        </p:blipFill>
        <p:spPr>
          <a:xfrm>
            <a:off x="0" y="0"/>
            <a:ext cx="12192000" cy="4572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userDrawn="1"/>
        </p:nvSpPr>
        <p:spPr bwMode="auto">
          <a:xfrm rot="10800000">
            <a:off x="0" y="0"/>
            <a:ext cx="12192000" cy="4571998"/>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06E5E923-676B-4CAE-A6B0-A5D6964EA92C}"/>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7284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480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1BED-B355-4F5D-8252-A0DCD2DB6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050C3-5718-4C00-B6B1-13C5256F7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C70791-CDEF-419D-8331-BDA85CFA718C}"/>
              </a:ext>
            </a:extLst>
          </p:cNvPr>
          <p:cNvSpPr>
            <a:spLocks noGrp="1"/>
          </p:cNvSpPr>
          <p:nvPr>
            <p:ph type="dt" sz="half" idx="10"/>
          </p:nvPr>
        </p:nvSpPr>
        <p:spPr/>
        <p:txBody>
          <a:bodyPr/>
          <a:lstStyle/>
          <a:p>
            <a:fld id="{894D41ED-05D6-4517-BB93-2D8FEA08A49B}" type="datetimeFigureOut">
              <a:rPr lang="en-US" smtClean="0"/>
              <a:t>12/19/2022</a:t>
            </a:fld>
            <a:endParaRPr lang="en-US"/>
          </a:p>
        </p:txBody>
      </p:sp>
      <p:sp>
        <p:nvSpPr>
          <p:cNvPr id="5" name="Footer Placeholder 4">
            <a:extLst>
              <a:ext uri="{FF2B5EF4-FFF2-40B4-BE49-F238E27FC236}">
                <a16:creationId xmlns:a16="http://schemas.microsoft.com/office/drawing/2014/main" id="{1C15B306-4B23-4D5B-873D-9BC527FB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4F8EB-D3FD-46A5-8B7C-AB4C1CEDBF33}"/>
              </a:ext>
            </a:extLst>
          </p:cNvPr>
          <p:cNvSpPr>
            <a:spLocks noGrp="1"/>
          </p:cNvSpPr>
          <p:nvPr>
            <p:ph type="sldNum" sz="quarter" idx="12"/>
          </p:nvPr>
        </p:nvSpPr>
        <p:spPr/>
        <p:txBody>
          <a:bodyPr/>
          <a:lstStyle/>
          <a:p>
            <a:fld id="{32365D86-4159-4AF5-A532-8416AAC0DDC7}" type="slidenum">
              <a:rPr lang="en-US" smtClean="0"/>
              <a:t>‹#›</a:t>
            </a:fld>
            <a:endParaRPr lang="en-US"/>
          </a:p>
        </p:txBody>
      </p:sp>
    </p:spTree>
    <p:extLst>
      <p:ext uri="{BB962C8B-B14F-4D97-AF65-F5344CB8AC3E}">
        <p14:creationId xmlns:p14="http://schemas.microsoft.com/office/powerpoint/2010/main" val="14094079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CF8955B7-F18E-490B-B503-A1E17B733E22}"/>
              </a:ext>
            </a:extLst>
          </p:cNvPr>
          <p:cNvPicPr>
            <a:picLocks noChangeAspect="1"/>
          </p:cNvPicPr>
          <p:nvPr userDrawn="1"/>
        </p:nvPicPr>
        <p:blipFill>
          <a:blip r:embed="rId2"/>
          <a:stretch>
            <a:fillRect/>
          </a:stretch>
        </p:blipFill>
        <p:spPr>
          <a:xfrm>
            <a:off x="261604" y="274892"/>
            <a:ext cx="5486400" cy="914400"/>
          </a:xfrm>
          <a:prstGeom prst="rect">
            <a:avLst/>
          </a:prstGeom>
        </p:spPr>
      </p:pic>
    </p:spTree>
    <p:extLst>
      <p:ext uri="{BB962C8B-B14F-4D97-AF65-F5344CB8AC3E}">
        <p14:creationId xmlns:p14="http://schemas.microsoft.com/office/powerpoint/2010/main" val="201472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9519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6" name="Slide Number Placeholder 33">
            <a:extLst>
              <a:ext uri="{FF2B5EF4-FFF2-40B4-BE49-F238E27FC236}">
                <a16:creationId xmlns:a16="http://schemas.microsoft.com/office/drawing/2014/main" id="{E63104CB-A15C-41BA-BFD7-F6AC36298581}"/>
              </a:ext>
            </a:extLst>
          </p:cNvPr>
          <p:cNvSpPr>
            <a:spLocks noGrp="1"/>
          </p:cNvSpPr>
          <p:nvPr>
            <p:ph type="sldNum" sz="quarter" idx="4"/>
          </p:nvPr>
        </p:nvSpPr>
        <p:spPr>
          <a:xfrm>
            <a:off x="11671935" y="6565391"/>
            <a:ext cx="380999" cy="246221"/>
          </a:xfrm>
          <a:prstGeom prst="rect">
            <a:avLst/>
          </a:prstGeom>
        </p:spPr>
        <p:txBody>
          <a:bodyPr wrap="square">
            <a:spAutoFit/>
          </a:bodyPr>
          <a:lstStyle>
            <a:lvl1pPr algn="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952213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6657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23825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99375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6645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8101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11641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822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0710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477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78744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158529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7912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17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5" name="Slide Number Placeholder 33">
            <a:extLst>
              <a:ext uri="{FF2B5EF4-FFF2-40B4-BE49-F238E27FC236}">
                <a16:creationId xmlns:a16="http://schemas.microsoft.com/office/drawing/2014/main" id="{2DA4221F-3095-427D-A316-BBD5570EC392}"/>
              </a:ext>
            </a:extLst>
          </p:cNvPr>
          <p:cNvSpPr>
            <a:spLocks noGrp="1"/>
          </p:cNvSpPr>
          <p:nvPr>
            <p:ph type="sldNum" sz="quarter" idx="4"/>
          </p:nvPr>
        </p:nvSpPr>
        <p:spPr>
          <a:xfrm>
            <a:off x="11671935" y="6565391"/>
            <a:ext cx="380999" cy="246221"/>
          </a:xfrm>
          <a:prstGeom prst="rect">
            <a:avLst/>
          </a:prstGeom>
        </p:spPr>
        <p:txBody>
          <a:bodyPr wrap="square">
            <a:spAutoFit/>
          </a:bodyPr>
          <a:lstStyle>
            <a:lvl1pPr algn="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965853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090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ection_Divider">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E75B8D-D590-4B63-BFED-08E4A49EAD10}"/>
              </a:ext>
            </a:extLst>
          </p:cNvPr>
          <p:cNvSpPr>
            <a:spLocks noGrp="1"/>
          </p:cNvSpPr>
          <p:nvPr>
            <p:ph type="title" hasCustomPrompt="1"/>
          </p:nvPr>
        </p:nvSpPr>
        <p:spPr>
          <a:xfrm>
            <a:off x="584200" y="3493008"/>
            <a:ext cx="7024820" cy="747897"/>
          </a:xfrm>
          <a:noFill/>
        </p:spPr>
        <p:txBody>
          <a:bodyPr wrap="square" lIns="0" tIns="0" rIns="0" bIns="0" anchor="t"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664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E71AA5F1-D9C9-4DF5-A51C-5CD5E10DEC4F}"/>
              </a:ext>
            </a:extLst>
          </p:cNvPr>
          <p:cNvPicPr>
            <a:picLocks noChangeAspect="1"/>
          </p:cNvPicPr>
          <p:nvPr userDrawn="1"/>
        </p:nvPicPr>
        <p:blipFill>
          <a:blip r:embed="rId2"/>
          <a:stretch>
            <a:fillRect/>
          </a:stretch>
        </p:blipFill>
        <p:spPr>
          <a:xfrm>
            <a:off x="268748" y="274892"/>
            <a:ext cx="5486400" cy="914400"/>
          </a:xfrm>
          <a:prstGeom prst="rect">
            <a:avLst/>
          </a:prstGeom>
        </p:spPr>
      </p:pic>
    </p:spTree>
    <p:extLst>
      <p:ext uri="{BB962C8B-B14F-4D97-AF65-F5344CB8AC3E}">
        <p14:creationId xmlns:p14="http://schemas.microsoft.com/office/powerpoint/2010/main" val="324184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595728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6899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08058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6">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171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605572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8" y="-2839"/>
            <a:ext cx="6856854" cy="6858000"/>
          </a:xfrm>
          <a:prstGeom prst="rect">
            <a:avLst/>
          </a:prstGeom>
        </p:spPr>
      </p:pic>
    </p:spTree>
    <p:extLst>
      <p:ext uri="{BB962C8B-B14F-4D97-AF65-F5344CB8AC3E}">
        <p14:creationId xmlns:p14="http://schemas.microsoft.com/office/powerpoint/2010/main" val="740971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72096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a:t>Click to edit Master title style</a:t>
            </a:r>
          </a:p>
        </p:txBody>
      </p:sp>
    </p:spTree>
    <p:extLst>
      <p:ext uri="{BB962C8B-B14F-4D97-AF65-F5344CB8AC3E}">
        <p14:creationId xmlns:p14="http://schemas.microsoft.com/office/powerpoint/2010/main" val="35282304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4" descr="Image result for fighter jet engine">
            <a:extLst>
              <a:ext uri="{FF2B5EF4-FFF2-40B4-BE49-F238E27FC236}">
                <a16:creationId xmlns:a16="http://schemas.microsoft.com/office/drawing/2014/main" id="{30D61583-86B9-4D97-B857-996E1B4C10D7}"/>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655" y="1915362"/>
            <a:ext cx="11500783" cy="43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50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0268679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897119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60588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644958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0821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089874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679648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1_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8" y="-2839"/>
            <a:ext cx="6856854" cy="6858000"/>
          </a:xfrm>
          <a:prstGeom prst="rect">
            <a:avLst/>
          </a:prstGeom>
        </p:spPr>
      </p:pic>
    </p:spTree>
    <p:extLst>
      <p:ext uri="{BB962C8B-B14F-4D97-AF65-F5344CB8AC3E}">
        <p14:creationId xmlns:p14="http://schemas.microsoft.com/office/powerpoint/2010/main" val="2197779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405683292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6704525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9493269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415932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1899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lvl1pPr>
              <a:defRPr>
                <a:solidFill>
                  <a:schemeClr val="bg1"/>
                </a:solidFill>
              </a:defRPr>
            </a:lvl1p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6520118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76964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9415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2"/>
            <a:ext cx="2743200" cy="914400"/>
          </a:xfrm>
        </p:spPr>
        <p:txBody>
          <a:bodyPr>
            <a:normAutofit/>
          </a:bodyPr>
          <a:lstStyle>
            <a:lvl1pPr marL="0" marR="0" indent="0" algn="ctr" defTabSz="914049" rtl="0" eaLnBrk="1" fontAlgn="auto" latinLnBrk="0" hangingPunct="1">
              <a:lnSpc>
                <a:spcPct val="100000"/>
              </a:lnSpc>
              <a:spcBef>
                <a:spcPts val="0"/>
              </a:spcBef>
              <a:spcAft>
                <a:spcPts val="0"/>
              </a:spcAft>
              <a:buClrTx/>
              <a:buSzTx/>
              <a:buFont typeface="Wingdings" pitchFamily="2" charset="2"/>
              <a:buNone/>
              <a:tabLst/>
              <a:defRPr lang="en-US" sz="5996"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921929809"/>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277563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211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78885-BC8D-4522-A0D5-8D851A43C7AC}"/>
              </a:ext>
            </a:extLst>
          </p:cNvPr>
          <p:cNvPicPr>
            <a:picLocks noChangeAspect="1"/>
          </p:cNvPicPr>
          <p:nvPr userDrawn="1"/>
        </p:nvPicPr>
        <p:blipFill>
          <a:blip r:embed="rId2"/>
          <a:stretch>
            <a:fillRect/>
          </a:stretch>
        </p:blipFill>
        <p:spPr>
          <a:xfrm>
            <a:off x="0" y="1008"/>
            <a:ext cx="12192000" cy="6855984"/>
          </a:xfrm>
          <a:prstGeom prst="rect">
            <a:avLst/>
          </a:prstGeom>
        </p:spPr>
      </p:pic>
      <p:sp>
        <p:nvSpPr>
          <p:cNvPr id="4" name="Rectangle 3">
            <a:extLst>
              <a:ext uri="{FF2B5EF4-FFF2-40B4-BE49-F238E27FC236}">
                <a16:creationId xmlns:a16="http://schemas.microsoft.com/office/drawing/2014/main" id="{62039D05-9DBF-40AF-8BA1-98E573C18609}"/>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319" tIns="716936" rIns="134425" bIns="1075406" rtlCol="0" anchor="t" anchorCtr="0">
            <a:noAutofit/>
          </a:bodyPr>
          <a:lstStyle/>
          <a:p>
            <a:pPr>
              <a:lnSpc>
                <a:spcPct val="90000"/>
              </a:lnSpc>
              <a:spcBef>
                <a:spcPct val="0"/>
              </a:spcBef>
            </a:pPr>
            <a:endParaRPr lang="en-US" sz="5995"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78F952A3-8137-483E-893C-5330186F0C78}"/>
              </a:ext>
            </a:extLst>
          </p:cNvPr>
          <p:cNvSpPr>
            <a:spLocks noGrp="1"/>
          </p:cNvSpPr>
          <p:nvPr>
            <p:ph type="title" hasCustomPrompt="1"/>
          </p:nvPr>
        </p:nvSpPr>
        <p:spPr bwMode="auto">
          <a:xfrm>
            <a:off x="269304" y="2648455"/>
            <a:ext cx="6274911" cy="1793104"/>
          </a:xfrm>
          <a:noFill/>
        </p:spPr>
        <p:txBody>
          <a:bodyPr lIns="146304" tIns="91440" rIns="146304" bIns="91440" anchor="t" anchorCtr="0"/>
          <a:lstStyle>
            <a:lvl1pPr>
              <a:defRPr sz="4704"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D4CCBE31-C2FA-4540-B6B2-7F6C80DDA1F5}"/>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2E2E235C-201C-41B9-89EE-C15BDDF19A49}"/>
              </a:ext>
            </a:extLst>
          </p:cNvPr>
          <p:cNvPicPr>
            <a:picLocks noChangeAspect="1"/>
          </p:cNvPicPr>
          <p:nvPr userDrawn="1"/>
        </p:nvPicPr>
        <p:blipFill>
          <a:blip r:embed="rId3"/>
          <a:stretch>
            <a:fillRect/>
          </a:stretch>
        </p:blipFill>
        <p:spPr>
          <a:xfrm>
            <a:off x="451635" y="6103203"/>
            <a:ext cx="1423303" cy="313402"/>
          </a:xfrm>
          <a:prstGeom prst="rect">
            <a:avLst/>
          </a:prstGeom>
        </p:spPr>
      </p:pic>
    </p:spTree>
    <p:extLst>
      <p:ext uri="{BB962C8B-B14F-4D97-AF65-F5344CB8AC3E}">
        <p14:creationId xmlns:p14="http://schemas.microsoft.com/office/powerpoint/2010/main" val="108730264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57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021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1_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1"/>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71301176"/>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484322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7175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071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78885-BC8D-4522-A0D5-8D851A43C7AC}"/>
              </a:ext>
            </a:extLst>
          </p:cNvPr>
          <p:cNvPicPr>
            <a:picLocks noChangeAspect="1"/>
          </p:cNvPicPr>
          <p:nvPr userDrawn="1"/>
        </p:nvPicPr>
        <p:blipFill>
          <a:blip r:embed="rId2"/>
          <a:stretch>
            <a:fillRect/>
          </a:stretch>
        </p:blipFill>
        <p:spPr>
          <a:xfrm>
            <a:off x="0" y="1008"/>
            <a:ext cx="12192000" cy="6855984"/>
          </a:xfrm>
          <a:prstGeom prst="rect">
            <a:avLst/>
          </a:prstGeom>
        </p:spPr>
      </p:pic>
      <p:sp>
        <p:nvSpPr>
          <p:cNvPr id="4" name="Rectangle 3">
            <a:extLst>
              <a:ext uri="{FF2B5EF4-FFF2-40B4-BE49-F238E27FC236}">
                <a16:creationId xmlns:a16="http://schemas.microsoft.com/office/drawing/2014/main" id="{62039D05-9DBF-40AF-8BA1-98E573C18609}"/>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408" tIns="717038" rIns="134445" bIns="1075558" rtlCol="0" anchor="t" anchorCtr="0">
            <a:noAutofit/>
          </a:bodyPr>
          <a:lstStyle/>
          <a:p>
            <a:pPr>
              <a:lnSpc>
                <a:spcPct val="90000"/>
              </a:lnSpc>
              <a:spcBef>
                <a:spcPct val="0"/>
              </a:spcBef>
            </a:pPr>
            <a:endParaRPr lang="en-US" sz="5996"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78F952A3-8137-483E-893C-5330186F0C78}"/>
              </a:ext>
            </a:extLst>
          </p:cNvPr>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D4CCBE31-C2FA-4540-B6B2-7F6C80DDA1F5}"/>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2E2E235C-201C-41B9-89EE-C15BDDF19A49}"/>
              </a:ext>
            </a:extLst>
          </p:cNvPr>
          <p:cNvPicPr>
            <a:picLocks noChangeAspect="1"/>
          </p:cNvPicPr>
          <p:nvPr userDrawn="1"/>
        </p:nvPicPr>
        <p:blipFill>
          <a:blip r:embed="rId3"/>
          <a:stretch>
            <a:fillRect/>
          </a:stretch>
        </p:blipFill>
        <p:spPr>
          <a:xfrm>
            <a:off x="451634" y="6103202"/>
            <a:ext cx="1423303" cy="313402"/>
          </a:xfrm>
          <a:prstGeom prst="rect">
            <a:avLst/>
          </a:prstGeom>
        </p:spPr>
      </p:pic>
    </p:spTree>
    <p:extLst>
      <p:ext uri="{BB962C8B-B14F-4D97-AF65-F5344CB8AC3E}">
        <p14:creationId xmlns:p14="http://schemas.microsoft.com/office/powerpoint/2010/main" val="395697018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133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4">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6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2979"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36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094"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4319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2117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939959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34"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134"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486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8923" indent="0">
              <a:buClr>
                <a:schemeClr val="tx1"/>
              </a:buClr>
              <a:buSzPct val="90000"/>
              <a:buFont typeface="Arial" pitchFamily="34" charset="0"/>
              <a:buNone/>
              <a:defRPr sz="1567"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9230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11062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70501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068724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6717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0934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p:cNvPicPr/>
                      <p:nvPr/>
                    </p:nvPicPr>
                    <p:blipFill>
                      <a:blip r:embed="rId4"/>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567327581"/>
      </p:ext>
    </p:extLst>
  </p:cSld>
  <p:clrMapOvr>
    <a:masterClrMapping/>
  </p:clrMapOvr>
  <p:transition>
    <p:fade/>
  </p:transition>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9"/>
            <a:ext cx="1920568" cy="706469"/>
          </a:xfrm>
          <a:prstGeom prst="rect">
            <a:avLst/>
          </a:prstGeom>
        </p:spPr>
      </p:pic>
    </p:spTree>
    <p:extLst>
      <p:ext uri="{BB962C8B-B14F-4D97-AF65-F5344CB8AC3E}">
        <p14:creationId xmlns:p14="http://schemas.microsoft.com/office/powerpoint/2010/main" val="2659090995"/>
      </p:ext>
    </p:extLst>
  </p:cSld>
  <p:clrMapOvr>
    <a:masterClrMapping/>
  </p:clrMapOvr>
  <p:transition spd="med">
    <p:push dir="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8527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585AF4-54C0-436B-B14A-687E60BBCD79}"/>
              </a:ext>
            </a:extLst>
          </p:cNvPr>
          <p:cNvSpPr>
            <a:spLocks noGrp="1"/>
          </p:cNvSpPr>
          <p:nvPr>
            <p:ph type="sldNum" sz="quarter" idx="4"/>
          </p:nvPr>
        </p:nvSpPr>
        <p:spPr>
          <a:xfrm>
            <a:off x="11514138" y="6289675"/>
            <a:ext cx="365127" cy="365125"/>
          </a:xfrm>
          <a:prstGeom prst="rect">
            <a:avLst/>
          </a:prstGeom>
        </p:spPr>
        <p:txBody>
          <a:bodyPr vert="horz" lIns="91440" tIns="45720" rIns="91440" bIns="45720" rtlCol="0" anchor="ctr"/>
          <a:lstStyle>
            <a:lvl1pPr algn="ctr">
              <a:defRPr sz="1000">
                <a:solidFill>
                  <a:schemeClr val="tx1">
                    <a:lumMod val="85000"/>
                    <a:lumOff val="15000"/>
                  </a:schemeClr>
                </a:solidFill>
              </a:defRPr>
            </a:lvl1pPr>
          </a:lstStyle>
          <a:p>
            <a:fld id="{F48AA4AA-50EA-4DD9-950E-BD73ACF6B5B7}" type="slidenum">
              <a:rPr lang="en-US" smtClean="0"/>
              <a:pPr/>
              <a:t>‹#›</a:t>
            </a:fld>
            <a:endParaRPr lang="en-US"/>
          </a:p>
        </p:txBody>
      </p:sp>
      <p:sp>
        <p:nvSpPr>
          <p:cNvPr id="4" name="Title 1">
            <a:extLst>
              <a:ext uri="{FF2B5EF4-FFF2-40B4-BE49-F238E27FC236}">
                <a16:creationId xmlns:a16="http://schemas.microsoft.com/office/drawing/2014/main" id="{1F04FE9F-74E2-9545-9B6D-B121AB7B36AF}"/>
              </a:ext>
            </a:extLst>
          </p:cNvPr>
          <p:cNvSpPr>
            <a:spLocks noGrp="1"/>
          </p:cNvSpPr>
          <p:nvPr>
            <p:ph type="title" hasCustomPrompt="1"/>
          </p:nvPr>
        </p:nvSpPr>
        <p:spPr>
          <a:xfrm>
            <a:off x="890588" y="1282700"/>
            <a:ext cx="10225086" cy="4428145"/>
          </a:xfrm>
        </p:spPr>
        <p:txBody>
          <a:bodyPr anchor="ctr">
            <a:normAutofit/>
          </a:bodyPr>
          <a:lstStyle>
            <a:lvl1pPr algn="ctr">
              <a:lnSpc>
                <a:spcPct val="150000"/>
              </a:lnSpc>
              <a:defRPr sz="3400" b="0" i="1">
                <a:latin typeface="+mn-lt"/>
              </a:defRPr>
            </a:lvl1pPr>
          </a:lstStyle>
          <a:p>
            <a:r>
              <a:rPr lang="en-US"/>
              <a:t>Click to edit Quote</a:t>
            </a:r>
          </a:p>
        </p:txBody>
      </p:sp>
      <p:sp>
        <p:nvSpPr>
          <p:cNvPr id="7" name="Subtitle 2">
            <a:extLst>
              <a:ext uri="{FF2B5EF4-FFF2-40B4-BE49-F238E27FC236}">
                <a16:creationId xmlns:a16="http://schemas.microsoft.com/office/drawing/2014/main" id="{BCA109A8-0AEB-FB4C-9BFE-D1B7D0646B28}"/>
              </a:ext>
            </a:extLst>
          </p:cNvPr>
          <p:cNvSpPr>
            <a:spLocks noGrp="1"/>
          </p:cNvSpPr>
          <p:nvPr>
            <p:ph type="subTitle" idx="10"/>
          </p:nvPr>
        </p:nvSpPr>
        <p:spPr>
          <a:xfrm>
            <a:off x="890588" y="413149"/>
            <a:ext cx="9725024" cy="353614"/>
          </a:xfrm>
        </p:spPr>
        <p:txBody>
          <a:bodyPr anchor="ctr">
            <a:normAutofit/>
          </a:bodyPr>
          <a:lstStyle>
            <a:lvl1pPr marL="0" indent="0" algn="l">
              <a:lnSpc>
                <a:spcPct val="100000"/>
              </a:lnSpc>
              <a:buNone/>
              <a:defRPr sz="12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91426370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Picture 2">
            <a:extLst>
              <a:ext uri="{FF2B5EF4-FFF2-40B4-BE49-F238E27FC236}">
                <a16:creationId xmlns:a16="http://schemas.microsoft.com/office/drawing/2014/main" id="{19746FBC-B902-471D-AC1C-EAB84A5D735A}"/>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26098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240588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05992D7F-C2CE-4D1B-9A8D-A7206172527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48CBDFD-6341-4FAC-B014-EB71BC1D19A8}"/>
              </a:ext>
            </a:extLst>
          </p:cNvPr>
          <p:cNvSpPr/>
          <p:nvPr userDrawn="1"/>
        </p:nvSpPr>
        <p:spPr bwMode="auto">
          <a:xfrm rot="10800000">
            <a:off x="0" y="1"/>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A09DFC-3FE0-4C20-9734-B68656C255C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A close up of a logo&#10;&#10;Description automatically generated">
            <a:extLst>
              <a:ext uri="{FF2B5EF4-FFF2-40B4-BE49-F238E27FC236}">
                <a16:creationId xmlns:a16="http://schemas.microsoft.com/office/drawing/2014/main" id="{1A277A6B-BC57-47EA-8A32-06AF5841E54C}"/>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3233867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FAD95EE-A068-4643-8E9E-F8E188D3692B}"/>
              </a:ext>
            </a:extLst>
          </p:cNvPr>
          <p:cNvSpPr/>
          <p:nvPr userDrawn="1"/>
        </p:nvSpPr>
        <p:spPr bwMode="auto">
          <a:xfrm>
            <a:off x="176983" y="179439"/>
            <a:ext cx="11838036" cy="6499122"/>
          </a:xfrm>
          <a:custGeom>
            <a:avLst/>
            <a:gdLst>
              <a:gd name="connsiteX0" fmla="*/ 202046 w 11838036"/>
              <a:gd name="connsiteY0" fmla="*/ 0 h 6499122"/>
              <a:gd name="connsiteX1" fmla="*/ 11627998 w 11838036"/>
              <a:gd name="connsiteY1" fmla="*/ 0 h 6499122"/>
              <a:gd name="connsiteX2" fmla="*/ 11643635 w 11838036"/>
              <a:gd name="connsiteY2" fmla="*/ 77456 h 6499122"/>
              <a:gd name="connsiteX3" fmla="*/ 11830867 w 11838036"/>
              <a:gd name="connsiteY3" fmla="*/ 201561 h 6499122"/>
              <a:gd name="connsiteX4" fmla="*/ 11838036 w 11838036"/>
              <a:gd name="connsiteY4" fmla="*/ 200839 h 6499122"/>
              <a:gd name="connsiteX5" fmla="*/ 11838036 w 11838036"/>
              <a:gd name="connsiteY5" fmla="*/ 6298284 h 6499122"/>
              <a:gd name="connsiteX6" fmla="*/ 11830867 w 11838036"/>
              <a:gd name="connsiteY6" fmla="*/ 6297561 h 6499122"/>
              <a:gd name="connsiteX7" fmla="*/ 11643635 w 11838036"/>
              <a:gd name="connsiteY7" fmla="*/ 6421667 h 6499122"/>
              <a:gd name="connsiteX8" fmla="*/ 11627998 w 11838036"/>
              <a:gd name="connsiteY8" fmla="*/ 6499122 h 6499122"/>
              <a:gd name="connsiteX9" fmla="*/ 202046 w 11838036"/>
              <a:gd name="connsiteY9" fmla="*/ 6499122 h 6499122"/>
              <a:gd name="connsiteX10" fmla="*/ 186409 w 11838036"/>
              <a:gd name="connsiteY10" fmla="*/ 6421667 h 6499122"/>
              <a:gd name="connsiteX11" fmla="*/ 40129 w 11838036"/>
              <a:gd name="connsiteY11" fmla="*/ 6301690 h 6499122"/>
              <a:gd name="connsiteX12" fmla="*/ 0 w 11838036"/>
              <a:gd name="connsiteY12" fmla="*/ 6297644 h 6499122"/>
              <a:gd name="connsiteX13" fmla="*/ 0 w 11838036"/>
              <a:gd name="connsiteY13" fmla="*/ 201478 h 6499122"/>
              <a:gd name="connsiteX14" fmla="*/ 40129 w 11838036"/>
              <a:gd name="connsiteY14" fmla="*/ 197433 h 6499122"/>
              <a:gd name="connsiteX15" fmla="*/ 186409 w 11838036"/>
              <a:gd name="connsiteY15" fmla="*/ 77456 h 649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38036" h="6499122">
                <a:moveTo>
                  <a:pt x="202046" y="0"/>
                </a:moveTo>
                <a:lnTo>
                  <a:pt x="11627998" y="0"/>
                </a:lnTo>
                <a:lnTo>
                  <a:pt x="11643635" y="77456"/>
                </a:lnTo>
                <a:cubicBezTo>
                  <a:pt x="11674483" y="150387"/>
                  <a:pt x="11746699" y="201561"/>
                  <a:pt x="11830867" y="201561"/>
                </a:cubicBezTo>
                <a:lnTo>
                  <a:pt x="11838036" y="200839"/>
                </a:lnTo>
                <a:lnTo>
                  <a:pt x="11838036" y="6298284"/>
                </a:lnTo>
                <a:lnTo>
                  <a:pt x="11830867" y="6297561"/>
                </a:lnTo>
                <a:cubicBezTo>
                  <a:pt x="11746699" y="6297561"/>
                  <a:pt x="11674483" y="6348735"/>
                  <a:pt x="11643635" y="6421667"/>
                </a:cubicBezTo>
                <a:lnTo>
                  <a:pt x="11627998" y="6499122"/>
                </a:lnTo>
                <a:lnTo>
                  <a:pt x="202046" y="6499122"/>
                </a:lnTo>
                <a:lnTo>
                  <a:pt x="186409" y="6421667"/>
                </a:lnTo>
                <a:cubicBezTo>
                  <a:pt x="160703" y="6360891"/>
                  <a:pt x="106268" y="6315224"/>
                  <a:pt x="40129" y="6301690"/>
                </a:cubicBezTo>
                <a:lnTo>
                  <a:pt x="0" y="6297644"/>
                </a:lnTo>
                <a:lnTo>
                  <a:pt x="0" y="201478"/>
                </a:lnTo>
                <a:lnTo>
                  <a:pt x="40129" y="197433"/>
                </a:lnTo>
                <a:cubicBezTo>
                  <a:pt x="106268" y="183899"/>
                  <a:pt x="160702" y="138232"/>
                  <a:pt x="186409" y="77456"/>
                </a:cubicBezTo>
                <a:close/>
              </a:path>
            </a:pathLst>
          </a:custGeom>
          <a:solidFill>
            <a:schemeClr val="bg1">
              <a:lumMod val="85000"/>
              <a:lumOff val="15000"/>
            </a:schemeClr>
          </a:solidFill>
          <a:ln>
            <a:solidFill>
              <a:schemeClr val="tx1">
                <a:lumMod val="95000"/>
                <a:alpha val="8000"/>
              </a:schemeClr>
            </a:solidFill>
            <a:headEnd type="none" w="med" len="med"/>
            <a:tailEnd type="none" w="med" len="med"/>
          </a:ln>
          <a:effectLst>
            <a:innerShdw blurRad="419100">
              <a:prstClr val="black">
                <a:alpha val="69000"/>
              </a:prstClr>
            </a:inn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err="1"/>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A14B6E57-C2E1-4C75-94D2-8E39DE864E7E}"/>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639616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B74142D5-C476-48BC-83DC-DD880F8723E0}"/>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38870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6525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457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4102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2330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FA710879-D344-461D-8FF5-647D295E979C}"/>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861120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A4F0AD66-307E-4BB9-BBF1-2447E1D7B4C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285808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0652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064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605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610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801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828A-67E9-4BAD-8B1A-653819D70E5C}"/>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B0C04FC-94D7-467D-9F17-B8278CF6EADB}"/>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FED7CD10-5B15-4CC4-B21C-ACB784AA773A}"/>
              </a:ext>
            </a:extLst>
          </p:cNvPr>
          <p:cNvSpPr txBox="1">
            <a:spLocks noGrp="1"/>
          </p:cNvSpPr>
          <p:nvPr>
            <p:ph type="dt" sz="half" idx="7"/>
          </p:nvPr>
        </p:nvSpPr>
        <p:spPr/>
        <p:txBody>
          <a:bodyPr/>
          <a:lstStyle>
            <a:lvl1pPr>
              <a:defRPr/>
            </a:lvl1pPr>
          </a:lstStyle>
          <a:p>
            <a:pPr lvl="0"/>
            <a:fld id="{DCA0B295-EA14-4BCD-A164-079DBDE98CD7}" type="datetime1">
              <a:rPr lang="en-GB"/>
              <a:pPr lvl="0"/>
              <a:t>19/12/2022</a:t>
            </a:fld>
            <a:endParaRPr lang="en-GB"/>
          </a:p>
        </p:txBody>
      </p:sp>
      <p:sp>
        <p:nvSpPr>
          <p:cNvPr id="5" name="Footer Placeholder 4">
            <a:extLst>
              <a:ext uri="{FF2B5EF4-FFF2-40B4-BE49-F238E27FC236}">
                <a16:creationId xmlns:a16="http://schemas.microsoft.com/office/drawing/2014/main" id="{78B39600-294B-484B-BF46-676F46AFEB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A11B525-CA97-498D-8CC9-B06491A9B967}"/>
              </a:ext>
            </a:extLst>
          </p:cNvPr>
          <p:cNvSpPr txBox="1">
            <a:spLocks noGrp="1"/>
          </p:cNvSpPr>
          <p:nvPr>
            <p:ph type="sldNum" sz="quarter" idx="8"/>
          </p:nvPr>
        </p:nvSpPr>
        <p:spPr/>
        <p:txBody>
          <a:bodyPr/>
          <a:lstStyle>
            <a:lvl1pPr>
              <a:defRPr/>
            </a:lvl1pPr>
          </a:lstStyle>
          <a:p>
            <a:pPr lvl="0"/>
            <a:fld id="{3BE5D222-B5E9-45A8-82E7-A1941D7FEC93}" type="slidenum">
              <a:t>‹#›</a:t>
            </a:fld>
            <a:endParaRPr lang="en-GB"/>
          </a:p>
        </p:txBody>
      </p:sp>
    </p:spTree>
    <p:extLst>
      <p:ext uri="{BB962C8B-B14F-4D97-AF65-F5344CB8AC3E}">
        <p14:creationId xmlns:p14="http://schemas.microsoft.com/office/powerpoint/2010/main" val="10411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714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070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671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7926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3599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803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75692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7913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67569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8282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164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10439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121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61754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0892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9097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980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460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05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677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3343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3519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47091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073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30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311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2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0057599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1142584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195677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266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237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83315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1121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2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4118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21151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4285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81512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8A37866E-BCAE-47D2-A1A3-B9B9B6D83AFD}"/>
              </a:ext>
            </a:extLst>
          </p:cNvPr>
          <p:cNvPicPr>
            <a:picLocks noChangeAspect="1"/>
          </p:cNvPicPr>
          <p:nvPr userDrawn="1"/>
        </p:nvPicPr>
        <p:blipFill>
          <a:blip r:embed="rId3"/>
          <a:stretch>
            <a:fillRect/>
          </a:stretch>
        </p:blipFill>
        <p:spPr>
          <a:xfrm>
            <a:off x="218742" y="274892"/>
            <a:ext cx="5486400" cy="914400"/>
          </a:xfrm>
          <a:prstGeom prst="rect">
            <a:avLst/>
          </a:prstGeom>
        </p:spPr>
      </p:pic>
    </p:spTree>
    <p:extLst>
      <p:ext uri="{BB962C8B-B14F-4D97-AF65-F5344CB8AC3E}">
        <p14:creationId xmlns:p14="http://schemas.microsoft.com/office/powerpoint/2010/main" val="25469184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5951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0641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50783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2341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77227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0765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43118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2629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904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8360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790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921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6899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414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979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285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857381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710890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489252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42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118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78512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899867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42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79885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86063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566189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5800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838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2994648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101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3250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7745053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29395579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6363726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805035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459963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66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084800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826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8060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8330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3464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7177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8938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9473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9441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973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67081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7753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64238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236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966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401675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0926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4699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3278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8265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6992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284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3149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8655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842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607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828424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597621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2647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849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10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221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6C01-B7A0-45CB-99FF-BC013FEABE7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182D6C6E-4D68-4D15-B65D-43F73D372C9B}"/>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E9EA0-D8FC-42B4-950A-D855804455EF}"/>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9B09C5-4CC7-4B6C-866D-991BBE67B50E}"/>
              </a:ext>
            </a:extLst>
          </p:cNvPr>
          <p:cNvSpPr txBox="1">
            <a:spLocks noGrp="1"/>
          </p:cNvSpPr>
          <p:nvPr>
            <p:ph type="dt" sz="half" idx="7"/>
          </p:nvPr>
        </p:nvSpPr>
        <p:spPr/>
        <p:txBody>
          <a:bodyPr/>
          <a:lstStyle>
            <a:lvl1pPr>
              <a:defRPr/>
            </a:lvl1pPr>
          </a:lstStyle>
          <a:p>
            <a:pPr lvl="0"/>
            <a:fld id="{12A81910-4DF4-4466-819E-75B149A038E6}" type="datetime1">
              <a:rPr lang="en-GB"/>
              <a:pPr lvl="0"/>
              <a:t>19/12/2022</a:t>
            </a:fld>
            <a:endParaRPr lang="en-GB"/>
          </a:p>
        </p:txBody>
      </p:sp>
      <p:sp>
        <p:nvSpPr>
          <p:cNvPr id="6" name="Footer Placeholder 5">
            <a:extLst>
              <a:ext uri="{FF2B5EF4-FFF2-40B4-BE49-F238E27FC236}">
                <a16:creationId xmlns:a16="http://schemas.microsoft.com/office/drawing/2014/main" id="{2B68CA3D-0BA0-46C8-B81C-9A6B736926F9}"/>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684EC68-3E09-497F-85CC-1A35891E30D9}"/>
              </a:ext>
            </a:extLst>
          </p:cNvPr>
          <p:cNvSpPr txBox="1">
            <a:spLocks noGrp="1"/>
          </p:cNvSpPr>
          <p:nvPr>
            <p:ph type="sldNum" sz="quarter" idx="8"/>
          </p:nvPr>
        </p:nvSpPr>
        <p:spPr/>
        <p:txBody>
          <a:bodyPr/>
          <a:lstStyle>
            <a:lvl1pPr>
              <a:defRPr/>
            </a:lvl1pPr>
          </a:lstStyle>
          <a:p>
            <a:pPr lvl="0"/>
            <a:fld id="{72554B76-A604-4974-8643-89FA67839E78}" type="slidenum">
              <a:t>‹#›</a:t>
            </a:fld>
            <a:endParaRPr lang="en-GB"/>
          </a:p>
        </p:txBody>
      </p:sp>
    </p:spTree>
    <p:extLst>
      <p:ext uri="{BB962C8B-B14F-4D97-AF65-F5344CB8AC3E}">
        <p14:creationId xmlns:p14="http://schemas.microsoft.com/office/powerpoint/2010/main" val="19371470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98804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620421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BCBAC123-C6D7-45EF-878D-EAE3F59D520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3035841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529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55935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Picture 2">
            <a:extLst>
              <a:ext uri="{FF2B5EF4-FFF2-40B4-BE49-F238E27FC236}">
                <a16:creationId xmlns:a16="http://schemas.microsoft.com/office/drawing/2014/main" id="{19746FBC-B902-471D-AC1C-EAB84A5D735A}"/>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705861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72574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05992D7F-C2CE-4D1B-9A8D-A7206172527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48CBDFD-6341-4FAC-B014-EB71BC1D19A8}"/>
              </a:ext>
            </a:extLst>
          </p:cNvPr>
          <p:cNvSpPr/>
          <p:nvPr userDrawn="1"/>
        </p:nvSpPr>
        <p:spPr bwMode="auto">
          <a:xfrm rot="10800000">
            <a:off x="0" y="1"/>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A09DFC-3FE0-4C20-9734-B68656C255C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A close up of a logo&#10;&#10;Description automatically generated">
            <a:extLst>
              <a:ext uri="{FF2B5EF4-FFF2-40B4-BE49-F238E27FC236}">
                <a16:creationId xmlns:a16="http://schemas.microsoft.com/office/drawing/2014/main" id="{1A277A6B-BC57-47EA-8A32-06AF5841E54C}"/>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311542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A14B6E57-C2E1-4C75-94D2-8E39DE864E7E}"/>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902734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B74142D5-C476-48BC-83DC-DD880F8723E0}"/>
              </a:ext>
            </a:extLst>
          </p:cNvPr>
          <p:cNvPicPr>
            <a:picLocks noChangeAspect="1"/>
          </p:cNvPicPr>
          <p:nvPr userDrawn="1"/>
        </p:nvPicPr>
        <p:blipFill rotWithShape="1">
          <a:blip r:embed="rId2"/>
          <a:srcRect r="5403"/>
          <a:stretch/>
        </p:blipFill>
        <p:spPr>
          <a:xfrm>
            <a:off x="218742" y="274892"/>
            <a:ext cx="5190020" cy="914400"/>
          </a:xfrm>
          <a:prstGeom prst="rect">
            <a:avLst/>
          </a:prstGeom>
        </p:spPr>
      </p:pic>
    </p:spTree>
    <p:extLst>
      <p:ext uri="{BB962C8B-B14F-4D97-AF65-F5344CB8AC3E}">
        <p14:creationId xmlns:p14="http://schemas.microsoft.com/office/powerpoint/2010/main" val="105856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5595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6673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2275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184328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FA710879-D344-461D-8FF5-647D295E979C}"/>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210416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A4F0AD66-307E-4BB9-BBF1-2447E1D7B4C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413878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5234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809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302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912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09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966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91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1947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203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3295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975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68426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7862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91373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983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537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831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898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62867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520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4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337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68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026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8646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311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4372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515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512434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18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69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78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9532220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112361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1161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1134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569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0243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6431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458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495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62350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383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43153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8A37866E-BCAE-47D2-A1A3-B9B9B6D83AFD}"/>
              </a:ext>
            </a:extLst>
          </p:cNvPr>
          <p:cNvPicPr>
            <a:picLocks noChangeAspect="1"/>
          </p:cNvPicPr>
          <p:nvPr userDrawn="1"/>
        </p:nvPicPr>
        <p:blipFill>
          <a:blip r:embed="rId3"/>
          <a:stretch>
            <a:fillRect/>
          </a:stretch>
        </p:blipFill>
        <p:spPr>
          <a:xfrm>
            <a:off x="218742" y="274892"/>
            <a:ext cx="5486400" cy="914400"/>
          </a:xfrm>
          <a:prstGeom prst="rect">
            <a:avLst/>
          </a:prstGeom>
        </p:spPr>
      </p:pic>
    </p:spTree>
    <p:extLst>
      <p:ext uri="{BB962C8B-B14F-4D97-AF65-F5344CB8AC3E}">
        <p14:creationId xmlns:p14="http://schemas.microsoft.com/office/powerpoint/2010/main" val="5861163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12521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7406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9517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11830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08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2347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48662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4090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504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551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06305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33377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525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1670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864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04079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79844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2904988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73568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3407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9399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24111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355515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574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706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453384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1508906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6496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751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5475998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764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4473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83789794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11475217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28157560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376771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243987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701879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Footer Placeholder 1">
            <a:extLst>
              <a:ext uri="{FF2B5EF4-FFF2-40B4-BE49-F238E27FC236}">
                <a16:creationId xmlns:a16="http://schemas.microsoft.com/office/drawing/2014/main" id="{1E685895-A766-450F-8643-0CBAD66F53D7}"/>
              </a:ext>
            </a:extLst>
          </p:cNvPr>
          <p:cNvSpPr txBox="1">
            <a:spLocks/>
          </p:cNvSpPr>
          <p:nvPr userDrawn="1"/>
        </p:nvSpPr>
        <p:spPr>
          <a:xfrm>
            <a:off x="586803"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lvl="0"/>
            <a:r>
              <a:rPr lang="en-US" noProof="0"/>
              <a:t>Microsoft Confidential—For planning purposes only</a:t>
            </a:r>
          </a:p>
        </p:txBody>
      </p:sp>
    </p:spTree>
    <p:extLst>
      <p:ext uri="{BB962C8B-B14F-4D97-AF65-F5344CB8AC3E}">
        <p14:creationId xmlns:p14="http://schemas.microsoft.com/office/powerpoint/2010/main" val="3071557669"/>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707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8979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3752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691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7697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7677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0230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331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9182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6205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3D98-2486-4E6F-88B7-5EC4B7FE65FB}"/>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EB46EDC0-0CBB-49FE-BFE5-D85270BF233A}"/>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474A8ECA-3FA7-4850-983B-8E5FA11A4532}"/>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2F9767-27A6-492A-9BB3-C8C4BE7BCD0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890025F-DD84-4257-AA1C-1D269A6032E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8DD119F-50E5-42F8-A31B-BF1D5697D42B}"/>
              </a:ext>
            </a:extLst>
          </p:cNvPr>
          <p:cNvSpPr txBox="1">
            <a:spLocks noGrp="1"/>
          </p:cNvSpPr>
          <p:nvPr>
            <p:ph type="dt" sz="half" idx="7"/>
          </p:nvPr>
        </p:nvSpPr>
        <p:spPr/>
        <p:txBody>
          <a:bodyPr/>
          <a:lstStyle>
            <a:lvl1pPr>
              <a:defRPr/>
            </a:lvl1pPr>
          </a:lstStyle>
          <a:p>
            <a:pPr lvl="0"/>
            <a:fld id="{195AB3E5-F4ED-4B25-A08A-9E265141DC3D}" type="datetime1">
              <a:rPr lang="en-GB"/>
              <a:pPr lvl="0"/>
              <a:t>19/12/2022</a:t>
            </a:fld>
            <a:endParaRPr lang="en-GB"/>
          </a:p>
        </p:txBody>
      </p:sp>
      <p:sp>
        <p:nvSpPr>
          <p:cNvPr id="8" name="Footer Placeholder 7">
            <a:extLst>
              <a:ext uri="{FF2B5EF4-FFF2-40B4-BE49-F238E27FC236}">
                <a16:creationId xmlns:a16="http://schemas.microsoft.com/office/drawing/2014/main" id="{B4076E1D-16A4-4678-8D13-420192FD92CF}"/>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E6919B43-6146-4934-BDCA-6D1DFD7485A9}"/>
              </a:ext>
            </a:extLst>
          </p:cNvPr>
          <p:cNvSpPr txBox="1">
            <a:spLocks noGrp="1"/>
          </p:cNvSpPr>
          <p:nvPr>
            <p:ph type="sldNum" sz="quarter" idx="8"/>
          </p:nvPr>
        </p:nvSpPr>
        <p:spPr/>
        <p:txBody>
          <a:bodyPr/>
          <a:lstStyle>
            <a:lvl1pPr>
              <a:defRPr/>
            </a:lvl1pPr>
          </a:lstStyle>
          <a:p>
            <a:pPr lvl="0"/>
            <a:fld id="{029F46DF-5447-4DE8-AE62-59859FD9CB77}" type="slidenum">
              <a:t>‹#›</a:t>
            </a:fld>
            <a:endParaRPr lang="en-GB"/>
          </a:p>
        </p:txBody>
      </p:sp>
    </p:spTree>
    <p:extLst>
      <p:ext uri="{BB962C8B-B14F-4D97-AF65-F5344CB8AC3E}">
        <p14:creationId xmlns:p14="http://schemas.microsoft.com/office/powerpoint/2010/main" val="3250117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Picture 2">
            <a:extLst>
              <a:ext uri="{FF2B5EF4-FFF2-40B4-BE49-F238E27FC236}">
                <a16:creationId xmlns:a16="http://schemas.microsoft.com/office/drawing/2014/main" id="{19746FBC-B902-471D-AC1C-EAB84A5D735A}"/>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2120378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5000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8734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5252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63981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9199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3725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97033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90073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242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436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5662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07668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9478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0703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4582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51573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2783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91528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265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840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558196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05992D7F-C2CE-4D1B-9A8D-A7206172527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48CBDFD-6341-4FAC-B014-EB71BC1D19A8}"/>
              </a:ext>
            </a:extLst>
          </p:cNvPr>
          <p:cNvSpPr/>
          <p:nvPr userDrawn="1"/>
        </p:nvSpPr>
        <p:spPr bwMode="auto">
          <a:xfrm rot="10800000">
            <a:off x="0" y="1"/>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A09DFC-3FE0-4C20-9734-B68656C255C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A close up of a logo&#10;&#10;Description automatically generated">
            <a:extLst>
              <a:ext uri="{FF2B5EF4-FFF2-40B4-BE49-F238E27FC236}">
                <a16:creationId xmlns:a16="http://schemas.microsoft.com/office/drawing/2014/main" id="{1A277A6B-BC57-47EA-8A32-06AF5841E54C}"/>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4266716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BCBAC123-C6D7-45EF-878D-EAE3F59D520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3502123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37394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Picture 2" descr="X-ray style turbofan jet engine isolated on black background  jet engine stock pictures, royalty-free photos &amp; images">
            <a:extLst>
              <a:ext uri="{FF2B5EF4-FFF2-40B4-BE49-F238E27FC236}">
                <a16:creationId xmlns:a16="http://schemas.microsoft.com/office/drawing/2014/main" id="{8A21734A-77BE-4DE4-983A-FD5D9C0598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05012" y="-1"/>
            <a:ext cx="7686988"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8526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449228-C25F-4E02-A8F2-B12BD2BE79BC}"/>
              </a:ext>
            </a:extLst>
          </p:cNvPr>
          <p:cNvPicPr>
            <a:picLocks noChangeAspect="1"/>
          </p:cNvPicPr>
          <p:nvPr userDrawn="1"/>
        </p:nvPicPr>
        <p:blipFill>
          <a:blip r:embed="rId2">
            <a:extLst>
              <a:ext uri="{28A0092B-C50C-407E-A947-70E740481C1C}">
                <a14:useLocalDpi xmlns:a14="http://schemas.microsoft.com/office/drawing/2010/main" val="0"/>
              </a:ext>
            </a:extLst>
          </a:blip>
          <a:srcRect t="7761" b="776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9ACE1C7-F4E6-4466-AE28-5125FE6DB8A2}"/>
              </a:ext>
              <a:ext uri="{C183D7F6-B498-43B3-948B-1728B52AA6E4}">
                <adec:decorative xmlns:adec="http://schemas.microsoft.com/office/drawing/2017/decorative" val="1"/>
              </a:ext>
            </a:extLst>
          </p:cNvPr>
          <p:cNvSpPr/>
          <p:nvPr userDrawn="1"/>
        </p:nvSpPr>
        <p:spPr bwMode="auto">
          <a:xfrm>
            <a:off x="0" y="-1"/>
            <a:ext cx="12192000" cy="6858001"/>
          </a:xfrm>
          <a:prstGeom prst="rect">
            <a:avLst/>
          </a:prstGeom>
          <a:gradFill flip="none" rotWithShape="1">
            <a:gsLst>
              <a:gs pos="46000">
                <a:srgbClr val="000000">
                  <a:alpha val="64000"/>
                </a:srgbClr>
              </a:gs>
              <a:gs pos="80000">
                <a:srgbClr val="000000">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215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436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665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914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9230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A14B6E57-C2E1-4C75-94D2-8E39DE864E7E}"/>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72394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612897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2178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55203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3971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83906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79642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4300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50883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50772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16624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B74142D5-C476-48BC-83DC-DD880F8723E0}"/>
              </a:ext>
            </a:extLst>
          </p:cNvPr>
          <p:cNvPicPr>
            <a:picLocks noChangeAspect="1"/>
          </p:cNvPicPr>
          <p:nvPr userDrawn="1"/>
        </p:nvPicPr>
        <p:blipFill rotWithShape="1">
          <a:blip r:embed="rId2"/>
          <a:srcRect r="52719"/>
          <a:stretch/>
        </p:blipFill>
        <p:spPr>
          <a:xfrm>
            <a:off x="218742" y="274892"/>
            <a:ext cx="2594032" cy="914400"/>
          </a:xfrm>
          <a:prstGeom prst="rect">
            <a:avLst/>
          </a:prstGeom>
        </p:spPr>
      </p:pic>
    </p:spTree>
    <p:extLst>
      <p:ext uri="{BB962C8B-B14F-4D97-AF65-F5344CB8AC3E}">
        <p14:creationId xmlns:p14="http://schemas.microsoft.com/office/powerpoint/2010/main" val="3374874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6624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14998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763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1600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584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73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6466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sp>
        <p:nvSpPr>
          <p:cNvPr id="5" name="Title 1">
            <a:extLst>
              <a:ext uri="{FF2B5EF4-FFF2-40B4-BE49-F238E27FC236}">
                <a16:creationId xmlns:a16="http://schemas.microsoft.com/office/drawing/2014/main" id="{2B86F77C-A7EB-4632-8216-91DE097B19AE}"/>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tabLst>
                <a:tab pos="571500" algn="l"/>
              </a:tabLst>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3361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8534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userDrawn="1"/>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06E5E923-676B-4CAE-A6B0-A5D6964EA92C}"/>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close up of a logo&#10;&#10;Description automatically generated">
            <a:extLst>
              <a:ext uri="{FF2B5EF4-FFF2-40B4-BE49-F238E27FC236}">
                <a16:creationId xmlns:a16="http://schemas.microsoft.com/office/drawing/2014/main" id="{272CF6C0-C3DB-42A4-ABA1-EE97C5AEBAFB}"/>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299805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74833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3921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6151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335220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2125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5333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403225" indent="-174625">
              <a:buFont typeface="Arial" panose="020B0604020202020204" pitchFamily="34" charset="0"/>
              <a:buChar char="•"/>
              <a:defRPr/>
            </a:lvl2pPr>
            <a:lvl3pPr marL="628650" indent="-171450">
              <a:buFont typeface="Segoe UI" panose="020B0502040204020203" pitchFamily="34" charset="0"/>
              <a:buChar char="–"/>
              <a:defRPr/>
            </a:lvl3pPr>
            <a:lvl4pPr marL="685800" indent="0">
              <a:buFontTx/>
              <a:buNone/>
              <a:defRPr/>
            </a:lvl4pPr>
            <a:lvl5pPr marL="9144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33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2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89308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FA710879-D344-461D-8FF5-647D295E979C}"/>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413251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a:extLst>
              <a:ext uri="{FF2B5EF4-FFF2-40B4-BE49-F238E27FC236}">
                <a16:creationId xmlns:a16="http://schemas.microsoft.com/office/drawing/2014/main" id="{A4F0AD66-307E-4BB9-BBF1-2447E1D7B4CF}"/>
              </a:ext>
            </a:extLst>
          </p:cNvPr>
          <p:cNvPicPr>
            <a:picLocks noChangeAspect="1"/>
          </p:cNvPicPr>
          <p:nvPr userDrawn="1"/>
        </p:nvPicPr>
        <p:blipFill>
          <a:blip r:embed="rId2"/>
          <a:stretch>
            <a:fillRect/>
          </a:stretch>
        </p:blipFill>
        <p:spPr>
          <a:xfrm>
            <a:off x="218742" y="274892"/>
            <a:ext cx="5486400" cy="914400"/>
          </a:xfrm>
          <a:prstGeom prst="rect">
            <a:avLst/>
          </a:prstGeom>
        </p:spPr>
      </p:pic>
    </p:spTree>
    <p:extLst>
      <p:ext uri="{BB962C8B-B14F-4D97-AF65-F5344CB8AC3E}">
        <p14:creationId xmlns:p14="http://schemas.microsoft.com/office/powerpoint/2010/main" val="116925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D302-D862-46D8-9A2E-184ED4C9F39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D2226D8F-6EA3-4E04-A0DC-A254EF875292}"/>
              </a:ext>
            </a:extLst>
          </p:cNvPr>
          <p:cNvSpPr txBox="1">
            <a:spLocks noGrp="1"/>
          </p:cNvSpPr>
          <p:nvPr>
            <p:ph type="dt" sz="half" idx="7"/>
          </p:nvPr>
        </p:nvSpPr>
        <p:spPr/>
        <p:txBody>
          <a:bodyPr/>
          <a:lstStyle>
            <a:lvl1pPr>
              <a:defRPr/>
            </a:lvl1pPr>
          </a:lstStyle>
          <a:p>
            <a:pPr lvl="0"/>
            <a:fld id="{6EA1AB68-F316-4A58-B768-E74BFA79D4A6}" type="datetime1">
              <a:rPr lang="en-GB"/>
              <a:pPr lvl="0"/>
              <a:t>19/12/2022</a:t>
            </a:fld>
            <a:endParaRPr lang="en-GB"/>
          </a:p>
        </p:txBody>
      </p:sp>
      <p:sp>
        <p:nvSpPr>
          <p:cNvPr id="4" name="Footer Placeholder 3">
            <a:extLst>
              <a:ext uri="{FF2B5EF4-FFF2-40B4-BE49-F238E27FC236}">
                <a16:creationId xmlns:a16="http://schemas.microsoft.com/office/drawing/2014/main" id="{C1A97812-FAE3-4F1D-A493-C4C0579C0639}"/>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323E1573-3049-4E6D-B456-DCAA19212141}"/>
              </a:ext>
            </a:extLst>
          </p:cNvPr>
          <p:cNvSpPr txBox="1">
            <a:spLocks noGrp="1"/>
          </p:cNvSpPr>
          <p:nvPr>
            <p:ph type="sldNum" sz="quarter" idx="8"/>
          </p:nvPr>
        </p:nvSpPr>
        <p:spPr/>
        <p:txBody>
          <a:bodyPr/>
          <a:lstStyle>
            <a:lvl1pPr>
              <a:defRPr/>
            </a:lvl1pPr>
          </a:lstStyle>
          <a:p>
            <a:pPr lvl="0"/>
            <a:fld id="{467658F0-1F4B-40A9-8A43-C07C6B96FEB1}" type="slidenum">
              <a:t>‹#›</a:t>
            </a:fld>
            <a:endParaRPr lang="en-GB"/>
          </a:p>
        </p:txBody>
      </p:sp>
    </p:spTree>
    <p:extLst>
      <p:ext uri="{BB962C8B-B14F-4D97-AF65-F5344CB8AC3E}">
        <p14:creationId xmlns:p14="http://schemas.microsoft.com/office/powerpoint/2010/main" val="6104798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63474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896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630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65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319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296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776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6758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0462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447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AE282C-CE10-400D-B323-EFF6E1B22A2F}"/>
              </a:ext>
            </a:extLst>
          </p:cNvPr>
          <p:cNvSpPr txBox="1">
            <a:spLocks noGrp="1"/>
          </p:cNvSpPr>
          <p:nvPr>
            <p:ph type="dt" sz="half" idx="7"/>
          </p:nvPr>
        </p:nvSpPr>
        <p:spPr/>
        <p:txBody>
          <a:bodyPr/>
          <a:lstStyle>
            <a:lvl1pPr>
              <a:defRPr/>
            </a:lvl1pPr>
          </a:lstStyle>
          <a:p>
            <a:pPr lvl="0"/>
            <a:fld id="{A2E4FBDC-E199-4904-B1F4-59FA3A689967}" type="datetime1">
              <a:rPr lang="en-GB"/>
              <a:pPr lvl="0"/>
              <a:t>19/12/2022</a:t>
            </a:fld>
            <a:endParaRPr lang="en-GB"/>
          </a:p>
        </p:txBody>
      </p:sp>
      <p:sp>
        <p:nvSpPr>
          <p:cNvPr id="3" name="Footer Placeholder 2">
            <a:extLst>
              <a:ext uri="{FF2B5EF4-FFF2-40B4-BE49-F238E27FC236}">
                <a16:creationId xmlns:a16="http://schemas.microsoft.com/office/drawing/2014/main" id="{41447E23-7241-4B1B-9BBD-14DE58AD2311}"/>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4AF8C1F2-399A-4E17-9AED-21A4B495AC80}"/>
              </a:ext>
            </a:extLst>
          </p:cNvPr>
          <p:cNvSpPr txBox="1">
            <a:spLocks noGrp="1"/>
          </p:cNvSpPr>
          <p:nvPr>
            <p:ph type="sldNum" sz="quarter" idx="8"/>
          </p:nvPr>
        </p:nvSpPr>
        <p:spPr/>
        <p:txBody>
          <a:bodyPr/>
          <a:lstStyle>
            <a:lvl1pPr>
              <a:defRPr/>
            </a:lvl1pPr>
          </a:lstStyle>
          <a:p>
            <a:pPr lvl="0"/>
            <a:fld id="{622405DC-12B3-4125-AEBF-CF5AA15F6E3F}" type="slidenum">
              <a:t>‹#›</a:t>
            </a:fld>
            <a:endParaRPr lang="en-GB"/>
          </a:p>
        </p:txBody>
      </p:sp>
    </p:spTree>
    <p:extLst>
      <p:ext uri="{BB962C8B-B14F-4D97-AF65-F5344CB8AC3E}">
        <p14:creationId xmlns:p14="http://schemas.microsoft.com/office/powerpoint/2010/main" val="42381429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938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102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86362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50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9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270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76549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5905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35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483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417-3986-4AB1-9913-D41CA9C14495}"/>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88391BA-59F9-45BB-AFC3-CA41C26FE78E}"/>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43C3B5-E393-497D-B343-AF637AC51953}"/>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F248900-17BC-49A8-A3FE-D6C9A90B591E}"/>
              </a:ext>
            </a:extLst>
          </p:cNvPr>
          <p:cNvSpPr txBox="1">
            <a:spLocks noGrp="1"/>
          </p:cNvSpPr>
          <p:nvPr>
            <p:ph type="dt" sz="half" idx="7"/>
          </p:nvPr>
        </p:nvSpPr>
        <p:spPr/>
        <p:txBody>
          <a:bodyPr/>
          <a:lstStyle>
            <a:lvl1pPr>
              <a:defRPr/>
            </a:lvl1pPr>
          </a:lstStyle>
          <a:p>
            <a:pPr lvl="0"/>
            <a:fld id="{35C1EDAD-888F-4F96-B726-1A6F332B30EB}" type="datetime1">
              <a:rPr lang="en-GB"/>
              <a:pPr lvl="0"/>
              <a:t>19/12/2022</a:t>
            </a:fld>
            <a:endParaRPr lang="en-GB"/>
          </a:p>
        </p:txBody>
      </p:sp>
      <p:sp>
        <p:nvSpPr>
          <p:cNvPr id="6" name="Footer Placeholder 5">
            <a:extLst>
              <a:ext uri="{FF2B5EF4-FFF2-40B4-BE49-F238E27FC236}">
                <a16:creationId xmlns:a16="http://schemas.microsoft.com/office/drawing/2014/main" id="{2178A987-734F-4A34-9FA7-886FBB42507D}"/>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A23F959-BC32-4D05-A099-1A56C1E9D74D}"/>
              </a:ext>
            </a:extLst>
          </p:cNvPr>
          <p:cNvSpPr txBox="1">
            <a:spLocks noGrp="1"/>
          </p:cNvSpPr>
          <p:nvPr>
            <p:ph type="sldNum" sz="quarter" idx="8"/>
          </p:nvPr>
        </p:nvSpPr>
        <p:spPr/>
        <p:txBody>
          <a:bodyPr/>
          <a:lstStyle>
            <a:lvl1pPr>
              <a:defRPr/>
            </a:lvl1pPr>
          </a:lstStyle>
          <a:p>
            <a:pPr lvl="0"/>
            <a:fld id="{CA178155-4E93-482C-8122-7C72852CDBF1}" type="slidenum">
              <a:t>‹#›</a:t>
            </a:fld>
            <a:endParaRPr lang="en-GB"/>
          </a:p>
        </p:txBody>
      </p:sp>
    </p:spTree>
    <p:extLst>
      <p:ext uri="{BB962C8B-B14F-4D97-AF65-F5344CB8AC3E}">
        <p14:creationId xmlns:p14="http://schemas.microsoft.com/office/powerpoint/2010/main" val="28358310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74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63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4114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8550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671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201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995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472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086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7824140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677B-BFA9-4665-B293-2EB634481DA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4C7E8762-76B0-4BA4-9650-68221C0C9781}"/>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70AE5291-E29B-4BD3-89C1-E5C376BEE503}"/>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093DB31-58EC-485C-A087-15660E0BFF89}"/>
              </a:ext>
            </a:extLst>
          </p:cNvPr>
          <p:cNvSpPr txBox="1">
            <a:spLocks noGrp="1"/>
          </p:cNvSpPr>
          <p:nvPr>
            <p:ph type="dt" sz="half" idx="7"/>
          </p:nvPr>
        </p:nvSpPr>
        <p:spPr/>
        <p:txBody>
          <a:bodyPr/>
          <a:lstStyle>
            <a:lvl1pPr>
              <a:defRPr/>
            </a:lvl1pPr>
          </a:lstStyle>
          <a:p>
            <a:pPr lvl="0"/>
            <a:fld id="{54D6C464-892E-4868-B776-074C8B84BE0C}" type="datetime1">
              <a:rPr lang="en-GB"/>
              <a:pPr lvl="0"/>
              <a:t>19/12/2022</a:t>
            </a:fld>
            <a:endParaRPr lang="en-GB"/>
          </a:p>
        </p:txBody>
      </p:sp>
      <p:sp>
        <p:nvSpPr>
          <p:cNvPr id="6" name="Footer Placeholder 5">
            <a:extLst>
              <a:ext uri="{FF2B5EF4-FFF2-40B4-BE49-F238E27FC236}">
                <a16:creationId xmlns:a16="http://schemas.microsoft.com/office/drawing/2014/main" id="{EBD9DEE8-0A01-462E-B4CA-6C042A10565E}"/>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F0F5AE4F-F049-44A2-AE38-79DF3CA24259}"/>
              </a:ext>
            </a:extLst>
          </p:cNvPr>
          <p:cNvSpPr txBox="1">
            <a:spLocks noGrp="1"/>
          </p:cNvSpPr>
          <p:nvPr>
            <p:ph type="sldNum" sz="quarter" idx="8"/>
          </p:nvPr>
        </p:nvSpPr>
        <p:spPr/>
        <p:txBody>
          <a:bodyPr/>
          <a:lstStyle>
            <a:lvl1pPr>
              <a:defRPr/>
            </a:lvl1pPr>
          </a:lstStyle>
          <a:p>
            <a:pPr lvl="0"/>
            <a:fld id="{31CF05F6-0714-407E-9D62-E61F1CA41889}" type="slidenum">
              <a:t>‹#›</a:t>
            </a:fld>
            <a:endParaRPr lang="en-GB"/>
          </a:p>
        </p:txBody>
      </p:sp>
    </p:spTree>
    <p:extLst>
      <p:ext uri="{BB962C8B-B14F-4D97-AF65-F5344CB8AC3E}">
        <p14:creationId xmlns:p14="http://schemas.microsoft.com/office/powerpoint/2010/main" val="32725668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1503756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664494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7113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36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5188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846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187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01229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06953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25712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29.xml"/><Relationship Id="rId117" Type="http://schemas.openxmlformats.org/officeDocument/2006/relationships/slideLayout" Target="../slideLayouts/slideLayout520.xml"/><Relationship Id="rId21" Type="http://schemas.openxmlformats.org/officeDocument/2006/relationships/slideLayout" Target="../slideLayouts/slideLayout424.xml"/><Relationship Id="rId42" Type="http://schemas.openxmlformats.org/officeDocument/2006/relationships/slideLayout" Target="../slideLayouts/slideLayout445.xml"/><Relationship Id="rId47" Type="http://schemas.openxmlformats.org/officeDocument/2006/relationships/slideLayout" Target="../slideLayouts/slideLayout450.xml"/><Relationship Id="rId63" Type="http://schemas.openxmlformats.org/officeDocument/2006/relationships/slideLayout" Target="../slideLayouts/slideLayout466.xml"/><Relationship Id="rId68" Type="http://schemas.openxmlformats.org/officeDocument/2006/relationships/slideLayout" Target="../slideLayouts/slideLayout471.xml"/><Relationship Id="rId84" Type="http://schemas.openxmlformats.org/officeDocument/2006/relationships/slideLayout" Target="../slideLayouts/slideLayout487.xml"/><Relationship Id="rId89" Type="http://schemas.openxmlformats.org/officeDocument/2006/relationships/slideLayout" Target="../slideLayouts/slideLayout492.xml"/><Relationship Id="rId112" Type="http://schemas.openxmlformats.org/officeDocument/2006/relationships/slideLayout" Target="../slideLayouts/slideLayout515.xml"/><Relationship Id="rId16" Type="http://schemas.openxmlformats.org/officeDocument/2006/relationships/slideLayout" Target="../slideLayouts/slideLayout419.xml"/><Relationship Id="rId107" Type="http://schemas.openxmlformats.org/officeDocument/2006/relationships/slideLayout" Target="../slideLayouts/slideLayout510.xml"/><Relationship Id="rId11" Type="http://schemas.openxmlformats.org/officeDocument/2006/relationships/slideLayout" Target="../slideLayouts/slideLayout414.xml"/><Relationship Id="rId32" Type="http://schemas.openxmlformats.org/officeDocument/2006/relationships/slideLayout" Target="../slideLayouts/slideLayout435.xml"/><Relationship Id="rId37" Type="http://schemas.openxmlformats.org/officeDocument/2006/relationships/slideLayout" Target="../slideLayouts/slideLayout440.xml"/><Relationship Id="rId53" Type="http://schemas.openxmlformats.org/officeDocument/2006/relationships/slideLayout" Target="../slideLayouts/slideLayout456.xml"/><Relationship Id="rId58" Type="http://schemas.openxmlformats.org/officeDocument/2006/relationships/slideLayout" Target="../slideLayouts/slideLayout461.xml"/><Relationship Id="rId74" Type="http://schemas.openxmlformats.org/officeDocument/2006/relationships/slideLayout" Target="../slideLayouts/slideLayout477.xml"/><Relationship Id="rId79" Type="http://schemas.openxmlformats.org/officeDocument/2006/relationships/slideLayout" Target="../slideLayouts/slideLayout482.xml"/><Relationship Id="rId102" Type="http://schemas.openxmlformats.org/officeDocument/2006/relationships/slideLayout" Target="../slideLayouts/slideLayout505.xml"/><Relationship Id="rId5" Type="http://schemas.openxmlformats.org/officeDocument/2006/relationships/slideLayout" Target="../slideLayouts/slideLayout408.xml"/><Relationship Id="rId90" Type="http://schemas.openxmlformats.org/officeDocument/2006/relationships/slideLayout" Target="../slideLayouts/slideLayout493.xml"/><Relationship Id="rId95" Type="http://schemas.openxmlformats.org/officeDocument/2006/relationships/slideLayout" Target="../slideLayouts/slideLayout498.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43" Type="http://schemas.openxmlformats.org/officeDocument/2006/relationships/slideLayout" Target="../slideLayouts/slideLayout446.xml"/><Relationship Id="rId48" Type="http://schemas.openxmlformats.org/officeDocument/2006/relationships/slideLayout" Target="../slideLayouts/slideLayout451.xml"/><Relationship Id="rId64" Type="http://schemas.openxmlformats.org/officeDocument/2006/relationships/slideLayout" Target="../slideLayouts/slideLayout467.xml"/><Relationship Id="rId69" Type="http://schemas.openxmlformats.org/officeDocument/2006/relationships/slideLayout" Target="../slideLayouts/slideLayout472.xml"/><Relationship Id="rId113" Type="http://schemas.openxmlformats.org/officeDocument/2006/relationships/slideLayout" Target="../slideLayouts/slideLayout516.xml"/><Relationship Id="rId118" Type="http://schemas.openxmlformats.org/officeDocument/2006/relationships/slideLayout" Target="../slideLayouts/slideLayout521.xml"/><Relationship Id="rId80" Type="http://schemas.openxmlformats.org/officeDocument/2006/relationships/slideLayout" Target="../slideLayouts/slideLayout483.xml"/><Relationship Id="rId85" Type="http://schemas.openxmlformats.org/officeDocument/2006/relationships/slideLayout" Target="../slideLayouts/slideLayout488.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33" Type="http://schemas.openxmlformats.org/officeDocument/2006/relationships/slideLayout" Target="../slideLayouts/slideLayout436.xml"/><Relationship Id="rId38" Type="http://schemas.openxmlformats.org/officeDocument/2006/relationships/slideLayout" Target="../slideLayouts/slideLayout441.xml"/><Relationship Id="rId59" Type="http://schemas.openxmlformats.org/officeDocument/2006/relationships/slideLayout" Target="../slideLayouts/slideLayout462.xml"/><Relationship Id="rId103" Type="http://schemas.openxmlformats.org/officeDocument/2006/relationships/slideLayout" Target="../slideLayouts/slideLayout506.xml"/><Relationship Id="rId108" Type="http://schemas.openxmlformats.org/officeDocument/2006/relationships/slideLayout" Target="../slideLayouts/slideLayout511.xml"/><Relationship Id="rId54" Type="http://schemas.openxmlformats.org/officeDocument/2006/relationships/slideLayout" Target="../slideLayouts/slideLayout457.xml"/><Relationship Id="rId70" Type="http://schemas.openxmlformats.org/officeDocument/2006/relationships/slideLayout" Target="../slideLayouts/slideLayout473.xml"/><Relationship Id="rId75" Type="http://schemas.openxmlformats.org/officeDocument/2006/relationships/slideLayout" Target="../slideLayouts/slideLayout478.xml"/><Relationship Id="rId91" Type="http://schemas.openxmlformats.org/officeDocument/2006/relationships/slideLayout" Target="../slideLayouts/slideLayout494.xml"/><Relationship Id="rId96" Type="http://schemas.openxmlformats.org/officeDocument/2006/relationships/slideLayout" Target="../slideLayouts/slideLayout499.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49" Type="http://schemas.openxmlformats.org/officeDocument/2006/relationships/slideLayout" Target="../slideLayouts/slideLayout452.xml"/><Relationship Id="rId114" Type="http://schemas.openxmlformats.org/officeDocument/2006/relationships/slideLayout" Target="../slideLayouts/slideLayout517.xml"/><Relationship Id="rId119" Type="http://schemas.openxmlformats.org/officeDocument/2006/relationships/theme" Target="../theme/theme10.xml"/><Relationship Id="rId10" Type="http://schemas.openxmlformats.org/officeDocument/2006/relationships/slideLayout" Target="../slideLayouts/slideLayout413.xml"/><Relationship Id="rId31" Type="http://schemas.openxmlformats.org/officeDocument/2006/relationships/slideLayout" Target="../slideLayouts/slideLayout434.xml"/><Relationship Id="rId44" Type="http://schemas.openxmlformats.org/officeDocument/2006/relationships/slideLayout" Target="../slideLayouts/slideLayout447.xml"/><Relationship Id="rId52" Type="http://schemas.openxmlformats.org/officeDocument/2006/relationships/slideLayout" Target="../slideLayouts/slideLayout455.xml"/><Relationship Id="rId60" Type="http://schemas.openxmlformats.org/officeDocument/2006/relationships/slideLayout" Target="../slideLayouts/slideLayout463.xml"/><Relationship Id="rId65" Type="http://schemas.openxmlformats.org/officeDocument/2006/relationships/slideLayout" Target="../slideLayouts/slideLayout468.xml"/><Relationship Id="rId73" Type="http://schemas.openxmlformats.org/officeDocument/2006/relationships/slideLayout" Target="../slideLayouts/slideLayout476.xml"/><Relationship Id="rId78" Type="http://schemas.openxmlformats.org/officeDocument/2006/relationships/slideLayout" Target="../slideLayouts/slideLayout481.xml"/><Relationship Id="rId81" Type="http://schemas.openxmlformats.org/officeDocument/2006/relationships/slideLayout" Target="../slideLayouts/slideLayout484.xml"/><Relationship Id="rId86" Type="http://schemas.openxmlformats.org/officeDocument/2006/relationships/slideLayout" Target="../slideLayouts/slideLayout489.xml"/><Relationship Id="rId94" Type="http://schemas.openxmlformats.org/officeDocument/2006/relationships/slideLayout" Target="../slideLayouts/slideLayout497.xml"/><Relationship Id="rId99" Type="http://schemas.openxmlformats.org/officeDocument/2006/relationships/slideLayout" Target="../slideLayouts/slideLayout502.xml"/><Relationship Id="rId101" Type="http://schemas.openxmlformats.org/officeDocument/2006/relationships/slideLayout" Target="../slideLayouts/slideLayout50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9" Type="http://schemas.openxmlformats.org/officeDocument/2006/relationships/slideLayout" Target="../slideLayouts/slideLayout442.xml"/><Relationship Id="rId109" Type="http://schemas.openxmlformats.org/officeDocument/2006/relationships/slideLayout" Target="../slideLayouts/slideLayout512.xml"/><Relationship Id="rId34" Type="http://schemas.openxmlformats.org/officeDocument/2006/relationships/slideLayout" Target="../slideLayouts/slideLayout437.xml"/><Relationship Id="rId50" Type="http://schemas.openxmlformats.org/officeDocument/2006/relationships/slideLayout" Target="../slideLayouts/slideLayout453.xml"/><Relationship Id="rId55" Type="http://schemas.openxmlformats.org/officeDocument/2006/relationships/slideLayout" Target="../slideLayouts/slideLayout458.xml"/><Relationship Id="rId76" Type="http://schemas.openxmlformats.org/officeDocument/2006/relationships/slideLayout" Target="../slideLayouts/slideLayout479.xml"/><Relationship Id="rId97" Type="http://schemas.openxmlformats.org/officeDocument/2006/relationships/slideLayout" Target="../slideLayouts/slideLayout500.xml"/><Relationship Id="rId104" Type="http://schemas.openxmlformats.org/officeDocument/2006/relationships/slideLayout" Target="../slideLayouts/slideLayout507.xml"/><Relationship Id="rId120" Type="http://schemas.openxmlformats.org/officeDocument/2006/relationships/image" Target="../media/image1.emf"/><Relationship Id="rId7" Type="http://schemas.openxmlformats.org/officeDocument/2006/relationships/slideLayout" Target="../slideLayouts/slideLayout410.xml"/><Relationship Id="rId71" Type="http://schemas.openxmlformats.org/officeDocument/2006/relationships/slideLayout" Target="../slideLayouts/slideLayout474.xml"/><Relationship Id="rId92" Type="http://schemas.openxmlformats.org/officeDocument/2006/relationships/slideLayout" Target="../slideLayouts/slideLayout495.xml"/><Relationship Id="rId2" Type="http://schemas.openxmlformats.org/officeDocument/2006/relationships/slideLayout" Target="../slideLayouts/slideLayout405.xml"/><Relationship Id="rId29" Type="http://schemas.openxmlformats.org/officeDocument/2006/relationships/slideLayout" Target="../slideLayouts/slideLayout432.xml"/><Relationship Id="rId24" Type="http://schemas.openxmlformats.org/officeDocument/2006/relationships/slideLayout" Target="../slideLayouts/slideLayout427.xml"/><Relationship Id="rId40" Type="http://schemas.openxmlformats.org/officeDocument/2006/relationships/slideLayout" Target="../slideLayouts/slideLayout443.xml"/><Relationship Id="rId45" Type="http://schemas.openxmlformats.org/officeDocument/2006/relationships/slideLayout" Target="../slideLayouts/slideLayout448.xml"/><Relationship Id="rId66" Type="http://schemas.openxmlformats.org/officeDocument/2006/relationships/slideLayout" Target="../slideLayouts/slideLayout469.xml"/><Relationship Id="rId87" Type="http://schemas.openxmlformats.org/officeDocument/2006/relationships/slideLayout" Target="../slideLayouts/slideLayout490.xml"/><Relationship Id="rId110" Type="http://schemas.openxmlformats.org/officeDocument/2006/relationships/slideLayout" Target="../slideLayouts/slideLayout513.xml"/><Relationship Id="rId115" Type="http://schemas.openxmlformats.org/officeDocument/2006/relationships/slideLayout" Target="../slideLayouts/slideLayout518.xml"/><Relationship Id="rId61" Type="http://schemas.openxmlformats.org/officeDocument/2006/relationships/slideLayout" Target="../slideLayouts/slideLayout464.xml"/><Relationship Id="rId82" Type="http://schemas.openxmlformats.org/officeDocument/2006/relationships/slideLayout" Target="../slideLayouts/slideLayout485.xml"/><Relationship Id="rId19" Type="http://schemas.openxmlformats.org/officeDocument/2006/relationships/slideLayout" Target="../slideLayouts/slideLayout422.xml"/><Relationship Id="rId14" Type="http://schemas.openxmlformats.org/officeDocument/2006/relationships/slideLayout" Target="../slideLayouts/slideLayout417.xml"/><Relationship Id="rId30" Type="http://schemas.openxmlformats.org/officeDocument/2006/relationships/slideLayout" Target="../slideLayouts/slideLayout433.xml"/><Relationship Id="rId35" Type="http://schemas.openxmlformats.org/officeDocument/2006/relationships/slideLayout" Target="../slideLayouts/slideLayout438.xml"/><Relationship Id="rId56" Type="http://schemas.openxmlformats.org/officeDocument/2006/relationships/slideLayout" Target="../slideLayouts/slideLayout459.xml"/><Relationship Id="rId77" Type="http://schemas.openxmlformats.org/officeDocument/2006/relationships/slideLayout" Target="../slideLayouts/slideLayout480.xml"/><Relationship Id="rId100" Type="http://schemas.openxmlformats.org/officeDocument/2006/relationships/slideLayout" Target="../slideLayouts/slideLayout503.xml"/><Relationship Id="rId105" Type="http://schemas.openxmlformats.org/officeDocument/2006/relationships/slideLayout" Target="../slideLayouts/slideLayout508.xml"/><Relationship Id="rId8" Type="http://schemas.openxmlformats.org/officeDocument/2006/relationships/slideLayout" Target="../slideLayouts/slideLayout411.xml"/><Relationship Id="rId51" Type="http://schemas.openxmlformats.org/officeDocument/2006/relationships/slideLayout" Target="../slideLayouts/slideLayout454.xml"/><Relationship Id="rId72" Type="http://schemas.openxmlformats.org/officeDocument/2006/relationships/slideLayout" Target="../slideLayouts/slideLayout475.xml"/><Relationship Id="rId93" Type="http://schemas.openxmlformats.org/officeDocument/2006/relationships/slideLayout" Target="../slideLayouts/slideLayout496.xml"/><Relationship Id="rId98" Type="http://schemas.openxmlformats.org/officeDocument/2006/relationships/slideLayout" Target="../slideLayouts/slideLayout501.xml"/><Relationship Id="rId3" Type="http://schemas.openxmlformats.org/officeDocument/2006/relationships/slideLayout" Target="../slideLayouts/slideLayout406.xml"/><Relationship Id="rId25" Type="http://schemas.openxmlformats.org/officeDocument/2006/relationships/slideLayout" Target="../slideLayouts/slideLayout428.xml"/><Relationship Id="rId46" Type="http://schemas.openxmlformats.org/officeDocument/2006/relationships/slideLayout" Target="../slideLayouts/slideLayout449.xml"/><Relationship Id="rId67" Type="http://schemas.openxmlformats.org/officeDocument/2006/relationships/slideLayout" Target="../slideLayouts/slideLayout470.xml"/><Relationship Id="rId116" Type="http://schemas.openxmlformats.org/officeDocument/2006/relationships/slideLayout" Target="../slideLayouts/slideLayout519.xml"/><Relationship Id="rId20" Type="http://schemas.openxmlformats.org/officeDocument/2006/relationships/slideLayout" Target="../slideLayouts/slideLayout423.xml"/><Relationship Id="rId41" Type="http://schemas.openxmlformats.org/officeDocument/2006/relationships/slideLayout" Target="../slideLayouts/slideLayout444.xml"/><Relationship Id="rId62" Type="http://schemas.openxmlformats.org/officeDocument/2006/relationships/slideLayout" Target="../slideLayouts/slideLayout465.xml"/><Relationship Id="rId83" Type="http://schemas.openxmlformats.org/officeDocument/2006/relationships/slideLayout" Target="../slideLayouts/slideLayout486.xml"/><Relationship Id="rId88" Type="http://schemas.openxmlformats.org/officeDocument/2006/relationships/slideLayout" Target="../slideLayouts/slideLayout491.xml"/><Relationship Id="rId111" Type="http://schemas.openxmlformats.org/officeDocument/2006/relationships/slideLayout" Target="../slideLayouts/slideLayout514.xml"/><Relationship Id="rId15" Type="http://schemas.openxmlformats.org/officeDocument/2006/relationships/slideLayout" Target="../slideLayouts/slideLayout418.xml"/><Relationship Id="rId36" Type="http://schemas.openxmlformats.org/officeDocument/2006/relationships/slideLayout" Target="../slideLayouts/slideLayout439.xml"/><Relationship Id="rId57" Type="http://schemas.openxmlformats.org/officeDocument/2006/relationships/slideLayout" Target="../slideLayouts/slideLayout460.xml"/><Relationship Id="rId106" Type="http://schemas.openxmlformats.org/officeDocument/2006/relationships/slideLayout" Target="../slideLayouts/slideLayout5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29.xml"/><Relationship Id="rId13" Type="http://schemas.openxmlformats.org/officeDocument/2006/relationships/slideLayout" Target="../slideLayouts/slideLayout534.xml"/><Relationship Id="rId18" Type="http://schemas.openxmlformats.org/officeDocument/2006/relationships/slideLayout" Target="../slideLayouts/slideLayout539.xml"/><Relationship Id="rId26" Type="http://schemas.openxmlformats.org/officeDocument/2006/relationships/slideLayout" Target="../slideLayouts/slideLayout547.xml"/><Relationship Id="rId3" Type="http://schemas.openxmlformats.org/officeDocument/2006/relationships/slideLayout" Target="../slideLayouts/slideLayout524.xml"/><Relationship Id="rId21" Type="http://schemas.openxmlformats.org/officeDocument/2006/relationships/slideLayout" Target="../slideLayouts/slideLayout542.xml"/><Relationship Id="rId7" Type="http://schemas.openxmlformats.org/officeDocument/2006/relationships/slideLayout" Target="../slideLayouts/slideLayout528.xml"/><Relationship Id="rId12" Type="http://schemas.openxmlformats.org/officeDocument/2006/relationships/slideLayout" Target="../slideLayouts/slideLayout533.xml"/><Relationship Id="rId17" Type="http://schemas.openxmlformats.org/officeDocument/2006/relationships/slideLayout" Target="../slideLayouts/slideLayout538.xml"/><Relationship Id="rId25" Type="http://schemas.openxmlformats.org/officeDocument/2006/relationships/slideLayout" Target="../slideLayouts/slideLayout546.xml"/><Relationship Id="rId2" Type="http://schemas.openxmlformats.org/officeDocument/2006/relationships/slideLayout" Target="../slideLayouts/slideLayout523.xml"/><Relationship Id="rId16" Type="http://schemas.openxmlformats.org/officeDocument/2006/relationships/slideLayout" Target="../slideLayouts/slideLayout537.xml"/><Relationship Id="rId20" Type="http://schemas.openxmlformats.org/officeDocument/2006/relationships/slideLayout" Target="../slideLayouts/slideLayout541.xml"/><Relationship Id="rId29" Type="http://schemas.openxmlformats.org/officeDocument/2006/relationships/theme" Target="../theme/theme11.xml"/><Relationship Id="rId1" Type="http://schemas.openxmlformats.org/officeDocument/2006/relationships/slideLayout" Target="../slideLayouts/slideLayout522.xml"/><Relationship Id="rId6" Type="http://schemas.openxmlformats.org/officeDocument/2006/relationships/slideLayout" Target="../slideLayouts/slideLayout527.xml"/><Relationship Id="rId11" Type="http://schemas.openxmlformats.org/officeDocument/2006/relationships/slideLayout" Target="../slideLayouts/slideLayout532.xml"/><Relationship Id="rId24" Type="http://schemas.openxmlformats.org/officeDocument/2006/relationships/slideLayout" Target="../slideLayouts/slideLayout545.xml"/><Relationship Id="rId5" Type="http://schemas.openxmlformats.org/officeDocument/2006/relationships/slideLayout" Target="../slideLayouts/slideLayout526.xml"/><Relationship Id="rId15" Type="http://schemas.openxmlformats.org/officeDocument/2006/relationships/slideLayout" Target="../slideLayouts/slideLayout536.xml"/><Relationship Id="rId23" Type="http://schemas.openxmlformats.org/officeDocument/2006/relationships/slideLayout" Target="../slideLayouts/slideLayout544.xml"/><Relationship Id="rId28" Type="http://schemas.openxmlformats.org/officeDocument/2006/relationships/slideLayout" Target="../slideLayouts/slideLayout549.xml"/><Relationship Id="rId10" Type="http://schemas.openxmlformats.org/officeDocument/2006/relationships/slideLayout" Target="../slideLayouts/slideLayout531.xml"/><Relationship Id="rId19" Type="http://schemas.openxmlformats.org/officeDocument/2006/relationships/slideLayout" Target="../slideLayouts/slideLayout540.xml"/><Relationship Id="rId4" Type="http://schemas.openxmlformats.org/officeDocument/2006/relationships/slideLayout" Target="../slideLayouts/slideLayout525.xml"/><Relationship Id="rId9" Type="http://schemas.openxmlformats.org/officeDocument/2006/relationships/slideLayout" Target="../slideLayouts/slideLayout530.xml"/><Relationship Id="rId14" Type="http://schemas.openxmlformats.org/officeDocument/2006/relationships/slideLayout" Target="../slideLayouts/slideLayout535.xml"/><Relationship Id="rId22" Type="http://schemas.openxmlformats.org/officeDocument/2006/relationships/slideLayout" Target="../slideLayouts/slideLayout543.xml"/><Relationship Id="rId27" Type="http://schemas.openxmlformats.org/officeDocument/2006/relationships/slideLayout" Target="../slideLayouts/slideLayout548.xml"/><Relationship Id="rId30"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552.xml"/><Relationship Id="rId7" Type="http://schemas.openxmlformats.org/officeDocument/2006/relationships/theme" Target="../theme/theme12.xml"/><Relationship Id="rId2" Type="http://schemas.openxmlformats.org/officeDocument/2006/relationships/slideLayout" Target="../slideLayouts/slideLayout551.xml"/><Relationship Id="rId1" Type="http://schemas.openxmlformats.org/officeDocument/2006/relationships/slideLayout" Target="../slideLayouts/slideLayout550.xml"/><Relationship Id="rId6" Type="http://schemas.openxmlformats.org/officeDocument/2006/relationships/slideLayout" Target="../slideLayouts/slideLayout555.xml"/><Relationship Id="rId5" Type="http://schemas.openxmlformats.org/officeDocument/2006/relationships/slideLayout" Target="../slideLayouts/slideLayout554.xml"/><Relationship Id="rId4" Type="http://schemas.openxmlformats.org/officeDocument/2006/relationships/slideLayout" Target="../slideLayouts/slideLayout55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1.emf"/><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5.xml"/><Relationship Id="rId117" Type="http://schemas.openxmlformats.org/officeDocument/2006/relationships/slideLayout" Target="../slideLayouts/slideLayout166.xml"/><Relationship Id="rId21" Type="http://schemas.openxmlformats.org/officeDocument/2006/relationships/slideLayout" Target="../slideLayouts/slideLayout70.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63" Type="http://schemas.openxmlformats.org/officeDocument/2006/relationships/slideLayout" Target="../slideLayouts/slideLayout112.xml"/><Relationship Id="rId68" Type="http://schemas.openxmlformats.org/officeDocument/2006/relationships/slideLayout" Target="../slideLayouts/slideLayout117.xml"/><Relationship Id="rId84" Type="http://schemas.openxmlformats.org/officeDocument/2006/relationships/slideLayout" Target="../slideLayouts/slideLayout133.xml"/><Relationship Id="rId89" Type="http://schemas.openxmlformats.org/officeDocument/2006/relationships/slideLayout" Target="../slideLayouts/slideLayout138.xml"/><Relationship Id="rId112" Type="http://schemas.openxmlformats.org/officeDocument/2006/relationships/slideLayout" Target="../slideLayouts/slideLayout161.xml"/><Relationship Id="rId16" Type="http://schemas.openxmlformats.org/officeDocument/2006/relationships/slideLayout" Target="../slideLayouts/slideLayout65.xml"/><Relationship Id="rId107" Type="http://schemas.openxmlformats.org/officeDocument/2006/relationships/slideLayout" Target="../slideLayouts/slideLayout156.xml"/><Relationship Id="rId11" Type="http://schemas.openxmlformats.org/officeDocument/2006/relationships/slideLayout" Target="../slideLayouts/slideLayout60.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74" Type="http://schemas.openxmlformats.org/officeDocument/2006/relationships/slideLayout" Target="../slideLayouts/slideLayout123.xml"/><Relationship Id="rId79" Type="http://schemas.openxmlformats.org/officeDocument/2006/relationships/slideLayout" Target="../slideLayouts/slideLayout128.xml"/><Relationship Id="rId102" Type="http://schemas.openxmlformats.org/officeDocument/2006/relationships/slideLayout" Target="../slideLayouts/slideLayout151.xml"/><Relationship Id="rId5" Type="http://schemas.openxmlformats.org/officeDocument/2006/relationships/slideLayout" Target="../slideLayouts/slideLayout54.xml"/><Relationship Id="rId90" Type="http://schemas.openxmlformats.org/officeDocument/2006/relationships/slideLayout" Target="../slideLayouts/slideLayout139.xml"/><Relationship Id="rId95" Type="http://schemas.openxmlformats.org/officeDocument/2006/relationships/slideLayout" Target="../slideLayouts/slideLayout144.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64" Type="http://schemas.openxmlformats.org/officeDocument/2006/relationships/slideLayout" Target="../slideLayouts/slideLayout113.xml"/><Relationship Id="rId69" Type="http://schemas.openxmlformats.org/officeDocument/2006/relationships/slideLayout" Target="../slideLayouts/slideLayout118.xml"/><Relationship Id="rId113" Type="http://schemas.openxmlformats.org/officeDocument/2006/relationships/slideLayout" Target="../slideLayouts/slideLayout162.xml"/><Relationship Id="rId118" Type="http://schemas.openxmlformats.org/officeDocument/2006/relationships/slideLayout" Target="../slideLayouts/slideLayout167.xml"/><Relationship Id="rId80" Type="http://schemas.openxmlformats.org/officeDocument/2006/relationships/slideLayout" Target="../slideLayouts/slideLayout129.xml"/><Relationship Id="rId85" Type="http://schemas.openxmlformats.org/officeDocument/2006/relationships/slideLayout" Target="../slideLayouts/slideLayout134.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59" Type="http://schemas.openxmlformats.org/officeDocument/2006/relationships/slideLayout" Target="../slideLayouts/slideLayout108.xml"/><Relationship Id="rId103" Type="http://schemas.openxmlformats.org/officeDocument/2006/relationships/slideLayout" Target="../slideLayouts/slideLayout152.xml"/><Relationship Id="rId108" Type="http://schemas.openxmlformats.org/officeDocument/2006/relationships/slideLayout" Target="../slideLayouts/slideLayout157.xml"/><Relationship Id="rId54" Type="http://schemas.openxmlformats.org/officeDocument/2006/relationships/slideLayout" Target="../slideLayouts/slideLayout103.xml"/><Relationship Id="rId70" Type="http://schemas.openxmlformats.org/officeDocument/2006/relationships/slideLayout" Target="../slideLayouts/slideLayout119.xml"/><Relationship Id="rId75" Type="http://schemas.openxmlformats.org/officeDocument/2006/relationships/slideLayout" Target="../slideLayouts/slideLayout124.xml"/><Relationship Id="rId91" Type="http://schemas.openxmlformats.org/officeDocument/2006/relationships/slideLayout" Target="../slideLayouts/slideLayout140.xml"/><Relationship Id="rId96" Type="http://schemas.openxmlformats.org/officeDocument/2006/relationships/slideLayout" Target="../slideLayouts/slideLayout14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49" Type="http://schemas.openxmlformats.org/officeDocument/2006/relationships/slideLayout" Target="../slideLayouts/slideLayout98.xml"/><Relationship Id="rId114" Type="http://schemas.openxmlformats.org/officeDocument/2006/relationships/slideLayout" Target="../slideLayouts/slideLayout163.xml"/><Relationship Id="rId119" Type="http://schemas.openxmlformats.org/officeDocument/2006/relationships/theme" Target="../theme/theme3.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73" Type="http://schemas.openxmlformats.org/officeDocument/2006/relationships/slideLayout" Target="../slideLayouts/slideLayout122.xml"/><Relationship Id="rId78" Type="http://schemas.openxmlformats.org/officeDocument/2006/relationships/slideLayout" Target="../slideLayouts/slideLayout127.xml"/><Relationship Id="rId81" Type="http://schemas.openxmlformats.org/officeDocument/2006/relationships/slideLayout" Target="../slideLayouts/slideLayout130.xml"/><Relationship Id="rId86" Type="http://schemas.openxmlformats.org/officeDocument/2006/relationships/slideLayout" Target="../slideLayouts/slideLayout135.xml"/><Relationship Id="rId94" Type="http://schemas.openxmlformats.org/officeDocument/2006/relationships/slideLayout" Target="../slideLayouts/slideLayout143.xml"/><Relationship Id="rId99" Type="http://schemas.openxmlformats.org/officeDocument/2006/relationships/slideLayout" Target="../slideLayouts/slideLayout148.xml"/><Relationship Id="rId101" Type="http://schemas.openxmlformats.org/officeDocument/2006/relationships/slideLayout" Target="../slideLayouts/slideLayout15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 Id="rId109" Type="http://schemas.openxmlformats.org/officeDocument/2006/relationships/slideLayout" Target="../slideLayouts/slideLayout158.xml"/><Relationship Id="rId34" Type="http://schemas.openxmlformats.org/officeDocument/2006/relationships/slideLayout" Target="../slideLayouts/slideLayout83.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6" Type="http://schemas.openxmlformats.org/officeDocument/2006/relationships/slideLayout" Target="../slideLayouts/slideLayout125.xml"/><Relationship Id="rId97" Type="http://schemas.openxmlformats.org/officeDocument/2006/relationships/slideLayout" Target="../slideLayouts/slideLayout146.xml"/><Relationship Id="rId104" Type="http://schemas.openxmlformats.org/officeDocument/2006/relationships/slideLayout" Target="../slideLayouts/slideLayout153.xml"/><Relationship Id="rId120" Type="http://schemas.openxmlformats.org/officeDocument/2006/relationships/image" Target="../media/image1.emf"/><Relationship Id="rId7" Type="http://schemas.openxmlformats.org/officeDocument/2006/relationships/slideLayout" Target="../slideLayouts/slideLayout56.xml"/><Relationship Id="rId71" Type="http://schemas.openxmlformats.org/officeDocument/2006/relationships/slideLayout" Target="../slideLayouts/slideLayout120.xml"/><Relationship Id="rId92" Type="http://schemas.openxmlformats.org/officeDocument/2006/relationships/slideLayout" Target="../slideLayouts/slideLayout141.xml"/><Relationship Id="rId2" Type="http://schemas.openxmlformats.org/officeDocument/2006/relationships/slideLayout" Target="../slideLayouts/slideLayout51.xml"/><Relationship Id="rId29" Type="http://schemas.openxmlformats.org/officeDocument/2006/relationships/slideLayout" Target="../slideLayouts/slideLayout78.xml"/><Relationship Id="rId24" Type="http://schemas.openxmlformats.org/officeDocument/2006/relationships/slideLayout" Target="../slideLayouts/slideLayout73.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66" Type="http://schemas.openxmlformats.org/officeDocument/2006/relationships/slideLayout" Target="../slideLayouts/slideLayout115.xml"/><Relationship Id="rId87" Type="http://schemas.openxmlformats.org/officeDocument/2006/relationships/slideLayout" Target="../slideLayouts/slideLayout136.xml"/><Relationship Id="rId110" Type="http://schemas.openxmlformats.org/officeDocument/2006/relationships/slideLayout" Target="../slideLayouts/slideLayout159.xml"/><Relationship Id="rId115" Type="http://schemas.openxmlformats.org/officeDocument/2006/relationships/slideLayout" Target="../slideLayouts/slideLayout164.xml"/><Relationship Id="rId61" Type="http://schemas.openxmlformats.org/officeDocument/2006/relationships/slideLayout" Target="../slideLayouts/slideLayout110.xml"/><Relationship Id="rId82" Type="http://schemas.openxmlformats.org/officeDocument/2006/relationships/slideLayout" Target="../slideLayouts/slideLayout131.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56" Type="http://schemas.openxmlformats.org/officeDocument/2006/relationships/slideLayout" Target="../slideLayouts/slideLayout105.xml"/><Relationship Id="rId77" Type="http://schemas.openxmlformats.org/officeDocument/2006/relationships/slideLayout" Target="../slideLayouts/slideLayout126.xml"/><Relationship Id="rId100" Type="http://schemas.openxmlformats.org/officeDocument/2006/relationships/slideLayout" Target="../slideLayouts/slideLayout149.xml"/><Relationship Id="rId105" Type="http://schemas.openxmlformats.org/officeDocument/2006/relationships/slideLayout" Target="../slideLayouts/slideLayout154.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72" Type="http://schemas.openxmlformats.org/officeDocument/2006/relationships/slideLayout" Target="../slideLayouts/slideLayout121.xml"/><Relationship Id="rId93" Type="http://schemas.openxmlformats.org/officeDocument/2006/relationships/slideLayout" Target="../slideLayouts/slideLayout142.xml"/><Relationship Id="rId98" Type="http://schemas.openxmlformats.org/officeDocument/2006/relationships/slideLayout" Target="../slideLayouts/slideLayout147.xml"/><Relationship Id="rId3" Type="http://schemas.openxmlformats.org/officeDocument/2006/relationships/slideLayout" Target="../slideLayouts/slideLayout52.xml"/><Relationship Id="rId25" Type="http://schemas.openxmlformats.org/officeDocument/2006/relationships/slideLayout" Target="../slideLayouts/slideLayout74.xml"/><Relationship Id="rId46" Type="http://schemas.openxmlformats.org/officeDocument/2006/relationships/slideLayout" Target="../slideLayouts/slideLayout95.xml"/><Relationship Id="rId67" Type="http://schemas.openxmlformats.org/officeDocument/2006/relationships/slideLayout" Target="../slideLayouts/slideLayout116.xml"/><Relationship Id="rId116" Type="http://schemas.openxmlformats.org/officeDocument/2006/relationships/slideLayout" Target="../slideLayouts/slideLayout16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62" Type="http://schemas.openxmlformats.org/officeDocument/2006/relationships/slideLayout" Target="../slideLayouts/slideLayout111.xml"/><Relationship Id="rId83" Type="http://schemas.openxmlformats.org/officeDocument/2006/relationships/slideLayout" Target="../slideLayouts/slideLayout132.xml"/><Relationship Id="rId88" Type="http://schemas.openxmlformats.org/officeDocument/2006/relationships/slideLayout" Target="../slideLayouts/slideLayout137.xml"/><Relationship Id="rId111" Type="http://schemas.openxmlformats.org/officeDocument/2006/relationships/slideLayout" Target="../slideLayouts/slideLayout160.xml"/><Relationship Id="rId15" Type="http://schemas.openxmlformats.org/officeDocument/2006/relationships/slideLayout" Target="../slideLayouts/slideLayout64.xml"/><Relationship Id="rId36" Type="http://schemas.openxmlformats.org/officeDocument/2006/relationships/slideLayout" Target="../slideLayouts/slideLayout85.xml"/><Relationship Id="rId57" Type="http://schemas.openxmlformats.org/officeDocument/2006/relationships/slideLayout" Target="../slideLayouts/slideLayout106.xml"/><Relationship Id="rId106"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theme" Target="../theme/theme4.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image" Target="../media/image1.emf"/><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theme" Target="../theme/theme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8" Type="http://schemas.openxmlformats.org/officeDocument/2006/relationships/slideLayout" Target="../slideLayouts/slideLayout19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21" Type="http://schemas.openxmlformats.org/officeDocument/2006/relationships/theme" Target="../theme/theme7.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9" Type="http://schemas.openxmlformats.org/officeDocument/2006/relationships/slideLayout" Target="../slideLayouts/slideLayout279.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42" Type="http://schemas.openxmlformats.org/officeDocument/2006/relationships/slideLayout" Target="../slideLayouts/slideLayout282.xml"/><Relationship Id="rId7" Type="http://schemas.openxmlformats.org/officeDocument/2006/relationships/slideLayout" Target="../slideLayouts/slideLayout247.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37" Type="http://schemas.openxmlformats.org/officeDocument/2006/relationships/slideLayout" Target="../slideLayouts/slideLayout277.xml"/><Relationship Id="rId40" Type="http://schemas.openxmlformats.org/officeDocument/2006/relationships/slideLayout" Target="../slideLayouts/slideLayout280.xml"/><Relationship Id="rId45" Type="http://schemas.openxmlformats.org/officeDocument/2006/relationships/theme" Target="../theme/theme8.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4" Type="http://schemas.openxmlformats.org/officeDocument/2006/relationships/slideLayout" Target="../slideLayouts/slideLayout284.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43" Type="http://schemas.openxmlformats.org/officeDocument/2006/relationships/slideLayout" Target="../slideLayouts/slideLayout283.xml"/><Relationship Id="rId8" Type="http://schemas.openxmlformats.org/officeDocument/2006/relationships/slideLayout" Target="../slideLayouts/slideLayout248.xml"/><Relationship Id="rId3" Type="http://schemas.openxmlformats.org/officeDocument/2006/relationships/slideLayout" Target="../slideLayouts/slideLayout243.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38" Type="http://schemas.openxmlformats.org/officeDocument/2006/relationships/slideLayout" Target="../slideLayouts/slideLayout278.xml"/><Relationship Id="rId46" Type="http://schemas.openxmlformats.org/officeDocument/2006/relationships/image" Target="../media/image45.emf"/><Relationship Id="rId20" Type="http://schemas.openxmlformats.org/officeDocument/2006/relationships/slideLayout" Target="../slideLayouts/slideLayout260.xml"/><Relationship Id="rId41" Type="http://schemas.openxmlformats.org/officeDocument/2006/relationships/slideLayout" Target="../slideLayouts/slideLayout281.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10.xml"/><Relationship Id="rId117" Type="http://schemas.openxmlformats.org/officeDocument/2006/relationships/slideLayout" Target="../slideLayouts/slideLayout401.xml"/><Relationship Id="rId21" Type="http://schemas.openxmlformats.org/officeDocument/2006/relationships/slideLayout" Target="../slideLayouts/slideLayout305.xml"/><Relationship Id="rId42" Type="http://schemas.openxmlformats.org/officeDocument/2006/relationships/slideLayout" Target="../slideLayouts/slideLayout326.xml"/><Relationship Id="rId47" Type="http://schemas.openxmlformats.org/officeDocument/2006/relationships/slideLayout" Target="../slideLayouts/slideLayout331.xml"/><Relationship Id="rId63" Type="http://schemas.openxmlformats.org/officeDocument/2006/relationships/slideLayout" Target="../slideLayouts/slideLayout347.xml"/><Relationship Id="rId68" Type="http://schemas.openxmlformats.org/officeDocument/2006/relationships/slideLayout" Target="../slideLayouts/slideLayout352.xml"/><Relationship Id="rId84" Type="http://schemas.openxmlformats.org/officeDocument/2006/relationships/slideLayout" Target="../slideLayouts/slideLayout368.xml"/><Relationship Id="rId89" Type="http://schemas.openxmlformats.org/officeDocument/2006/relationships/slideLayout" Target="../slideLayouts/slideLayout373.xml"/><Relationship Id="rId112" Type="http://schemas.openxmlformats.org/officeDocument/2006/relationships/slideLayout" Target="../slideLayouts/slideLayout396.xml"/><Relationship Id="rId16" Type="http://schemas.openxmlformats.org/officeDocument/2006/relationships/slideLayout" Target="../slideLayouts/slideLayout300.xml"/><Relationship Id="rId107" Type="http://schemas.openxmlformats.org/officeDocument/2006/relationships/slideLayout" Target="../slideLayouts/slideLayout391.xml"/><Relationship Id="rId11" Type="http://schemas.openxmlformats.org/officeDocument/2006/relationships/slideLayout" Target="../slideLayouts/slideLayout295.xml"/><Relationship Id="rId32" Type="http://schemas.openxmlformats.org/officeDocument/2006/relationships/slideLayout" Target="../slideLayouts/slideLayout316.xml"/><Relationship Id="rId37" Type="http://schemas.openxmlformats.org/officeDocument/2006/relationships/slideLayout" Target="../slideLayouts/slideLayout321.xml"/><Relationship Id="rId53" Type="http://schemas.openxmlformats.org/officeDocument/2006/relationships/slideLayout" Target="../slideLayouts/slideLayout337.xml"/><Relationship Id="rId58" Type="http://schemas.openxmlformats.org/officeDocument/2006/relationships/slideLayout" Target="../slideLayouts/slideLayout342.xml"/><Relationship Id="rId74" Type="http://schemas.openxmlformats.org/officeDocument/2006/relationships/slideLayout" Target="../slideLayouts/slideLayout358.xml"/><Relationship Id="rId79" Type="http://schemas.openxmlformats.org/officeDocument/2006/relationships/slideLayout" Target="../slideLayouts/slideLayout363.xml"/><Relationship Id="rId102" Type="http://schemas.openxmlformats.org/officeDocument/2006/relationships/slideLayout" Target="../slideLayouts/slideLayout386.xml"/><Relationship Id="rId5" Type="http://schemas.openxmlformats.org/officeDocument/2006/relationships/slideLayout" Target="../slideLayouts/slideLayout289.xml"/><Relationship Id="rId90" Type="http://schemas.openxmlformats.org/officeDocument/2006/relationships/slideLayout" Target="../slideLayouts/slideLayout374.xml"/><Relationship Id="rId95" Type="http://schemas.openxmlformats.org/officeDocument/2006/relationships/slideLayout" Target="../slideLayouts/slideLayout379.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43" Type="http://schemas.openxmlformats.org/officeDocument/2006/relationships/slideLayout" Target="../slideLayouts/slideLayout327.xml"/><Relationship Id="rId48" Type="http://schemas.openxmlformats.org/officeDocument/2006/relationships/slideLayout" Target="../slideLayouts/slideLayout332.xml"/><Relationship Id="rId64" Type="http://schemas.openxmlformats.org/officeDocument/2006/relationships/slideLayout" Target="../slideLayouts/slideLayout348.xml"/><Relationship Id="rId69" Type="http://schemas.openxmlformats.org/officeDocument/2006/relationships/slideLayout" Target="../slideLayouts/slideLayout353.xml"/><Relationship Id="rId113" Type="http://schemas.openxmlformats.org/officeDocument/2006/relationships/slideLayout" Target="../slideLayouts/slideLayout397.xml"/><Relationship Id="rId118" Type="http://schemas.openxmlformats.org/officeDocument/2006/relationships/slideLayout" Target="../slideLayouts/slideLayout402.xml"/><Relationship Id="rId80" Type="http://schemas.openxmlformats.org/officeDocument/2006/relationships/slideLayout" Target="../slideLayouts/slideLayout364.xml"/><Relationship Id="rId85" Type="http://schemas.openxmlformats.org/officeDocument/2006/relationships/slideLayout" Target="../slideLayouts/slideLayout369.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33" Type="http://schemas.openxmlformats.org/officeDocument/2006/relationships/slideLayout" Target="../slideLayouts/slideLayout317.xml"/><Relationship Id="rId38" Type="http://schemas.openxmlformats.org/officeDocument/2006/relationships/slideLayout" Target="../slideLayouts/slideLayout322.xml"/><Relationship Id="rId59" Type="http://schemas.openxmlformats.org/officeDocument/2006/relationships/slideLayout" Target="../slideLayouts/slideLayout343.xml"/><Relationship Id="rId103" Type="http://schemas.openxmlformats.org/officeDocument/2006/relationships/slideLayout" Target="../slideLayouts/slideLayout387.xml"/><Relationship Id="rId108" Type="http://schemas.openxmlformats.org/officeDocument/2006/relationships/slideLayout" Target="../slideLayouts/slideLayout392.xml"/><Relationship Id="rId54" Type="http://schemas.openxmlformats.org/officeDocument/2006/relationships/slideLayout" Target="../slideLayouts/slideLayout338.xml"/><Relationship Id="rId70" Type="http://schemas.openxmlformats.org/officeDocument/2006/relationships/slideLayout" Target="../slideLayouts/slideLayout354.xml"/><Relationship Id="rId75" Type="http://schemas.openxmlformats.org/officeDocument/2006/relationships/slideLayout" Target="../slideLayouts/slideLayout359.xml"/><Relationship Id="rId91" Type="http://schemas.openxmlformats.org/officeDocument/2006/relationships/slideLayout" Target="../slideLayouts/slideLayout375.xml"/><Relationship Id="rId96" Type="http://schemas.openxmlformats.org/officeDocument/2006/relationships/slideLayout" Target="../slideLayouts/slideLayout380.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49" Type="http://schemas.openxmlformats.org/officeDocument/2006/relationships/slideLayout" Target="../slideLayouts/slideLayout333.xml"/><Relationship Id="rId114" Type="http://schemas.openxmlformats.org/officeDocument/2006/relationships/slideLayout" Target="../slideLayouts/slideLayout398.xml"/><Relationship Id="rId119" Type="http://schemas.openxmlformats.org/officeDocument/2006/relationships/slideLayout" Target="../slideLayouts/slideLayout403.xml"/><Relationship Id="rId44" Type="http://schemas.openxmlformats.org/officeDocument/2006/relationships/slideLayout" Target="../slideLayouts/slideLayout328.xml"/><Relationship Id="rId60" Type="http://schemas.openxmlformats.org/officeDocument/2006/relationships/slideLayout" Target="../slideLayouts/slideLayout344.xml"/><Relationship Id="rId65" Type="http://schemas.openxmlformats.org/officeDocument/2006/relationships/slideLayout" Target="../slideLayouts/slideLayout349.xml"/><Relationship Id="rId81" Type="http://schemas.openxmlformats.org/officeDocument/2006/relationships/slideLayout" Target="../slideLayouts/slideLayout365.xml"/><Relationship Id="rId86" Type="http://schemas.openxmlformats.org/officeDocument/2006/relationships/slideLayout" Target="../slideLayouts/slideLayout370.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9" Type="http://schemas.openxmlformats.org/officeDocument/2006/relationships/slideLayout" Target="../slideLayouts/slideLayout323.xml"/><Relationship Id="rId109" Type="http://schemas.openxmlformats.org/officeDocument/2006/relationships/slideLayout" Target="../slideLayouts/slideLayout393.xml"/><Relationship Id="rId34" Type="http://schemas.openxmlformats.org/officeDocument/2006/relationships/slideLayout" Target="../slideLayouts/slideLayout318.xml"/><Relationship Id="rId50" Type="http://schemas.openxmlformats.org/officeDocument/2006/relationships/slideLayout" Target="../slideLayouts/slideLayout334.xml"/><Relationship Id="rId55" Type="http://schemas.openxmlformats.org/officeDocument/2006/relationships/slideLayout" Target="../slideLayouts/slideLayout339.xml"/><Relationship Id="rId76" Type="http://schemas.openxmlformats.org/officeDocument/2006/relationships/slideLayout" Target="../slideLayouts/slideLayout360.xml"/><Relationship Id="rId97" Type="http://schemas.openxmlformats.org/officeDocument/2006/relationships/slideLayout" Target="../slideLayouts/slideLayout381.xml"/><Relationship Id="rId104" Type="http://schemas.openxmlformats.org/officeDocument/2006/relationships/slideLayout" Target="../slideLayouts/slideLayout388.xml"/><Relationship Id="rId120" Type="http://schemas.openxmlformats.org/officeDocument/2006/relationships/theme" Target="../theme/theme9.xml"/><Relationship Id="rId7" Type="http://schemas.openxmlformats.org/officeDocument/2006/relationships/slideLayout" Target="../slideLayouts/slideLayout291.xml"/><Relationship Id="rId71" Type="http://schemas.openxmlformats.org/officeDocument/2006/relationships/slideLayout" Target="../slideLayouts/slideLayout355.xml"/><Relationship Id="rId92" Type="http://schemas.openxmlformats.org/officeDocument/2006/relationships/slideLayout" Target="../slideLayouts/slideLayout376.xml"/><Relationship Id="rId2" Type="http://schemas.openxmlformats.org/officeDocument/2006/relationships/slideLayout" Target="../slideLayouts/slideLayout286.xml"/><Relationship Id="rId29" Type="http://schemas.openxmlformats.org/officeDocument/2006/relationships/slideLayout" Target="../slideLayouts/slideLayout313.xml"/><Relationship Id="rId24" Type="http://schemas.openxmlformats.org/officeDocument/2006/relationships/slideLayout" Target="../slideLayouts/slideLayout308.xml"/><Relationship Id="rId40" Type="http://schemas.openxmlformats.org/officeDocument/2006/relationships/slideLayout" Target="../slideLayouts/slideLayout324.xml"/><Relationship Id="rId45" Type="http://schemas.openxmlformats.org/officeDocument/2006/relationships/slideLayout" Target="../slideLayouts/slideLayout329.xml"/><Relationship Id="rId66" Type="http://schemas.openxmlformats.org/officeDocument/2006/relationships/slideLayout" Target="../slideLayouts/slideLayout350.xml"/><Relationship Id="rId87" Type="http://schemas.openxmlformats.org/officeDocument/2006/relationships/slideLayout" Target="../slideLayouts/slideLayout371.xml"/><Relationship Id="rId110" Type="http://schemas.openxmlformats.org/officeDocument/2006/relationships/slideLayout" Target="../slideLayouts/slideLayout394.xml"/><Relationship Id="rId115" Type="http://schemas.openxmlformats.org/officeDocument/2006/relationships/slideLayout" Target="../slideLayouts/slideLayout399.xml"/><Relationship Id="rId61" Type="http://schemas.openxmlformats.org/officeDocument/2006/relationships/slideLayout" Target="../slideLayouts/slideLayout345.xml"/><Relationship Id="rId82" Type="http://schemas.openxmlformats.org/officeDocument/2006/relationships/slideLayout" Target="../slideLayouts/slideLayout366.xml"/><Relationship Id="rId19" Type="http://schemas.openxmlformats.org/officeDocument/2006/relationships/slideLayout" Target="../slideLayouts/slideLayout303.xml"/><Relationship Id="rId14" Type="http://schemas.openxmlformats.org/officeDocument/2006/relationships/slideLayout" Target="../slideLayouts/slideLayout298.xml"/><Relationship Id="rId30" Type="http://schemas.openxmlformats.org/officeDocument/2006/relationships/slideLayout" Target="../slideLayouts/slideLayout314.xml"/><Relationship Id="rId35" Type="http://schemas.openxmlformats.org/officeDocument/2006/relationships/slideLayout" Target="../slideLayouts/slideLayout319.xml"/><Relationship Id="rId56" Type="http://schemas.openxmlformats.org/officeDocument/2006/relationships/slideLayout" Target="../slideLayouts/slideLayout340.xml"/><Relationship Id="rId77" Type="http://schemas.openxmlformats.org/officeDocument/2006/relationships/slideLayout" Target="../slideLayouts/slideLayout361.xml"/><Relationship Id="rId100" Type="http://schemas.openxmlformats.org/officeDocument/2006/relationships/slideLayout" Target="../slideLayouts/slideLayout384.xml"/><Relationship Id="rId105" Type="http://schemas.openxmlformats.org/officeDocument/2006/relationships/slideLayout" Target="../slideLayouts/slideLayout389.xml"/><Relationship Id="rId8" Type="http://schemas.openxmlformats.org/officeDocument/2006/relationships/slideLayout" Target="../slideLayouts/slideLayout292.xml"/><Relationship Id="rId51" Type="http://schemas.openxmlformats.org/officeDocument/2006/relationships/slideLayout" Target="../slideLayouts/slideLayout335.xml"/><Relationship Id="rId72" Type="http://schemas.openxmlformats.org/officeDocument/2006/relationships/slideLayout" Target="../slideLayouts/slideLayout356.xml"/><Relationship Id="rId93" Type="http://schemas.openxmlformats.org/officeDocument/2006/relationships/slideLayout" Target="../slideLayouts/slideLayout377.xml"/><Relationship Id="rId98" Type="http://schemas.openxmlformats.org/officeDocument/2006/relationships/slideLayout" Target="../slideLayouts/slideLayout382.xml"/><Relationship Id="rId121" Type="http://schemas.openxmlformats.org/officeDocument/2006/relationships/image" Target="../media/image1.emf"/><Relationship Id="rId3" Type="http://schemas.openxmlformats.org/officeDocument/2006/relationships/slideLayout" Target="../slideLayouts/slideLayout287.xml"/><Relationship Id="rId25" Type="http://schemas.openxmlformats.org/officeDocument/2006/relationships/slideLayout" Target="../slideLayouts/slideLayout309.xml"/><Relationship Id="rId46" Type="http://schemas.openxmlformats.org/officeDocument/2006/relationships/slideLayout" Target="../slideLayouts/slideLayout330.xml"/><Relationship Id="rId67" Type="http://schemas.openxmlformats.org/officeDocument/2006/relationships/slideLayout" Target="../slideLayouts/slideLayout351.xml"/><Relationship Id="rId116" Type="http://schemas.openxmlformats.org/officeDocument/2006/relationships/slideLayout" Target="../slideLayouts/slideLayout400.xml"/><Relationship Id="rId20" Type="http://schemas.openxmlformats.org/officeDocument/2006/relationships/slideLayout" Target="../slideLayouts/slideLayout304.xml"/><Relationship Id="rId41" Type="http://schemas.openxmlformats.org/officeDocument/2006/relationships/slideLayout" Target="../slideLayouts/slideLayout325.xml"/><Relationship Id="rId62" Type="http://schemas.openxmlformats.org/officeDocument/2006/relationships/slideLayout" Target="../slideLayouts/slideLayout346.xml"/><Relationship Id="rId83" Type="http://schemas.openxmlformats.org/officeDocument/2006/relationships/slideLayout" Target="../slideLayouts/slideLayout367.xml"/><Relationship Id="rId88" Type="http://schemas.openxmlformats.org/officeDocument/2006/relationships/slideLayout" Target="../slideLayouts/slideLayout372.xml"/><Relationship Id="rId111" Type="http://schemas.openxmlformats.org/officeDocument/2006/relationships/slideLayout" Target="../slideLayouts/slideLayout395.xml"/><Relationship Id="rId15" Type="http://schemas.openxmlformats.org/officeDocument/2006/relationships/slideLayout" Target="../slideLayouts/slideLayout299.xml"/><Relationship Id="rId36" Type="http://schemas.openxmlformats.org/officeDocument/2006/relationships/slideLayout" Target="../slideLayouts/slideLayout320.xml"/><Relationship Id="rId57" Type="http://schemas.openxmlformats.org/officeDocument/2006/relationships/slideLayout" Target="../slideLayouts/slideLayout341.xml"/><Relationship Id="rId106" Type="http://schemas.openxmlformats.org/officeDocument/2006/relationships/slideLayout" Target="../slideLayouts/slideLayout390.xml"/><Relationship Id="rId10" Type="http://schemas.openxmlformats.org/officeDocument/2006/relationships/slideLayout" Target="../slideLayouts/slideLayout294.xml"/><Relationship Id="rId31" Type="http://schemas.openxmlformats.org/officeDocument/2006/relationships/slideLayout" Target="../slideLayouts/slideLayout315.xml"/><Relationship Id="rId52" Type="http://schemas.openxmlformats.org/officeDocument/2006/relationships/slideLayout" Target="../slideLayouts/slideLayout336.xml"/><Relationship Id="rId73" Type="http://schemas.openxmlformats.org/officeDocument/2006/relationships/slideLayout" Target="../slideLayouts/slideLayout357.xml"/><Relationship Id="rId78" Type="http://schemas.openxmlformats.org/officeDocument/2006/relationships/slideLayout" Target="../slideLayouts/slideLayout362.xml"/><Relationship Id="rId94" Type="http://schemas.openxmlformats.org/officeDocument/2006/relationships/slideLayout" Target="../slideLayouts/slideLayout378.xml"/><Relationship Id="rId99" Type="http://schemas.openxmlformats.org/officeDocument/2006/relationships/slideLayout" Target="../slideLayouts/slideLayout383.xml"/><Relationship Id="rId101" Type="http://schemas.openxmlformats.org/officeDocument/2006/relationships/slideLayout" Target="../slideLayouts/slideLayout3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D9263B-6248-4951-9B73-82DFBAC138AB}"/>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C0A00A8B-A8D5-49D7-BA73-7C6762B74DFD}"/>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20C71B-9A21-4E07-8B1D-25B24DB5057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1BB7910D-3837-416F-B17F-38B7298C77ED}" type="datetime1">
              <a:rPr lang="en-GB"/>
              <a:pPr lvl="0"/>
              <a:t>19/12/2022</a:t>
            </a:fld>
            <a:endParaRPr lang="en-GB"/>
          </a:p>
        </p:txBody>
      </p:sp>
      <p:sp>
        <p:nvSpPr>
          <p:cNvPr id="5" name="Footer Placeholder 4">
            <a:extLst>
              <a:ext uri="{FF2B5EF4-FFF2-40B4-BE49-F238E27FC236}">
                <a16:creationId xmlns:a16="http://schemas.microsoft.com/office/drawing/2014/main" id="{AB9ECC75-139A-47F1-98D3-5A1E18A5275D}"/>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45D53D84-83D2-4282-A6C5-AC74AD772230}"/>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1C5A7000-1CA1-452A-999D-337DE93A1725}"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9"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5179646"/>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 id="2147484098" r:id="rId33"/>
    <p:sldLayoutId id="2147484099" r:id="rId34"/>
    <p:sldLayoutId id="2147484100" r:id="rId35"/>
    <p:sldLayoutId id="2147484101" r:id="rId36"/>
    <p:sldLayoutId id="2147484102" r:id="rId37"/>
    <p:sldLayoutId id="2147484103" r:id="rId38"/>
    <p:sldLayoutId id="2147484104" r:id="rId39"/>
    <p:sldLayoutId id="2147484105" r:id="rId40"/>
    <p:sldLayoutId id="2147484106" r:id="rId41"/>
    <p:sldLayoutId id="2147484107" r:id="rId42"/>
    <p:sldLayoutId id="2147484108" r:id="rId43"/>
    <p:sldLayoutId id="2147484109" r:id="rId44"/>
    <p:sldLayoutId id="2147484110" r:id="rId45"/>
    <p:sldLayoutId id="2147484111" r:id="rId46"/>
    <p:sldLayoutId id="2147484112" r:id="rId47"/>
    <p:sldLayoutId id="2147484113" r:id="rId48"/>
    <p:sldLayoutId id="2147484114" r:id="rId49"/>
    <p:sldLayoutId id="2147484115" r:id="rId50"/>
    <p:sldLayoutId id="2147484116" r:id="rId51"/>
    <p:sldLayoutId id="2147484117" r:id="rId52"/>
    <p:sldLayoutId id="2147484118" r:id="rId53"/>
    <p:sldLayoutId id="2147484119" r:id="rId54"/>
    <p:sldLayoutId id="2147484120" r:id="rId55"/>
    <p:sldLayoutId id="2147484121" r:id="rId56"/>
    <p:sldLayoutId id="2147484122" r:id="rId57"/>
    <p:sldLayoutId id="2147484123" r:id="rId58"/>
    <p:sldLayoutId id="2147484124" r:id="rId59"/>
    <p:sldLayoutId id="2147484125" r:id="rId60"/>
    <p:sldLayoutId id="2147484126" r:id="rId61"/>
    <p:sldLayoutId id="2147484127" r:id="rId62"/>
    <p:sldLayoutId id="2147484128" r:id="rId63"/>
    <p:sldLayoutId id="2147484129" r:id="rId64"/>
    <p:sldLayoutId id="2147484130" r:id="rId65"/>
    <p:sldLayoutId id="2147484131" r:id="rId66"/>
    <p:sldLayoutId id="2147484132" r:id="rId67"/>
    <p:sldLayoutId id="2147484133" r:id="rId68"/>
    <p:sldLayoutId id="2147484134" r:id="rId69"/>
    <p:sldLayoutId id="2147484135" r:id="rId70"/>
    <p:sldLayoutId id="2147484136" r:id="rId71"/>
    <p:sldLayoutId id="2147484137" r:id="rId72"/>
    <p:sldLayoutId id="2147484138" r:id="rId73"/>
    <p:sldLayoutId id="2147484139" r:id="rId74"/>
    <p:sldLayoutId id="2147484140" r:id="rId75"/>
    <p:sldLayoutId id="2147484141" r:id="rId76"/>
    <p:sldLayoutId id="2147484142" r:id="rId77"/>
    <p:sldLayoutId id="2147484143" r:id="rId78"/>
    <p:sldLayoutId id="2147484144" r:id="rId79"/>
    <p:sldLayoutId id="2147484145" r:id="rId80"/>
    <p:sldLayoutId id="2147484146" r:id="rId81"/>
    <p:sldLayoutId id="2147484147" r:id="rId82"/>
    <p:sldLayoutId id="2147484148" r:id="rId83"/>
    <p:sldLayoutId id="2147484149" r:id="rId84"/>
    <p:sldLayoutId id="2147484150" r:id="rId85"/>
    <p:sldLayoutId id="2147484151" r:id="rId86"/>
    <p:sldLayoutId id="2147484152" r:id="rId87"/>
    <p:sldLayoutId id="2147484153" r:id="rId88"/>
    <p:sldLayoutId id="2147484154" r:id="rId89"/>
    <p:sldLayoutId id="2147484155" r:id="rId90"/>
    <p:sldLayoutId id="2147484156" r:id="rId91"/>
    <p:sldLayoutId id="2147484157" r:id="rId92"/>
    <p:sldLayoutId id="2147484158" r:id="rId93"/>
    <p:sldLayoutId id="2147484159" r:id="rId94"/>
    <p:sldLayoutId id="2147484160" r:id="rId95"/>
    <p:sldLayoutId id="2147484161" r:id="rId96"/>
    <p:sldLayoutId id="2147484162" r:id="rId97"/>
    <p:sldLayoutId id="2147484163" r:id="rId98"/>
    <p:sldLayoutId id="2147484164" r:id="rId99"/>
    <p:sldLayoutId id="2147484165" r:id="rId100"/>
    <p:sldLayoutId id="2147484166" r:id="rId101"/>
    <p:sldLayoutId id="2147484167" r:id="rId102"/>
    <p:sldLayoutId id="2147484168" r:id="rId103"/>
    <p:sldLayoutId id="2147484169" r:id="rId104"/>
    <p:sldLayoutId id="2147484170" r:id="rId105"/>
    <p:sldLayoutId id="2147484171" r:id="rId106"/>
    <p:sldLayoutId id="2147484172" r:id="rId107"/>
    <p:sldLayoutId id="2147484173" r:id="rId108"/>
    <p:sldLayoutId id="2147484174" r:id="rId109"/>
    <p:sldLayoutId id="2147484175" r:id="rId110"/>
    <p:sldLayoutId id="2147484176" r:id="rId111"/>
    <p:sldLayoutId id="2147484177" r:id="rId112"/>
    <p:sldLayoutId id="2147484178" r:id="rId113"/>
    <p:sldLayoutId id="2147484179" r:id="rId114"/>
    <p:sldLayoutId id="2147484180" r:id="rId115"/>
    <p:sldLayoutId id="2147484181" r:id="rId116"/>
    <p:sldLayoutId id="2147484182" r:id="rId117"/>
    <p:sldLayoutId id="2147484183"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94930895"/>
      </p:ext>
    </p:extLst>
  </p:cSld>
  <p:clrMap bg1="dk1" tx1="lt1" bg2="dk2" tx2="lt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 id="2147484208" r:id="rId24"/>
    <p:sldLayoutId id="2147484209" r:id="rId25"/>
    <p:sldLayoutId id="2147484210" r:id="rId26"/>
    <p:sldLayoutId id="2147484211" r:id="rId27"/>
    <p:sldLayoutId id="214748421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14130426"/>
      </p:ext>
    </p:extLst>
  </p:cSld>
  <p:clrMap bg1="dk1" tx1="lt1" bg2="dk2" tx2="lt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918773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070088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 id="2147483755" r:id="rId55"/>
    <p:sldLayoutId id="2147483756" r:id="rId56"/>
    <p:sldLayoutId id="2147483757" r:id="rId57"/>
    <p:sldLayoutId id="2147483758" r:id="rId58"/>
    <p:sldLayoutId id="2147483759" r:id="rId59"/>
    <p:sldLayoutId id="2147483760" r:id="rId60"/>
    <p:sldLayoutId id="2147483761" r:id="rId61"/>
    <p:sldLayoutId id="2147483762" r:id="rId62"/>
    <p:sldLayoutId id="2147483763" r:id="rId63"/>
    <p:sldLayoutId id="2147483764" r:id="rId64"/>
    <p:sldLayoutId id="2147483765" r:id="rId65"/>
    <p:sldLayoutId id="2147483766" r:id="rId66"/>
    <p:sldLayoutId id="2147483767" r:id="rId67"/>
    <p:sldLayoutId id="2147483768" r:id="rId68"/>
    <p:sldLayoutId id="2147483769" r:id="rId69"/>
    <p:sldLayoutId id="2147483770" r:id="rId70"/>
    <p:sldLayoutId id="2147483771" r:id="rId71"/>
    <p:sldLayoutId id="2147483772" r:id="rId72"/>
    <p:sldLayoutId id="2147483773" r:id="rId73"/>
    <p:sldLayoutId id="2147483774" r:id="rId74"/>
    <p:sldLayoutId id="2147483775" r:id="rId75"/>
    <p:sldLayoutId id="2147483776" r:id="rId76"/>
    <p:sldLayoutId id="2147483777" r:id="rId77"/>
    <p:sldLayoutId id="2147483778" r:id="rId78"/>
    <p:sldLayoutId id="2147483779" r:id="rId79"/>
    <p:sldLayoutId id="2147483780" r:id="rId80"/>
    <p:sldLayoutId id="2147483781" r:id="rId81"/>
    <p:sldLayoutId id="2147483782" r:id="rId82"/>
    <p:sldLayoutId id="2147483783" r:id="rId83"/>
    <p:sldLayoutId id="2147483784" r:id="rId84"/>
    <p:sldLayoutId id="2147483785" r:id="rId85"/>
    <p:sldLayoutId id="2147483786" r:id="rId86"/>
    <p:sldLayoutId id="2147483787" r:id="rId87"/>
    <p:sldLayoutId id="2147483788" r:id="rId88"/>
    <p:sldLayoutId id="2147483789" r:id="rId89"/>
    <p:sldLayoutId id="2147483790" r:id="rId90"/>
    <p:sldLayoutId id="2147483791" r:id="rId91"/>
    <p:sldLayoutId id="2147483792" r:id="rId92"/>
    <p:sldLayoutId id="2147483793" r:id="rId93"/>
    <p:sldLayoutId id="2147483794" r:id="rId94"/>
    <p:sldLayoutId id="2147483795" r:id="rId95"/>
    <p:sldLayoutId id="2147483796" r:id="rId96"/>
    <p:sldLayoutId id="2147483797" r:id="rId97"/>
    <p:sldLayoutId id="2147483798" r:id="rId98"/>
    <p:sldLayoutId id="2147483799" r:id="rId99"/>
    <p:sldLayoutId id="2147483800" r:id="rId100"/>
    <p:sldLayoutId id="2147483801" r:id="rId101"/>
    <p:sldLayoutId id="2147483802" r:id="rId102"/>
    <p:sldLayoutId id="2147483803" r:id="rId103"/>
    <p:sldLayoutId id="2147483804" r:id="rId104"/>
    <p:sldLayoutId id="2147483805" r:id="rId105"/>
    <p:sldLayoutId id="2147483806" r:id="rId106"/>
    <p:sldLayoutId id="2147483807" r:id="rId107"/>
    <p:sldLayoutId id="2147483808" r:id="rId108"/>
    <p:sldLayoutId id="2147483809" r:id="rId109"/>
    <p:sldLayoutId id="2147483810" r:id="rId110"/>
    <p:sldLayoutId id="2147483811" r:id="rId111"/>
    <p:sldLayoutId id="2147483812" r:id="rId112"/>
    <p:sldLayoutId id="2147483813" r:id="rId113"/>
    <p:sldLayoutId id="2147483814" r:id="rId114"/>
    <p:sldLayoutId id="2147483815" r:id="rId115"/>
    <p:sldLayoutId id="2147483816" r:id="rId116"/>
    <p:sldLayoutId id="2147483817" r:id="rId117"/>
    <p:sldLayoutId id="214748381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17488435"/>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07452950"/>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 name="Text Placeholder 3">
            <a:extLst>
              <a:ext uri="{FF2B5EF4-FFF2-40B4-BE49-F238E27FC236}">
                <a16:creationId xmlns:a16="http://schemas.microsoft.com/office/drawing/2014/main" id="{24CAF7AE-D18B-4F55-9AE5-FB0D160AA016}"/>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2" name="GRID" hidden="1">
            <a:extLst>
              <a:ext uri="{FF2B5EF4-FFF2-40B4-BE49-F238E27FC236}">
                <a16:creationId xmlns:a16="http://schemas.microsoft.com/office/drawing/2014/main" id="{D79DEDC6-C2E6-4ECE-88D2-F54372E3F370}"/>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6AEBF3AF-1704-4060-89FF-F499BB24A64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F896F0-BD52-44B2-B822-64BC1E3D6D9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FE1D6F-AD6E-4C73-9EC0-C486839FECC3}"/>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FA0324-F881-4FC8-A666-14FB0860DBD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65E0934-3883-4708-8881-EC6B61123E9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A01CD1-A2F3-4A16-8B68-5AF1D00F6A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954DDAA-CDB0-490D-912D-D7436B1440F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F539D3-AEAE-41FC-8D0F-52EC65AA437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FFE7B8-0D8B-4B6A-A1B7-762C28D4EA6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F016CB-DC07-46CF-ADE4-6E3407A02E5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673FA98-582A-4203-9CB5-679A7DF0E4AD}"/>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79397-47BA-4FC3-AFFE-A0EC72C5E8A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24E1AE-5A99-487E-86E8-D6F104533F0C}"/>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6A4652D-9DCA-492D-9255-92FC6EA14282}"/>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FAC406-8766-40A4-ABA9-EE368DF52A3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5658C97-977B-473B-ADB2-52A627565D5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1F21AC4-5DC6-48D5-A70D-AACBAEEC98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F010084-C82D-428B-B3AB-03F84F4E9B2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B35D04-CDC7-4DD5-A161-87AC69CBB13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7FAE908-9B17-4555-A00B-97E9D984021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A6E12E1-F2A2-431B-9DA1-54D98BDBB63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A64E97F-D10D-4730-B01B-23E17C9544A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D465716-0D0D-440A-A369-EABA1EE480B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479825-143D-4A57-93DC-A2774BF2BB8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35932EB-8966-45D1-997B-E0815A3ACE9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D420DE4-0CA9-4E15-A311-78EAEA3B2F6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059E87F-55A3-40D9-8F37-C3FB5837F69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FF58F8-0EC1-4998-81AA-C545254995FC}"/>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4359AD-E4F9-452A-A98E-BD98D04BA96C}"/>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744782C-2FC8-4738-A970-70486B3327E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150EE3-09F3-46C2-BC57-F4DFB96F42E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610204-5B1A-455F-84F9-8839FA412F0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1FE8932-E0FE-47D4-BEFB-27B91F65D28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803F9E-B17F-492B-9CE9-CDDEB21D670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0" name=".64 square" hidden="1">
            <a:extLst>
              <a:ext uri="{FF2B5EF4-FFF2-40B4-BE49-F238E27FC236}">
                <a16:creationId xmlns:a16="http://schemas.microsoft.com/office/drawing/2014/main" id="{339C32CD-F289-4524-B5E9-F3ADEB90B2D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1" name=".32 square" hidden="1">
            <a:extLst>
              <a:ext uri="{FF2B5EF4-FFF2-40B4-BE49-F238E27FC236}">
                <a16:creationId xmlns:a16="http://schemas.microsoft.com/office/drawing/2014/main" id="{7F3D9B4F-C020-4C56-B9C7-9B349985EDA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5972087"/>
      </p:ext>
    </p:extLst>
  </p:cSld>
  <p:clrMap bg1="lt1" tx1="dk1" bg2="lt2" tx2="dk2" accent1="accent1" accent2="accent2" accent3="accent3" accent4="accent4" accent5="accent5" accent6="accent6" hlink="hlink" folHlink="folHlink"/>
  <p:sldLayoutIdLst>
    <p:sldLayoutId id="2147483876" r:id="rId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lgn="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7401567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6976014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1" r:id="rId41"/>
    <p:sldLayoutId id="2147483942" r:id="rId42"/>
    <p:sldLayoutId id="2147483943" r:id="rId43"/>
    <p:sldLayoutId id="2147483944" r:id="rId44"/>
  </p:sldLayoutIdLst>
  <p:transition>
    <p:fade/>
  </p:transition>
  <p:hf sldNum="0"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81728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 id="2147483995" r:id="rId50"/>
    <p:sldLayoutId id="2147483996" r:id="rId51"/>
    <p:sldLayoutId id="2147483997" r:id="rId52"/>
    <p:sldLayoutId id="2147483998" r:id="rId53"/>
    <p:sldLayoutId id="2147483999" r:id="rId54"/>
    <p:sldLayoutId id="2147484000" r:id="rId55"/>
    <p:sldLayoutId id="2147484001" r:id="rId56"/>
    <p:sldLayoutId id="2147484002" r:id="rId57"/>
    <p:sldLayoutId id="2147484003" r:id="rId58"/>
    <p:sldLayoutId id="2147484004" r:id="rId59"/>
    <p:sldLayoutId id="2147484005" r:id="rId60"/>
    <p:sldLayoutId id="2147484006" r:id="rId61"/>
    <p:sldLayoutId id="2147484007" r:id="rId62"/>
    <p:sldLayoutId id="2147484008" r:id="rId63"/>
    <p:sldLayoutId id="2147484009" r:id="rId64"/>
    <p:sldLayoutId id="2147484010" r:id="rId65"/>
    <p:sldLayoutId id="2147484011" r:id="rId66"/>
    <p:sldLayoutId id="2147484012" r:id="rId67"/>
    <p:sldLayoutId id="2147484013" r:id="rId68"/>
    <p:sldLayoutId id="2147484014" r:id="rId69"/>
    <p:sldLayoutId id="2147484015" r:id="rId70"/>
    <p:sldLayoutId id="2147484016" r:id="rId71"/>
    <p:sldLayoutId id="2147484017" r:id="rId72"/>
    <p:sldLayoutId id="2147484018" r:id="rId73"/>
    <p:sldLayoutId id="2147484019" r:id="rId74"/>
    <p:sldLayoutId id="2147484020" r:id="rId75"/>
    <p:sldLayoutId id="2147484021" r:id="rId76"/>
    <p:sldLayoutId id="2147484022" r:id="rId77"/>
    <p:sldLayoutId id="2147484023" r:id="rId78"/>
    <p:sldLayoutId id="2147484024" r:id="rId79"/>
    <p:sldLayoutId id="2147484025" r:id="rId80"/>
    <p:sldLayoutId id="2147484026" r:id="rId81"/>
    <p:sldLayoutId id="2147484027" r:id="rId82"/>
    <p:sldLayoutId id="2147484028" r:id="rId83"/>
    <p:sldLayoutId id="2147484029" r:id="rId84"/>
    <p:sldLayoutId id="2147484030" r:id="rId85"/>
    <p:sldLayoutId id="2147484031" r:id="rId86"/>
    <p:sldLayoutId id="2147484032" r:id="rId87"/>
    <p:sldLayoutId id="2147484033" r:id="rId88"/>
    <p:sldLayoutId id="2147484034" r:id="rId89"/>
    <p:sldLayoutId id="2147484035" r:id="rId90"/>
    <p:sldLayoutId id="2147484036" r:id="rId91"/>
    <p:sldLayoutId id="2147484037" r:id="rId92"/>
    <p:sldLayoutId id="2147484038" r:id="rId93"/>
    <p:sldLayoutId id="2147484039" r:id="rId94"/>
    <p:sldLayoutId id="2147484040" r:id="rId95"/>
    <p:sldLayoutId id="2147484041" r:id="rId96"/>
    <p:sldLayoutId id="2147484042" r:id="rId97"/>
    <p:sldLayoutId id="2147484043" r:id="rId98"/>
    <p:sldLayoutId id="2147484044" r:id="rId99"/>
    <p:sldLayoutId id="2147484045" r:id="rId100"/>
    <p:sldLayoutId id="2147484046" r:id="rId101"/>
    <p:sldLayoutId id="2147484047" r:id="rId102"/>
    <p:sldLayoutId id="2147484048" r:id="rId103"/>
    <p:sldLayoutId id="2147484049" r:id="rId104"/>
    <p:sldLayoutId id="2147484050" r:id="rId105"/>
    <p:sldLayoutId id="2147484051" r:id="rId106"/>
    <p:sldLayoutId id="2147484052" r:id="rId107"/>
    <p:sldLayoutId id="2147484053" r:id="rId108"/>
    <p:sldLayoutId id="2147484054" r:id="rId109"/>
    <p:sldLayoutId id="2147484055" r:id="rId110"/>
    <p:sldLayoutId id="2147484056" r:id="rId111"/>
    <p:sldLayoutId id="2147484057" r:id="rId112"/>
    <p:sldLayoutId id="2147484058" r:id="rId113"/>
    <p:sldLayoutId id="2147484059" r:id="rId114"/>
    <p:sldLayoutId id="2147484060" r:id="rId115"/>
    <p:sldLayoutId id="2147484061" r:id="rId116"/>
    <p:sldLayoutId id="2147484062" r:id="rId117"/>
    <p:sldLayoutId id="2147484063" r:id="rId118"/>
    <p:sldLayoutId id="2147484064"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408.xml"/><Relationship Id="rId4" Type="http://schemas.openxmlformats.org/officeDocument/2006/relationships/image" Target="../media/image60.jpeg"/></Relationships>
</file>

<file path=ppt/slides/_rels/slide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5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0.xml"/></Relationships>
</file>

<file path=ppt/slides/_rels/slide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551.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51.xml"/><Relationship Id="rId1" Type="http://schemas.openxmlformats.org/officeDocument/2006/relationships/themeOverride" Target="../theme/themeOverride2.xml"/><Relationship Id="rId6" Type="http://schemas.openxmlformats.org/officeDocument/2006/relationships/image" Target="../media/image127.png"/><Relationship Id="rId5" Type="http://schemas.openxmlformats.org/officeDocument/2006/relationships/image" Target="../media/image126.jpeg"/><Relationship Id="rId4" Type="http://schemas.openxmlformats.org/officeDocument/2006/relationships/image" Target="../media/image125.jpeg"/></Relationships>
</file>

<file path=ppt/slides/_rels/slide17.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notesSlide" Target="../notesSlides/notesSlide17.xml"/><Relationship Id="rId7" Type="http://schemas.openxmlformats.org/officeDocument/2006/relationships/image" Target="../media/image131.emf"/><Relationship Id="rId2" Type="http://schemas.openxmlformats.org/officeDocument/2006/relationships/slideLayout" Target="../slideLayouts/slideLayout555.xml"/><Relationship Id="rId1" Type="http://schemas.openxmlformats.org/officeDocument/2006/relationships/themeOverride" Target="../theme/themeOverride3.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jpeg"/><Relationship Id="rId9" Type="http://schemas.openxmlformats.org/officeDocument/2006/relationships/image" Target="../media/image127.png"/></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55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9.xml"/><Relationship Id="rId1" Type="http://schemas.openxmlformats.org/officeDocument/2006/relationships/slideLayout" Target="../slideLayouts/slideLayout551.xml"/></Relationships>
</file>

<file path=ppt/slides/_rels/slide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2.xml"/></Relationships>
</file>

<file path=ppt/slides/_rels/slide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4.xml"/><Relationship Id="rId7" Type="http://schemas.openxmlformats.org/officeDocument/2006/relationships/notesSlide" Target="../notesSlides/notesSlide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59.xml"/><Relationship Id="rId5" Type="http://schemas.openxmlformats.org/officeDocument/2006/relationships/tags" Target="../tags/tag6.xml"/><Relationship Id="rId4" Type="http://schemas.openxmlformats.org/officeDocument/2006/relationships/tags" Target="../tags/tag5.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6.png"/><Relationship Id="rId2" Type="http://schemas.openxmlformats.org/officeDocument/2006/relationships/slideLayout" Target="../slideLayouts/slideLayout69.xml"/><Relationship Id="rId1" Type="http://schemas.openxmlformats.org/officeDocument/2006/relationships/themeOverride" Target="../theme/themeOverride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svg"/><Relationship Id="rId26" Type="http://schemas.openxmlformats.org/officeDocument/2006/relationships/image" Target="../media/image90.svg"/><Relationship Id="rId39" Type="http://schemas.openxmlformats.org/officeDocument/2006/relationships/image" Target="../media/image103.emf"/><Relationship Id="rId21" Type="http://schemas.openxmlformats.org/officeDocument/2006/relationships/image" Target="../media/image85.png"/><Relationship Id="rId34" Type="http://schemas.openxmlformats.org/officeDocument/2006/relationships/image" Target="../media/image98.svg"/><Relationship Id="rId42" Type="http://schemas.openxmlformats.org/officeDocument/2006/relationships/image" Target="../media/image104.png"/><Relationship Id="rId7"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80.svg"/><Relationship Id="rId20" Type="http://schemas.openxmlformats.org/officeDocument/2006/relationships/image" Target="../media/image84.svg"/><Relationship Id="rId29" Type="http://schemas.openxmlformats.org/officeDocument/2006/relationships/image" Target="../media/image93.png"/><Relationship Id="rId41" Type="http://schemas.openxmlformats.org/officeDocument/2006/relationships/image" Target="../media/image66.png"/><Relationship Id="rId1" Type="http://schemas.openxmlformats.org/officeDocument/2006/relationships/slideLayout" Target="../slideLayouts/slideLayout186.xml"/><Relationship Id="rId6" Type="http://schemas.openxmlformats.org/officeDocument/2006/relationships/image" Target="../media/image70.svg"/><Relationship Id="rId11" Type="http://schemas.openxmlformats.org/officeDocument/2006/relationships/image" Target="../media/image75.png"/><Relationship Id="rId24" Type="http://schemas.openxmlformats.org/officeDocument/2006/relationships/image" Target="../media/image88.svg"/><Relationship Id="rId32" Type="http://schemas.openxmlformats.org/officeDocument/2006/relationships/image" Target="../media/image96.svg"/><Relationship Id="rId37" Type="http://schemas.openxmlformats.org/officeDocument/2006/relationships/image" Target="../media/image101.png"/><Relationship Id="rId40" Type="http://schemas.openxmlformats.org/officeDocument/2006/relationships/image" Target="../media/image63.jpe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svg"/><Relationship Id="rId36" Type="http://schemas.openxmlformats.org/officeDocument/2006/relationships/image" Target="../media/image100.svg"/><Relationship Id="rId10" Type="http://schemas.openxmlformats.org/officeDocument/2006/relationships/image" Target="../media/image74.sv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svg"/><Relationship Id="rId35" Type="http://schemas.openxmlformats.org/officeDocument/2006/relationships/image" Target="../media/image99.png"/><Relationship Id="rId43" Type="http://schemas.openxmlformats.org/officeDocument/2006/relationships/image" Target="../media/image105.svg"/><Relationship Id="rId8" Type="http://schemas.openxmlformats.org/officeDocument/2006/relationships/image" Target="../media/image72.svg"/><Relationship Id="rId3" Type="http://schemas.openxmlformats.org/officeDocument/2006/relationships/image" Target="../media/image67.png"/><Relationship Id="rId12" Type="http://schemas.openxmlformats.org/officeDocument/2006/relationships/image" Target="../media/image76.sv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sv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73.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4.xml"/></Relationships>
</file>

<file path=ppt/slides/_rels/slide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xml"/><Relationship Id="rId1" Type="http://schemas.openxmlformats.org/officeDocument/2006/relationships/slideLayout" Target="../slideLayouts/slideLayout530.xml"/><Relationship Id="rId5" Type="http://schemas.openxmlformats.org/officeDocument/2006/relationships/image" Target="../media/image115.sv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51CE926-8E49-407A-A87D-39B0DEDFE319}"/>
              </a:ext>
            </a:extLst>
          </p:cNvPr>
          <p:cNvGrpSpPr/>
          <p:nvPr/>
        </p:nvGrpSpPr>
        <p:grpSpPr>
          <a:xfrm flipH="1">
            <a:off x="6378638" y="0"/>
            <a:ext cx="5940362" cy="7011977"/>
            <a:chOff x="-9462" y="-1"/>
            <a:chExt cx="5940362" cy="7011977"/>
          </a:xfrm>
        </p:grpSpPr>
        <p:sp>
          <p:nvSpPr>
            <p:cNvPr id="24" name="Freeform: Shape 23">
              <a:extLst>
                <a:ext uri="{FF2B5EF4-FFF2-40B4-BE49-F238E27FC236}">
                  <a16:creationId xmlns:a16="http://schemas.microsoft.com/office/drawing/2014/main" id="{2863DE1B-6CEE-4D92-AB29-2B1320F60389}"/>
                </a:ext>
              </a:extLst>
            </p:cNvPr>
            <p:cNvSpPr/>
            <p:nvPr/>
          </p:nvSpPr>
          <p:spPr>
            <a:xfrm rot="5400000" flipH="1" flipV="1">
              <a:off x="-540539" y="540538"/>
              <a:ext cx="7011977" cy="5930900"/>
            </a:xfrm>
            <a:custGeom>
              <a:avLst/>
              <a:gdLst>
                <a:gd name="connsiteX0" fmla="*/ 6858001 w 6858001"/>
                <a:gd name="connsiteY0" fmla="*/ 0 h 5800663"/>
                <a:gd name="connsiteX1" fmla="*/ 6858001 w 6858001"/>
                <a:gd name="connsiteY1" fmla="*/ 5800663 h 5800663"/>
                <a:gd name="connsiteX2" fmla="*/ 6539907 w 6858001"/>
                <a:gd name="connsiteY2" fmla="*/ 5784908 h 5800663"/>
                <a:gd name="connsiteX3" fmla="*/ 4092403 w 6858001"/>
                <a:gd name="connsiteY3" fmla="*/ 4563488 h 5800663"/>
                <a:gd name="connsiteX4" fmla="*/ 1587816 w 6858001"/>
                <a:gd name="connsiteY4" fmla="*/ 3874894 h 5800663"/>
                <a:gd name="connsiteX5" fmla="*/ 261684 w 6858001"/>
                <a:gd name="connsiteY5" fmla="*/ 4020882 h 5800663"/>
                <a:gd name="connsiteX6" fmla="*/ 0 w 6858001"/>
                <a:gd name="connsiteY6" fmla="*/ 4064604 h 5800663"/>
                <a:gd name="connsiteX7" fmla="*/ 0 w 6858001"/>
                <a:gd name="connsiteY7" fmla="*/ 0 h 58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5800663">
                  <a:moveTo>
                    <a:pt x="6858001" y="0"/>
                  </a:moveTo>
                  <a:lnTo>
                    <a:pt x="6858001" y="5800663"/>
                  </a:lnTo>
                  <a:lnTo>
                    <a:pt x="6539907" y="5784908"/>
                  </a:lnTo>
                  <a:cubicBezTo>
                    <a:pt x="5703181" y="5654078"/>
                    <a:pt x="4756944" y="4935632"/>
                    <a:pt x="4092403" y="4563488"/>
                  </a:cubicBezTo>
                  <a:cubicBezTo>
                    <a:pt x="3289044" y="4111177"/>
                    <a:pt x="2512690" y="3844514"/>
                    <a:pt x="1587816" y="3874894"/>
                  </a:cubicBezTo>
                  <a:cubicBezTo>
                    <a:pt x="1142255" y="3890083"/>
                    <a:pt x="701758" y="3949997"/>
                    <a:pt x="261684" y="4020882"/>
                  </a:cubicBezTo>
                  <a:lnTo>
                    <a:pt x="0" y="4064604"/>
                  </a:lnTo>
                  <a:lnTo>
                    <a:pt x="0" y="0"/>
                  </a:lnTo>
                  <a:close/>
                </a:path>
              </a:pathLst>
            </a:custGeom>
            <a:gradFill flip="none" rotWithShape="1">
              <a:gsLst>
                <a:gs pos="0">
                  <a:srgbClr val="243A5E">
                    <a:lumMod val="50000"/>
                    <a:alpha val="0"/>
                  </a:srgbClr>
                </a:gs>
                <a:gs pos="100000">
                  <a:srgbClr val="243A5E">
                    <a:lumMod val="5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F0902A99-AC2D-4028-AA3E-65A002B15D3E}"/>
                </a:ext>
              </a:extLst>
            </p:cNvPr>
            <p:cNvSpPr/>
            <p:nvPr/>
          </p:nvSpPr>
          <p:spPr>
            <a:xfrm rot="5400000" flipH="1" flipV="1">
              <a:off x="-538131" y="528668"/>
              <a:ext cx="6858001" cy="5800663"/>
            </a:xfrm>
            <a:custGeom>
              <a:avLst/>
              <a:gdLst>
                <a:gd name="connsiteX0" fmla="*/ 6858001 w 6858001"/>
                <a:gd name="connsiteY0" fmla="*/ 0 h 5800663"/>
                <a:gd name="connsiteX1" fmla="*/ 6858001 w 6858001"/>
                <a:gd name="connsiteY1" fmla="*/ 5800663 h 5800663"/>
                <a:gd name="connsiteX2" fmla="*/ 6539907 w 6858001"/>
                <a:gd name="connsiteY2" fmla="*/ 5784908 h 5800663"/>
                <a:gd name="connsiteX3" fmla="*/ 4092403 w 6858001"/>
                <a:gd name="connsiteY3" fmla="*/ 4563488 h 5800663"/>
                <a:gd name="connsiteX4" fmla="*/ 1587816 w 6858001"/>
                <a:gd name="connsiteY4" fmla="*/ 3874894 h 5800663"/>
                <a:gd name="connsiteX5" fmla="*/ 261684 w 6858001"/>
                <a:gd name="connsiteY5" fmla="*/ 4020882 h 5800663"/>
                <a:gd name="connsiteX6" fmla="*/ 0 w 6858001"/>
                <a:gd name="connsiteY6" fmla="*/ 4064604 h 5800663"/>
                <a:gd name="connsiteX7" fmla="*/ 0 w 6858001"/>
                <a:gd name="connsiteY7" fmla="*/ 0 h 58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5800663">
                  <a:moveTo>
                    <a:pt x="6858001" y="0"/>
                  </a:moveTo>
                  <a:lnTo>
                    <a:pt x="6858001" y="5800663"/>
                  </a:lnTo>
                  <a:lnTo>
                    <a:pt x="6539907" y="5784908"/>
                  </a:lnTo>
                  <a:cubicBezTo>
                    <a:pt x="5703181" y="5654078"/>
                    <a:pt x="4756944" y="4935632"/>
                    <a:pt x="4092403" y="4563488"/>
                  </a:cubicBezTo>
                  <a:cubicBezTo>
                    <a:pt x="3289044" y="4111177"/>
                    <a:pt x="2512690" y="3844514"/>
                    <a:pt x="1587816" y="3874894"/>
                  </a:cubicBezTo>
                  <a:cubicBezTo>
                    <a:pt x="1142255" y="3890083"/>
                    <a:pt x="701758" y="3949997"/>
                    <a:pt x="261684" y="4020882"/>
                  </a:cubicBezTo>
                  <a:lnTo>
                    <a:pt x="0" y="4064604"/>
                  </a:lnTo>
                  <a:lnTo>
                    <a:pt x="0" y="0"/>
                  </a:lnTo>
                  <a:close/>
                </a:path>
              </a:pathLst>
            </a:custGeom>
            <a:gradFill flip="none" rotWithShape="1">
              <a:gsLst>
                <a:gs pos="0">
                  <a:srgbClr val="243A5E">
                    <a:lumMod val="50000"/>
                    <a:alpha val="0"/>
                  </a:srgbClr>
                </a:gs>
                <a:gs pos="100000">
                  <a:srgbClr val="243A5E">
                    <a:lumMod val="50000"/>
                  </a:srgbClr>
                </a:gs>
              </a:gsLst>
              <a:lin ang="0" scaled="1"/>
              <a:tileRect/>
            </a:gradFill>
            <a:ln w="9525" cap="flat" cmpd="sng" algn="ctr">
              <a:noFill/>
              <a:prstDash val="solid"/>
              <a:headEnd type="none" w="med" len="med"/>
              <a:tailEnd type="none" w="med" len="med"/>
            </a:ln>
            <a:effectLst>
              <a:outerShdw blurRad="63500" dist="254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1" name="Title 10">
            <a:extLst>
              <a:ext uri="{FF2B5EF4-FFF2-40B4-BE49-F238E27FC236}">
                <a16:creationId xmlns:a16="http://schemas.microsoft.com/office/drawing/2014/main" id="{4D8573E4-2619-4C81-ACA6-A6201C3A6774}"/>
              </a:ext>
            </a:extLst>
          </p:cNvPr>
          <p:cNvSpPr>
            <a:spLocks noGrp="1"/>
          </p:cNvSpPr>
          <p:nvPr>
            <p:ph type="title"/>
          </p:nvPr>
        </p:nvSpPr>
        <p:spPr>
          <a:xfrm>
            <a:off x="268985" y="2754988"/>
            <a:ext cx="5350765" cy="861774"/>
          </a:xfrm>
        </p:spPr>
        <p:txBody>
          <a:bodyPr/>
          <a:lstStyle/>
          <a:p>
            <a:r>
              <a:rPr lang="en-US" sz="2800"/>
              <a:t>Microsoft Defense &amp; Intelligence: Strategy Overview</a:t>
            </a:r>
          </a:p>
        </p:txBody>
      </p:sp>
      <p:sp>
        <p:nvSpPr>
          <p:cNvPr id="9" name="Text Placeholder 8">
            <a:extLst>
              <a:ext uri="{FF2B5EF4-FFF2-40B4-BE49-F238E27FC236}">
                <a16:creationId xmlns:a16="http://schemas.microsoft.com/office/drawing/2014/main" id="{A8A624C8-04E5-491C-889C-0918C9DDC263}"/>
              </a:ext>
            </a:extLst>
          </p:cNvPr>
          <p:cNvSpPr>
            <a:spLocks noGrp="1"/>
          </p:cNvSpPr>
          <p:nvPr>
            <p:ph type="body" sz="quarter" idx="12"/>
          </p:nvPr>
        </p:nvSpPr>
        <p:spPr>
          <a:xfrm>
            <a:off x="584200" y="4533900"/>
            <a:ext cx="3644900" cy="984885"/>
          </a:xfrm>
        </p:spPr>
        <p:txBody>
          <a:bodyPr vert="horz" wrap="square" lIns="0" tIns="0" rIns="0" bIns="0" rtlCol="0" anchor="t">
            <a:spAutoFit/>
          </a:bodyPr>
          <a:lstStyle/>
          <a:p>
            <a:pPr>
              <a:spcAft>
                <a:spcPts val="600"/>
              </a:spcAft>
            </a:pPr>
            <a:r>
              <a:rPr lang="en-US">
                <a:solidFill>
                  <a:schemeClr val="tx1"/>
                </a:solidFill>
              </a:rPr>
              <a:t>Kate Maxwell</a:t>
            </a:r>
          </a:p>
          <a:p>
            <a:pPr>
              <a:spcAft>
                <a:spcPts val="600"/>
              </a:spcAft>
            </a:pPr>
            <a:r>
              <a:rPr lang="en-US" sz="1600">
                <a:solidFill>
                  <a:schemeClr val="tx1"/>
                </a:solidFill>
              </a:rPr>
              <a:t>CTO Defense &amp; Intelligence</a:t>
            </a:r>
          </a:p>
          <a:p>
            <a:pPr>
              <a:spcAft>
                <a:spcPts val="600"/>
              </a:spcAft>
            </a:pPr>
            <a:r>
              <a:rPr lang="en-US" sz="1600">
                <a:solidFill>
                  <a:schemeClr val="tx1"/>
                </a:solidFill>
              </a:rPr>
              <a:t>Microsoft Worldwide Public Sector</a:t>
            </a:r>
          </a:p>
        </p:txBody>
      </p:sp>
      <p:pic>
        <p:nvPicPr>
          <p:cNvPr id="6" name="Picture 5" descr="A close-up of a piece of paper&#10;&#10;Description automatically generated with low confidence">
            <a:extLst>
              <a:ext uri="{FF2B5EF4-FFF2-40B4-BE49-F238E27FC236}">
                <a16:creationId xmlns:a16="http://schemas.microsoft.com/office/drawing/2014/main" id="{4D76B3CB-6068-43E6-87F0-01EFD2CC386A}"/>
              </a:ext>
            </a:extLst>
          </p:cNvPr>
          <p:cNvPicPr>
            <a:picLocks noChangeAspect="1"/>
          </p:cNvPicPr>
          <p:nvPr/>
        </p:nvPicPr>
        <p:blipFill rotWithShape="1">
          <a:blip r:embed="rId3" cstate="print">
            <a:clrChange>
              <a:clrFrom>
                <a:srgbClr val="FFFFFF"/>
              </a:clrFrom>
              <a:clrTo>
                <a:srgbClr val="FFFFFF">
                  <a:alpha val="0"/>
                </a:srgbClr>
              </a:clrTo>
            </a:clrChange>
            <a:alphaModFix amt="8000"/>
            <a:extLst>
              <a:ext uri="{28A0092B-C50C-407E-A947-70E740481C1C}">
                <a14:useLocalDpi xmlns:a14="http://schemas.microsoft.com/office/drawing/2010/main"/>
              </a:ext>
            </a:extLst>
          </a:blip>
          <a:srcRect t="34421" b="6656"/>
          <a:stretch/>
        </p:blipFill>
        <p:spPr>
          <a:xfrm flipH="1">
            <a:off x="7698658" y="0"/>
            <a:ext cx="4493342" cy="6858000"/>
          </a:xfrm>
          <a:prstGeom prst="rect">
            <a:avLst/>
          </a:prstGeom>
        </p:spPr>
      </p:pic>
      <p:pic>
        <p:nvPicPr>
          <p:cNvPr id="12" name="Picture 11">
            <a:extLst>
              <a:ext uri="{FF2B5EF4-FFF2-40B4-BE49-F238E27FC236}">
                <a16:creationId xmlns:a16="http://schemas.microsoft.com/office/drawing/2014/main" id="{A09A1D9B-0BD3-4911-98E5-E7D06A6209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4119" t="1455" r="1506" b="1878"/>
          <a:stretch/>
        </p:blipFill>
        <p:spPr>
          <a:xfrm>
            <a:off x="5789170" y="385318"/>
            <a:ext cx="5350765" cy="5350766"/>
          </a:xfrm>
          <a:custGeom>
            <a:avLst/>
            <a:gdLst>
              <a:gd name="connsiteX0" fmla="*/ 2675382 w 5350765"/>
              <a:gd name="connsiteY0" fmla="*/ 0 h 5350766"/>
              <a:gd name="connsiteX1" fmla="*/ 5350765 w 5350765"/>
              <a:gd name="connsiteY1" fmla="*/ 2675383 h 5350766"/>
              <a:gd name="connsiteX2" fmla="*/ 2675382 w 5350765"/>
              <a:gd name="connsiteY2" fmla="*/ 5350766 h 5350766"/>
              <a:gd name="connsiteX3" fmla="*/ 0 w 5350765"/>
              <a:gd name="connsiteY3" fmla="*/ 2675383 h 5350766"/>
              <a:gd name="connsiteX4" fmla="*/ 2675382 w 5350765"/>
              <a:gd name="connsiteY4" fmla="*/ 0 h 535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0765" h="5350766">
                <a:moveTo>
                  <a:pt x="2675382" y="0"/>
                </a:moveTo>
                <a:cubicBezTo>
                  <a:pt x="4152955" y="0"/>
                  <a:pt x="5350765" y="1197810"/>
                  <a:pt x="5350765" y="2675383"/>
                </a:cubicBezTo>
                <a:cubicBezTo>
                  <a:pt x="5350765" y="4152956"/>
                  <a:pt x="4152955" y="5350766"/>
                  <a:pt x="2675382" y="5350766"/>
                </a:cubicBezTo>
                <a:cubicBezTo>
                  <a:pt x="1197809" y="5350766"/>
                  <a:pt x="0" y="4152956"/>
                  <a:pt x="0" y="2675383"/>
                </a:cubicBezTo>
                <a:cubicBezTo>
                  <a:pt x="0" y="1197810"/>
                  <a:pt x="1197809" y="0"/>
                  <a:pt x="2675382" y="0"/>
                </a:cubicBezTo>
                <a:close/>
              </a:path>
            </a:pathLst>
          </a:custGeom>
        </p:spPr>
      </p:pic>
      <p:sp>
        <p:nvSpPr>
          <p:cNvPr id="8" name="Arc 7">
            <a:extLst>
              <a:ext uri="{FF2B5EF4-FFF2-40B4-BE49-F238E27FC236}">
                <a16:creationId xmlns:a16="http://schemas.microsoft.com/office/drawing/2014/main" id="{F591E4E0-7AC4-48AC-B07B-29623C9A3003}"/>
              </a:ext>
            </a:extLst>
          </p:cNvPr>
          <p:cNvSpPr/>
          <p:nvPr/>
        </p:nvSpPr>
        <p:spPr bwMode="auto">
          <a:xfrm>
            <a:off x="5619750" y="215900"/>
            <a:ext cx="5689600" cy="5689600"/>
          </a:xfrm>
          <a:prstGeom prst="arc">
            <a:avLst>
              <a:gd name="adj1" fmla="val 6080174"/>
              <a:gd name="adj2" fmla="val 18739210"/>
            </a:avLst>
          </a:prstGeom>
          <a:noFill/>
          <a:ln>
            <a:solidFill>
              <a:srgbClr val="2C2C2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D56C08C-0E70-4B2B-AF65-5BE89A712480}"/>
              </a:ext>
            </a:extLst>
          </p:cNvPr>
          <p:cNvCxnSpPr>
            <a:cxnSpLocks/>
          </p:cNvCxnSpPr>
          <p:nvPr/>
        </p:nvCxnSpPr>
        <p:spPr>
          <a:xfrm>
            <a:off x="595775" y="5903089"/>
            <a:ext cx="7761644" cy="0"/>
          </a:xfrm>
          <a:prstGeom prst="line">
            <a:avLst/>
          </a:prstGeom>
          <a:noFill/>
          <a:ln w="9525" cap="rnd">
            <a:gradFill flip="none" rotWithShape="1">
              <a:gsLst>
                <a:gs pos="0">
                  <a:schemeClr val="accent3"/>
                </a:gs>
                <a:gs pos="100000">
                  <a:schemeClr val="accent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ECBD9B-3244-4B65-A82C-29077E47CDCF}"/>
              </a:ext>
            </a:extLst>
          </p:cNvPr>
          <p:cNvCxnSpPr>
            <a:cxnSpLocks/>
          </p:cNvCxnSpPr>
          <p:nvPr/>
        </p:nvCxnSpPr>
        <p:spPr>
          <a:xfrm>
            <a:off x="584200" y="5905500"/>
            <a:ext cx="647700" cy="0"/>
          </a:xfrm>
          <a:prstGeom prst="line">
            <a:avLst/>
          </a:prstGeom>
          <a:ln w="571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Graphic 29">
            <a:extLst>
              <a:ext uri="{FF2B5EF4-FFF2-40B4-BE49-F238E27FC236}">
                <a16:creationId xmlns:a16="http://schemas.microsoft.com/office/drawing/2014/main" id="{A1DCB38F-97F8-4FD9-AC80-6A663B1F7EE8}"/>
              </a:ext>
            </a:extLst>
          </p:cNvPr>
          <p:cNvSpPr/>
          <p:nvPr/>
        </p:nvSpPr>
        <p:spPr>
          <a:xfrm>
            <a:off x="735285" y="1265966"/>
            <a:ext cx="10580129" cy="4639533"/>
          </a:xfrm>
          <a:custGeom>
            <a:avLst/>
            <a:gdLst>
              <a:gd name="connsiteX0" fmla="*/ -751 w 8035290"/>
              <a:gd name="connsiteY0" fmla="*/ 3522193 h 3523586"/>
              <a:gd name="connsiteX1" fmla="*/ 5872745 w 8035290"/>
              <a:gd name="connsiteY1" fmla="*/ 3524288 h 3523586"/>
              <a:gd name="connsiteX2" fmla="*/ 8034348 w 8035290"/>
              <a:gd name="connsiteY2" fmla="*/ 1419263 h 3523586"/>
              <a:gd name="connsiteX3" fmla="*/ 7519998 w 8035290"/>
              <a:gd name="connsiteY3" fmla="*/ 896 h 3523586"/>
            </a:gdLst>
            <a:ahLst/>
            <a:cxnLst>
              <a:cxn ang="0">
                <a:pos x="connsiteX0" y="connsiteY0"/>
              </a:cxn>
              <a:cxn ang="0">
                <a:pos x="connsiteX1" y="connsiteY1"/>
              </a:cxn>
              <a:cxn ang="0">
                <a:pos x="connsiteX2" y="connsiteY2"/>
              </a:cxn>
              <a:cxn ang="0">
                <a:pos x="connsiteX3" y="connsiteY3"/>
              </a:cxn>
            </a:cxnLst>
            <a:rect l="l" t="t" r="r" b="b"/>
            <a:pathLst>
              <a:path w="8035290" h="3523586">
                <a:moveTo>
                  <a:pt x="-751" y="3522193"/>
                </a:moveTo>
                <a:lnTo>
                  <a:pt x="5872745" y="3524288"/>
                </a:lnTo>
                <a:cubicBezTo>
                  <a:pt x="7050892" y="3540005"/>
                  <a:pt x="8018727" y="2597315"/>
                  <a:pt x="8034348" y="1419263"/>
                </a:cubicBezTo>
                <a:cubicBezTo>
                  <a:pt x="8041301" y="899618"/>
                  <a:pt x="7858422" y="395288"/>
                  <a:pt x="7519998" y="896"/>
                </a:cubicBezTo>
              </a:path>
            </a:pathLst>
          </a:custGeom>
          <a:noFill/>
          <a:ln>
            <a:gradFill>
              <a:gsLst>
                <a:gs pos="0">
                  <a:schemeClr val="accent1"/>
                </a:gs>
                <a:gs pos="100000">
                  <a:schemeClr val="accent3"/>
                </a:gs>
              </a:gsLst>
              <a:lin ang="5400000" scaled="1"/>
            </a:gra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392077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89CAED-3BCE-4780-8D4B-C1F72C40B948}"/>
              </a:ext>
            </a:extLst>
          </p:cNvPr>
          <p:cNvSpPr/>
          <p:nvPr/>
        </p:nvSpPr>
        <p:spPr bwMode="auto">
          <a:xfrm>
            <a:off x="585218" y="1168364"/>
            <a:ext cx="3096988" cy="5321335"/>
          </a:xfrm>
          <a:prstGeom prst="rect">
            <a:avLst/>
          </a:prstGeom>
          <a:solidFill>
            <a:schemeClr val="bg1">
              <a:lumMod val="65000"/>
              <a:lumOff val="3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mn-cs"/>
              </a:rPr>
              <a:t>Systems Engineering “Vee”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9EA64A-316F-5266-E786-7B91D95A39FC}"/>
              </a:ext>
            </a:extLst>
          </p:cNvPr>
          <p:cNvSpPr>
            <a:spLocks noGrp="1"/>
          </p:cNvSpPr>
          <p:nvPr>
            <p:ph type="title"/>
          </p:nvPr>
        </p:nvSpPr>
        <p:spPr/>
        <p:txBody>
          <a:bodyPr/>
          <a:lstStyle/>
          <a:p>
            <a:r>
              <a:rPr lang="en-US" noProof="0"/>
              <a:t>Legacy mission capability lifecycle</a:t>
            </a:r>
          </a:p>
        </p:txBody>
      </p:sp>
      <p:pic>
        <p:nvPicPr>
          <p:cNvPr id="12" name="Picture 11">
            <a:extLst>
              <a:ext uri="{FF2B5EF4-FFF2-40B4-BE49-F238E27FC236}">
                <a16:creationId xmlns:a16="http://schemas.microsoft.com/office/drawing/2014/main" id="{97377506-DDB2-2857-8514-ECCCEEAD6527}"/>
              </a:ext>
            </a:extLst>
          </p:cNvPr>
          <p:cNvPicPr>
            <a:picLocks noChangeAspect="1"/>
          </p:cNvPicPr>
          <p:nvPr/>
        </p:nvPicPr>
        <p:blipFill rotWithShape="1">
          <a:blip r:embed="rId3"/>
          <a:stretch/>
        </p:blipFill>
        <p:spPr>
          <a:xfrm>
            <a:off x="3682206" y="1168364"/>
            <a:ext cx="7924577" cy="5321335"/>
          </a:xfrm>
          <a:prstGeom prst="rect">
            <a:avLst/>
          </a:prstGeom>
        </p:spPr>
      </p:pic>
    </p:spTree>
    <p:extLst>
      <p:ext uri="{BB962C8B-B14F-4D97-AF65-F5344CB8AC3E}">
        <p14:creationId xmlns:p14="http://schemas.microsoft.com/office/powerpoint/2010/main" val="6074547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Top Corners Rounded 99">
            <a:extLst>
              <a:ext uri="{FF2B5EF4-FFF2-40B4-BE49-F238E27FC236}">
                <a16:creationId xmlns:a16="http://schemas.microsoft.com/office/drawing/2014/main" id="{174DEBCD-3DD6-4553-A3C0-AC4B80E9EC54}"/>
              </a:ext>
            </a:extLst>
          </p:cNvPr>
          <p:cNvSpPr/>
          <p:nvPr/>
        </p:nvSpPr>
        <p:spPr bwMode="auto">
          <a:xfrm rot="16200000" flipH="1">
            <a:off x="7307348" y="1376451"/>
            <a:ext cx="4702003" cy="5067300"/>
          </a:xfrm>
          <a:prstGeom prst="round2SameRect">
            <a:avLst>
              <a:gd name="adj1" fmla="val 6267"/>
              <a:gd name="adj2" fmla="val 0"/>
            </a:avLst>
          </a:prstGeom>
          <a:solidFill>
            <a:schemeClr val="bg1">
              <a:lumMod val="65000"/>
              <a:lumOff val="3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Top Corners Rounded 272">
            <a:extLst>
              <a:ext uri="{FF2B5EF4-FFF2-40B4-BE49-F238E27FC236}">
                <a16:creationId xmlns:a16="http://schemas.microsoft.com/office/drawing/2014/main" id="{AECC25A0-57A4-454F-9A59-3AFBC4B52DB2}"/>
              </a:ext>
            </a:extLst>
          </p:cNvPr>
          <p:cNvSpPr/>
          <p:nvPr/>
        </p:nvSpPr>
        <p:spPr bwMode="auto">
          <a:xfrm rot="5400000">
            <a:off x="912897" y="646200"/>
            <a:ext cx="4702003" cy="6527801"/>
          </a:xfrm>
          <a:prstGeom prst="round2SameRect">
            <a:avLst>
              <a:gd name="adj1" fmla="val 6267"/>
              <a:gd name="adj2" fmla="val 0"/>
            </a:avLst>
          </a:prstGeom>
          <a:solidFill>
            <a:schemeClr val="bg1">
              <a:lumMod val="65000"/>
              <a:lumOff val="3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09EA64A-316F-5266-E786-7B91D95A39FC}"/>
              </a:ext>
            </a:extLst>
          </p:cNvPr>
          <p:cNvSpPr>
            <a:spLocks noGrp="1"/>
          </p:cNvSpPr>
          <p:nvPr>
            <p:ph type="title"/>
          </p:nvPr>
        </p:nvSpPr>
        <p:spPr/>
        <p:txBody>
          <a:bodyPr/>
          <a:lstStyle/>
          <a:p>
            <a:r>
              <a:rPr lang="en-US" noProof="0"/>
              <a:t>Modern mission capability lifecycle</a:t>
            </a:r>
          </a:p>
        </p:txBody>
      </p:sp>
      <p:sp>
        <p:nvSpPr>
          <p:cNvPr id="5" name="TextBox 4">
            <a:extLst>
              <a:ext uri="{FF2B5EF4-FFF2-40B4-BE49-F238E27FC236}">
                <a16:creationId xmlns:a16="http://schemas.microsoft.com/office/drawing/2014/main" id="{B86A1A67-7964-FA31-929B-A1B2DF51AD92}"/>
              </a:ext>
            </a:extLst>
          </p:cNvPr>
          <p:cNvSpPr txBox="1"/>
          <p:nvPr/>
        </p:nvSpPr>
        <p:spPr>
          <a:xfrm>
            <a:off x="873132" y="5493485"/>
            <a:ext cx="5203348"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The Boeing Model-Based Engineering (MBE) Diamond</a:t>
            </a:r>
          </a:p>
        </p:txBody>
      </p:sp>
      <p:sp>
        <p:nvSpPr>
          <p:cNvPr id="8" name="Rectangle 7">
            <a:extLst>
              <a:ext uri="{FF2B5EF4-FFF2-40B4-BE49-F238E27FC236}">
                <a16:creationId xmlns:a16="http://schemas.microsoft.com/office/drawing/2014/main" id="{6759C6A7-73F3-F762-8983-B1D0BC41A59B}"/>
              </a:ext>
            </a:extLst>
          </p:cNvPr>
          <p:cNvSpPr/>
          <p:nvPr/>
        </p:nvSpPr>
        <p:spPr>
          <a:xfrm>
            <a:off x="6345510" y="3039005"/>
            <a:ext cx="969954" cy="1107996"/>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w="0"/>
                <a:solidFill>
                  <a:srgbClr val="50E6FF"/>
                </a:solidFill>
                <a:effectLst/>
                <a:uLnTx/>
                <a:uFillTx/>
                <a:latin typeface="Segoe UI"/>
                <a:ea typeface="+mn-ea"/>
                <a:cs typeface="+mn-cs"/>
              </a:rPr>
              <a:t>+</a:t>
            </a:r>
          </a:p>
        </p:txBody>
      </p:sp>
      <p:grpSp>
        <p:nvGrpSpPr>
          <p:cNvPr id="205" name="Group 204">
            <a:extLst>
              <a:ext uri="{FF2B5EF4-FFF2-40B4-BE49-F238E27FC236}">
                <a16:creationId xmlns:a16="http://schemas.microsoft.com/office/drawing/2014/main" id="{DD79C5AD-7741-4D51-9029-EE1B66E7D939}"/>
              </a:ext>
            </a:extLst>
          </p:cNvPr>
          <p:cNvGrpSpPr/>
          <p:nvPr/>
        </p:nvGrpSpPr>
        <p:grpSpPr>
          <a:xfrm>
            <a:off x="528490" y="2187700"/>
            <a:ext cx="5808810" cy="2942760"/>
            <a:chOff x="643128" y="1110418"/>
            <a:chExt cx="10905744" cy="5524880"/>
          </a:xfrm>
        </p:grpSpPr>
        <p:sp>
          <p:nvSpPr>
            <p:cNvPr id="207" name="Rectangle 206">
              <a:extLst>
                <a:ext uri="{FF2B5EF4-FFF2-40B4-BE49-F238E27FC236}">
                  <a16:creationId xmlns:a16="http://schemas.microsoft.com/office/drawing/2014/main" id="{A16CB13F-74D3-462A-939A-3DC328220EA5}"/>
                </a:ext>
              </a:extLst>
            </p:cNvPr>
            <p:cNvSpPr/>
            <p:nvPr/>
          </p:nvSpPr>
          <p:spPr bwMode="auto">
            <a:xfrm>
              <a:off x="4728322" y="6331362"/>
              <a:ext cx="2707510" cy="3039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54"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PHYSICAL SYSTEMS</a:t>
              </a:r>
            </a:p>
          </p:txBody>
        </p:sp>
        <p:sp>
          <p:nvSpPr>
            <p:cNvPr id="208" name="Rectangle 207">
              <a:extLst>
                <a:ext uri="{FF2B5EF4-FFF2-40B4-BE49-F238E27FC236}">
                  <a16:creationId xmlns:a16="http://schemas.microsoft.com/office/drawing/2014/main" id="{AF37EC1C-CF30-4D57-83A6-0CE86959A699}"/>
                </a:ext>
              </a:extLst>
            </p:cNvPr>
            <p:cNvSpPr/>
            <p:nvPr/>
          </p:nvSpPr>
          <p:spPr bwMode="auto">
            <a:xfrm rot="16200000">
              <a:off x="5993339" y="2824730"/>
              <a:ext cx="140591" cy="1997586"/>
            </a:xfrm>
            <a:prstGeom prst="rect">
              <a:avLst/>
            </a:prstGeom>
            <a:solidFill>
              <a:schemeClr val="bg2">
                <a:alpha val="3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9" name="Rectangle 208">
              <a:extLst>
                <a:ext uri="{FF2B5EF4-FFF2-40B4-BE49-F238E27FC236}">
                  <a16:creationId xmlns:a16="http://schemas.microsoft.com/office/drawing/2014/main" id="{493B6D6D-4AAA-4586-B1DE-A2B607B136C2}"/>
                </a:ext>
              </a:extLst>
            </p:cNvPr>
            <p:cNvSpPr/>
            <p:nvPr/>
          </p:nvSpPr>
          <p:spPr bwMode="auto">
            <a:xfrm rot="16200000">
              <a:off x="5998076" y="2960586"/>
              <a:ext cx="131120" cy="1997584"/>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0" name="Freeform: Shape 209">
              <a:extLst>
                <a:ext uri="{FF2B5EF4-FFF2-40B4-BE49-F238E27FC236}">
                  <a16:creationId xmlns:a16="http://schemas.microsoft.com/office/drawing/2014/main" id="{F2FEAAB1-42CC-495F-83AB-248C4EA818D2}"/>
                </a:ext>
              </a:extLst>
            </p:cNvPr>
            <p:cNvSpPr>
              <a:spLocks/>
            </p:cNvSpPr>
            <p:nvPr/>
          </p:nvSpPr>
          <p:spPr bwMode="auto">
            <a:xfrm rot="2700000">
              <a:off x="5783016" y="4578741"/>
              <a:ext cx="588674" cy="592587"/>
            </a:xfrm>
            <a:custGeom>
              <a:avLst/>
              <a:gdLst>
                <a:gd name="connsiteX0" fmla="*/ 0 w 588674"/>
                <a:gd name="connsiteY0" fmla="*/ 198897 h 592587"/>
                <a:gd name="connsiteX1" fmla="*/ 198898 w 588674"/>
                <a:gd name="connsiteY1" fmla="*/ 0 h 592587"/>
                <a:gd name="connsiteX2" fmla="*/ 410616 w 588674"/>
                <a:gd name="connsiteY2" fmla="*/ 211717 h 592587"/>
                <a:gd name="connsiteX3" fmla="*/ 588674 w 588674"/>
                <a:gd name="connsiteY3" fmla="*/ 31142 h 592587"/>
                <a:gd name="connsiteX4" fmla="*/ 588674 w 588674"/>
                <a:gd name="connsiteY4" fmla="*/ 592587 h 592587"/>
                <a:gd name="connsiteX5" fmla="*/ 35056 w 588674"/>
                <a:gd name="connsiteY5" fmla="*/ 592587 h 592587"/>
                <a:gd name="connsiteX6" fmla="*/ 213114 w 588674"/>
                <a:gd name="connsiteY6" fmla="*/ 412012 h 59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674" h="592587">
                  <a:moveTo>
                    <a:pt x="0" y="198897"/>
                  </a:moveTo>
                  <a:lnTo>
                    <a:pt x="198898" y="0"/>
                  </a:lnTo>
                  <a:lnTo>
                    <a:pt x="410616" y="211717"/>
                  </a:lnTo>
                  <a:lnTo>
                    <a:pt x="588674" y="31142"/>
                  </a:lnTo>
                  <a:lnTo>
                    <a:pt x="588674" y="592587"/>
                  </a:lnTo>
                  <a:lnTo>
                    <a:pt x="35056" y="592587"/>
                  </a:lnTo>
                  <a:lnTo>
                    <a:pt x="213114" y="412012"/>
                  </a:lnTo>
                  <a:close/>
                </a:path>
              </a:pathLst>
            </a:cu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1" name="Freeform: Shape 210">
              <a:extLst>
                <a:ext uri="{FF2B5EF4-FFF2-40B4-BE49-F238E27FC236}">
                  <a16:creationId xmlns:a16="http://schemas.microsoft.com/office/drawing/2014/main" id="{6C11E480-8BD1-4763-BAF9-0E5C7B7625C7}"/>
                </a:ext>
              </a:extLst>
            </p:cNvPr>
            <p:cNvSpPr/>
            <p:nvPr/>
          </p:nvSpPr>
          <p:spPr bwMode="auto">
            <a:xfrm>
              <a:off x="5684502" y="2472875"/>
              <a:ext cx="788470" cy="664621"/>
            </a:xfrm>
            <a:custGeom>
              <a:avLst/>
              <a:gdLst>
                <a:gd name="connsiteX0" fmla="*/ 397003 w 788470"/>
                <a:gd name="connsiteY0" fmla="*/ 0 h 664621"/>
                <a:gd name="connsiteX1" fmla="*/ 788470 w 788470"/>
                <a:gd name="connsiteY1" fmla="*/ 391467 h 664621"/>
                <a:gd name="connsiteX2" fmla="*/ 534878 w 788470"/>
                <a:gd name="connsiteY2" fmla="*/ 393247 h 664621"/>
                <a:gd name="connsiteX3" fmla="*/ 534878 w 788470"/>
                <a:gd name="connsiteY3" fmla="*/ 664621 h 664621"/>
                <a:gd name="connsiteX4" fmla="*/ 253594 w 788470"/>
                <a:gd name="connsiteY4" fmla="*/ 664621 h 664621"/>
                <a:gd name="connsiteX5" fmla="*/ 253594 w 788470"/>
                <a:gd name="connsiteY5" fmla="*/ 395222 h 664621"/>
                <a:gd name="connsiteX6" fmla="*/ 0 w 788470"/>
                <a:gd name="connsiteY6" fmla="*/ 397002 h 66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470" h="664621">
                  <a:moveTo>
                    <a:pt x="397003" y="0"/>
                  </a:moveTo>
                  <a:lnTo>
                    <a:pt x="788470" y="391467"/>
                  </a:lnTo>
                  <a:lnTo>
                    <a:pt x="534878" y="393247"/>
                  </a:lnTo>
                  <a:lnTo>
                    <a:pt x="534878" y="664621"/>
                  </a:lnTo>
                  <a:lnTo>
                    <a:pt x="253594" y="664621"/>
                  </a:lnTo>
                  <a:lnTo>
                    <a:pt x="253594" y="395222"/>
                  </a:lnTo>
                  <a:lnTo>
                    <a:pt x="0" y="397002"/>
                  </a:lnTo>
                  <a:close/>
                </a:path>
              </a:pathLst>
            </a:custGeom>
            <a:solidFill>
              <a:schemeClr val="accent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2" name="Freeform 17">
              <a:extLst>
                <a:ext uri="{FF2B5EF4-FFF2-40B4-BE49-F238E27FC236}">
                  <a16:creationId xmlns:a16="http://schemas.microsoft.com/office/drawing/2014/main" id="{9CB7D361-5AEC-4A3E-98FF-BDEAF7B90026}"/>
                </a:ext>
              </a:extLst>
            </p:cNvPr>
            <p:cNvSpPr>
              <a:spLocks/>
            </p:cNvSpPr>
            <p:nvPr/>
          </p:nvSpPr>
          <p:spPr bwMode="auto">
            <a:xfrm flipH="1">
              <a:off x="5145948" y="2957523"/>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solidFill>
              <a:schemeClr val="bg2"/>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ea typeface="+mn-ea"/>
                <a:cs typeface="+mn-cs"/>
              </a:endParaRPr>
            </a:p>
          </p:txBody>
        </p:sp>
        <p:sp>
          <p:nvSpPr>
            <p:cNvPr id="213" name="Freeform: Shape 212">
              <a:extLst>
                <a:ext uri="{FF2B5EF4-FFF2-40B4-BE49-F238E27FC236}">
                  <a16:creationId xmlns:a16="http://schemas.microsoft.com/office/drawing/2014/main" id="{E9AA61DC-0137-4B99-A1C7-E3B38B9C1C9E}"/>
                </a:ext>
              </a:extLst>
            </p:cNvPr>
            <p:cNvSpPr/>
            <p:nvPr/>
          </p:nvSpPr>
          <p:spPr bwMode="auto">
            <a:xfrm rot="5400000" flipH="1">
              <a:off x="4969679" y="1774500"/>
              <a:ext cx="2208470" cy="6540781"/>
            </a:xfrm>
            <a:custGeom>
              <a:avLst/>
              <a:gdLst>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12419 w 2212115"/>
                <a:gd name="connsiteY6" fmla="*/ 3257174 h 6540781"/>
                <a:gd name="connsiteX7" fmla="*/ 0 w 2212115"/>
                <a:gd name="connsiteY7" fmla="*/ 3269592 h 6540781"/>
                <a:gd name="connsiteX8" fmla="*/ 1697448 w 2212115"/>
                <a:gd name="connsiteY8" fmla="*/ 4967040 h 6540781"/>
                <a:gd name="connsiteX9" fmla="*/ 1697448 w 2212115"/>
                <a:gd name="connsiteY9" fmla="*/ 6540781 h 6540781"/>
                <a:gd name="connsiteX10" fmla="*/ 2208470 w 2212115"/>
                <a:gd name="connsiteY10" fmla="*/ 6068713 h 6540781"/>
                <a:gd name="connsiteX11" fmla="*/ 2208470 w 2212115"/>
                <a:gd name="connsiteY11" fmla="*/ 4761481 h 6540781"/>
                <a:gd name="connsiteX12" fmla="*/ 2211526 w 2212115"/>
                <a:gd name="connsiteY12" fmla="*/ 4758424 h 6540781"/>
                <a:gd name="connsiteX13" fmla="*/ 719230 w 2212115"/>
                <a:gd name="connsiteY13" fmla="*/ 3266128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12419 w 2212115"/>
                <a:gd name="connsiteY6" fmla="*/ 3257174 h 6540781"/>
                <a:gd name="connsiteX7" fmla="*/ 0 w 2212115"/>
                <a:gd name="connsiteY7" fmla="*/ 3269592 h 6540781"/>
                <a:gd name="connsiteX8" fmla="*/ 1697448 w 2212115"/>
                <a:gd name="connsiteY8" fmla="*/ 4967040 h 6540781"/>
                <a:gd name="connsiteX9" fmla="*/ 1697448 w 2212115"/>
                <a:gd name="connsiteY9" fmla="*/ 6540781 h 6540781"/>
                <a:gd name="connsiteX10" fmla="*/ 2208470 w 2212115"/>
                <a:gd name="connsiteY10" fmla="*/ 6068713 h 6540781"/>
                <a:gd name="connsiteX11" fmla="*/ 2208470 w 2212115"/>
                <a:gd name="connsiteY11" fmla="*/ 4761481 h 6540781"/>
                <a:gd name="connsiteX12" fmla="*/ 719230 w 2212115"/>
                <a:gd name="connsiteY12" fmla="*/ 3266128 h 6540781"/>
                <a:gd name="connsiteX13" fmla="*/ 2212115 w 2212115"/>
                <a:gd name="connsiteY13" fmla="*/ 1773242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0 w 2212115"/>
                <a:gd name="connsiteY6" fmla="*/ 3269592 h 6540781"/>
                <a:gd name="connsiteX7" fmla="*/ 1697448 w 2212115"/>
                <a:gd name="connsiteY7" fmla="*/ 4967040 h 6540781"/>
                <a:gd name="connsiteX8" fmla="*/ 1697448 w 2212115"/>
                <a:gd name="connsiteY8" fmla="*/ 6540781 h 6540781"/>
                <a:gd name="connsiteX9" fmla="*/ 2208470 w 2212115"/>
                <a:gd name="connsiteY9" fmla="*/ 6068713 h 6540781"/>
                <a:gd name="connsiteX10" fmla="*/ 2208470 w 2212115"/>
                <a:gd name="connsiteY10" fmla="*/ 4761481 h 6540781"/>
                <a:gd name="connsiteX11" fmla="*/ 719230 w 2212115"/>
                <a:gd name="connsiteY11" fmla="*/ 3266128 h 6540781"/>
                <a:gd name="connsiteX12" fmla="*/ 2212115 w 2212115"/>
                <a:gd name="connsiteY12" fmla="*/ 1773242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0 w 2212115"/>
                <a:gd name="connsiteY5" fmla="*/ 3269592 h 6540781"/>
                <a:gd name="connsiteX6" fmla="*/ 1697448 w 2212115"/>
                <a:gd name="connsiteY6" fmla="*/ 4967040 h 6540781"/>
                <a:gd name="connsiteX7" fmla="*/ 1697448 w 2212115"/>
                <a:gd name="connsiteY7" fmla="*/ 6540781 h 6540781"/>
                <a:gd name="connsiteX8" fmla="*/ 2208470 w 2212115"/>
                <a:gd name="connsiteY8" fmla="*/ 6068713 h 6540781"/>
                <a:gd name="connsiteX9" fmla="*/ 2208470 w 2212115"/>
                <a:gd name="connsiteY9" fmla="*/ 4761481 h 6540781"/>
                <a:gd name="connsiteX10" fmla="*/ 719230 w 2212115"/>
                <a:gd name="connsiteY10" fmla="*/ 3266128 h 6540781"/>
                <a:gd name="connsiteX11" fmla="*/ 2212115 w 2212115"/>
                <a:gd name="connsiteY11" fmla="*/ 1773242 h 6540781"/>
                <a:gd name="connsiteX0" fmla="*/ 719230 w 2208470"/>
                <a:gd name="connsiteY0" fmla="*/ 3266128 h 6540781"/>
                <a:gd name="connsiteX1" fmla="*/ 2208469 w 2208470"/>
                <a:gd name="connsiteY1" fmla="*/ 1769596 h 6540781"/>
                <a:gd name="connsiteX2" fmla="*/ 2208469 w 2208470"/>
                <a:gd name="connsiteY2" fmla="*/ 0 h 6540781"/>
                <a:gd name="connsiteX3" fmla="*/ 1697447 w 2208470"/>
                <a:gd name="connsiteY3" fmla="*/ 472067 h 6540781"/>
                <a:gd name="connsiteX4" fmla="*/ 1697447 w 2208470"/>
                <a:gd name="connsiteY4" fmla="*/ 1565215 h 6540781"/>
                <a:gd name="connsiteX5" fmla="*/ 0 w 2208470"/>
                <a:gd name="connsiteY5" fmla="*/ 3269592 h 6540781"/>
                <a:gd name="connsiteX6" fmla="*/ 1697448 w 2208470"/>
                <a:gd name="connsiteY6" fmla="*/ 4967040 h 6540781"/>
                <a:gd name="connsiteX7" fmla="*/ 1697448 w 2208470"/>
                <a:gd name="connsiteY7" fmla="*/ 6540781 h 6540781"/>
                <a:gd name="connsiteX8" fmla="*/ 2208470 w 2208470"/>
                <a:gd name="connsiteY8" fmla="*/ 6068713 h 6540781"/>
                <a:gd name="connsiteX9" fmla="*/ 2208470 w 2208470"/>
                <a:gd name="connsiteY9" fmla="*/ 4761481 h 6540781"/>
                <a:gd name="connsiteX10" fmla="*/ 719230 w 2208470"/>
                <a:gd name="connsiteY10" fmla="*/ 3266128 h 6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470" h="6540781">
                  <a:moveTo>
                    <a:pt x="719230" y="3266128"/>
                  </a:moveTo>
                  <a:lnTo>
                    <a:pt x="2208469" y="1769596"/>
                  </a:lnTo>
                  <a:lnTo>
                    <a:pt x="2208469" y="0"/>
                  </a:lnTo>
                  <a:lnTo>
                    <a:pt x="1697447" y="472067"/>
                  </a:lnTo>
                  <a:lnTo>
                    <a:pt x="1697447" y="1565215"/>
                  </a:lnTo>
                  <a:lnTo>
                    <a:pt x="0" y="3269592"/>
                  </a:lnTo>
                  <a:lnTo>
                    <a:pt x="1697448" y="4967040"/>
                  </a:lnTo>
                  <a:lnTo>
                    <a:pt x="1697448" y="6540781"/>
                  </a:lnTo>
                  <a:lnTo>
                    <a:pt x="2208470" y="6068713"/>
                  </a:lnTo>
                  <a:lnTo>
                    <a:pt x="2208470" y="4761481"/>
                  </a:lnTo>
                  <a:lnTo>
                    <a:pt x="719230" y="3266128"/>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582DEB31-3D17-4692-A5DC-A74FAE5E8332}"/>
                </a:ext>
              </a:extLst>
            </p:cNvPr>
            <p:cNvSpPr/>
            <p:nvPr/>
          </p:nvSpPr>
          <p:spPr bwMode="auto">
            <a:xfrm rot="16200000" flipH="1" flipV="1">
              <a:off x="4969679" y="-528284"/>
              <a:ext cx="2208470" cy="6540781"/>
            </a:xfrm>
            <a:custGeom>
              <a:avLst/>
              <a:gdLst>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12419 w 2212115"/>
                <a:gd name="connsiteY6" fmla="*/ 3257174 h 6540781"/>
                <a:gd name="connsiteX7" fmla="*/ 0 w 2212115"/>
                <a:gd name="connsiteY7" fmla="*/ 3269592 h 6540781"/>
                <a:gd name="connsiteX8" fmla="*/ 1697448 w 2212115"/>
                <a:gd name="connsiteY8" fmla="*/ 4967040 h 6540781"/>
                <a:gd name="connsiteX9" fmla="*/ 1697448 w 2212115"/>
                <a:gd name="connsiteY9" fmla="*/ 6540781 h 6540781"/>
                <a:gd name="connsiteX10" fmla="*/ 2208470 w 2212115"/>
                <a:gd name="connsiteY10" fmla="*/ 6068713 h 6540781"/>
                <a:gd name="connsiteX11" fmla="*/ 2208470 w 2212115"/>
                <a:gd name="connsiteY11" fmla="*/ 4761481 h 6540781"/>
                <a:gd name="connsiteX12" fmla="*/ 2211526 w 2212115"/>
                <a:gd name="connsiteY12" fmla="*/ 4758424 h 6540781"/>
                <a:gd name="connsiteX13" fmla="*/ 719230 w 2212115"/>
                <a:gd name="connsiteY13" fmla="*/ 3266128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12419 w 2212115"/>
                <a:gd name="connsiteY6" fmla="*/ 3257174 h 6540781"/>
                <a:gd name="connsiteX7" fmla="*/ 0 w 2212115"/>
                <a:gd name="connsiteY7" fmla="*/ 3269592 h 6540781"/>
                <a:gd name="connsiteX8" fmla="*/ 1697448 w 2212115"/>
                <a:gd name="connsiteY8" fmla="*/ 4967040 h 6540781"/>
                <a:gd name="connsiteX9" fmla="*/ 1697448 w 2212115"/>
                <a:gd name="connsiteY9" fmla="*/ 6540781 h 6540781"/>
                <a:gd name="connsiteX10" fmla="*/ 2208470 w 2212115"/>
                <a:gd name="connsiteY10" fmla="*/ 6068713 h 6540781"/>
                <a:gd name="connsiteX11" fmla="*/ 2208470 w 2212115"/>
                <a:gd name="connsiteY11" fmla="*/ 4761481 h 6540781"/>
                <a:gd name="connsiteX12" fmla="*/ 719230 w 2212115"/>
                <a:gd name="connsiteY12" fmla="*/ 3266128 h 6540781"/>
                <a:gd name="connsiteX13" fmla="*/ 2212115 w 2212115"/>
                <a:gd name="connsiteY13" fmla="*/ 1773242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8954 w 2212115"/>
                <a:gd name="connsiteY5" fmla="*/ 3253709 h 6540781"/>
                <a:gd name="connsiteX6" fmla="*/ 0 w 2212115"/>
                <a:gd name="connsiteY6" fmla="*/ 3269592 h 6540781"/>
                <a:gd name="connsiteX7" fmla="*/ 1697448 w 2212115"/>
                <a:gd name="connsiteY7" fmla="*/ 4967040 h 6540781"/>
                <a:gd name="connsiteX8" fmla="*/ 1697448 w 2212115"/>
                <a:gd name="connsiteY8" fmla="*/ 6540781 h 6540781"/>
                <a:gd name="connsiteX9" fmla="*/ 2208470 w 2212115"/>
                <a:gd name="connsiteY9" fmla="*/ 6068713 h 6540781"/>
                <a:gd name="connsiteX10" fmla="*/ 2208470 w 2212115"/>
                <a:gd name="connsiteY10" fmla="*/ 4761481 h 6540781"/>
                <a:gd name="connsiteX11" fmla="*/ 719230 w 2212115"/>
                <a:gd name="connsiteY11" fmla="*/ 3266128 h 6540781"/>
                <a:gd name="connsiteX12" fmla="*/ 2212115 w 2212115"/>
                <a:gd name="connsiteY12" fmla="*/ 1773242 h 6540781"/>
                <a:gd name="connsiteX0" fmla="*/ 2212115 w 2212115"/>
                <a:gd name="connsiteY0" fmla="*/ 1773242 h 6540781"/>
                <a:gd name="connsiteX1" fmla="*/ 2208469 w 2212115"/>
                <a:gd name="connsiteY1" fmla="*/ 1769596 h 6540781"/>
                <a:gd name="connsiteX2" fmla="*/ 2208469 w 2212115"/>
                <a:gd name="connsiteY2" fmla="*/ 0 h 6540781"/>
                <a:gd name="connsiteX3" fmla="*/ 1697447 w 2212115"/>
                <a:gd name="connsiteY3" fmla="*/ 472067 h 6540781"/>
                <a:gd name="connsiteX4" fmla="*/ 1697447 w 2212115"/>
                <a:gd name="connsiteY4" fmla="*/ 1565215 h 6540781"/>
                <a:gd name="connsiteX5" fmla="*/ 0 w 2212115"/>
                <a:gd name="connsiteY5" fmla="*/ 3269592 h 6540781"/>
                <a:gd name="connsiteX6" fmla="*/ 1697448 w 2212115"/>
                <a:gd name="connsiteY6" fmla="*/ 4967040 h 6540781"/>
                <a:gd name="connsiteX7" fmla="*/ 1697448 w 2212115"/>
                <a:gd name="connsiteY7" fmla="*/ 6540781 h 6540781"/>
                <a:gd name="connsiteX8" fmla="*/ 2208470 w 2212115"/>
                <a:gd name="connsiteY8" fmla="*/ 6068713 h 6540781"/>
                <a:gd name="connsiteX9" fmla="*/ 2208470 w 2212115"/>
                <a:gd name="connsiteY9" fmla="*/ 4761481 h 6540781"/>
                <a:gd name="connsiteX10" fmla="*/ 719230 w 2212115"/>
                <a:gd name="connsiteY10" fmla="*/ 3266128 h 6540781"/>
                <a:gd name="connsiteX11" fmla="*/ 2212115 w 2212115"/>
                <a:gd name="connsiteY11" fmla="*/ 1773242 h 6540781"/>
                <a:gd name="connsiteX0" fmla="*/ 719230 w 2208470"/>
                <a:gd name="connsiteY0" fmla="*/ 3266128 h 6540781"/>
                <a:gd name="connsiteX1" fmla="*/ 2208469 w 2208470"/>
                <a:gd name="connsiteY1" fmla="*/ 1769596 h 6540781"/>
                <a:gd name="connsiteX2" fmla="*/ 2208469 w 2208470"/>
                <a:gd name="connsiteY2" fmla="*/ 0 h 6540781"/>
                <a:gd name="connsiteX3" fmla="*/ 1697447 w 2208470"/>
                <a:gd name="connsiteY3" fmla="*/ 472067 h 6540781"/>
                <a:gd name="connsiteX4" fmla="*/ 1697447 w 2208470"/>
                <a:gd name="connsiteY4" fmla="*/ 1565215 h 6540781"/>
                <a:gd name="connsiteX5" fmla="*/ 0 w 2208470"/>
                <a:gd name="connsiteY5" fmla="*/ 3269592 h 6540781"/>
                <a:gd name="connsiteX6" fmla="*/ 1697448 w 2208470"/>
                <a:gd name="connsiteY6" fmla="*/ 4967040 h 6540781"/>
                <a:gd name="connsiteX7" fmla="*/ 1697448 w 2208470"/>
                <a:gd name="connsiteY7" fmla="*/ 6540781 h 6540781"/>
                <a:gd name="connsiteX8" fmla="*/ 2208470 w 2208470"/>
                <a:gd name="connsiteY8" fmla="*/ 6068713 h 6540781"/>
                <a:gd name="connsiteX9" fmla="*/ 2208470 w 2208470"/>
                <a:gd name="connsiteY9" fmla="*/ 4761481 h 6540781"/>
                <a:gd name="connsiteX10" fmla="*/ 719230 w 2208470"/>
                <a:gd name="connsiteY10" fmla="*/ 3266128 h 6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8470" h="6540781">
                  <a:moveTo>
                    <a:pt x="719230" y="3266128"/>
                  </a:moveTo>
                  <a:lnTo>
                    <a:pt x="2208469" y="1769596"/>
                  </a:lnTo>
                  <a:lnTo>
                    <a:pt x="2208469" y="0"/>
                  </a:lnTo>
                  <a:lnTo>
                    <a:pt x="1697447" y="472067"/>
                  </a:lnTo>
                  <a:lnTo>
                    <a:pt x="1697447" y="1565215"/>
                  </a:lnTo>
                  <a:lnTo>
                    <a:pt x="0" y="3269592"/>
                  </a:lnTo>
                  <a:lnTo>
                    <a:pt x="1697448" y="4967040"/>
                  </a:lnTo>
                  <a:lnTo>
                    <a:pt x="1697448" y="6540781"/>
                  </a:lnTo>
                  <a:lnTo>
                    <a:pt x="2208470" y="6068713"/>
                  </a:lnTo>
                  <a:lnTo>
                    <a:pt x="2208470" y="4761481"/>
                  </a:lnTo>
                  <a:lnTo>
                    <a:pt x="719230" y="3266128"/>
                  </a:lnTo>
                  <a:close/>
                </a:path>
              </a:pathLst>
            </a:custGeom>
            <a:pattFill prst="dotDmnd">
              <a:fgClr>
                <a:schemeClr val="accent2"/>
              </a:fgClr>
              <a:bgClr>
                <a:schemeClr val="accent1"/>
              </a:bgClr>
            </a:patt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Oval 214">
              <a:extLst>
                <a:ext uri="{FF2B5EF4-FFF2-40B4-BE49-F238E27FC236}">
                  <a16:creationId xmlns:a16="http://schemas.microsoft.com/office/drawing/2014/main" id="{44152221-B1D5-4B13-9345-0795D3B0EFF5}"/>
                </a:ext>
              </a:extLst>
            </p:cNvPr>
            <p:cNvSpPr/>
            <p:nvPr/>
          </p:nvSpPr>
          <p:spPr>
            <a:xfrm>
              <a:off x="5569820" y="3387271"/>
              <a:ext cx="1022622" cy="1022620"/>
            </a:xfrm>
            <a:prstGeom prst="ellipse">
              <a:avLst/>
            </a:prstGeom>
            <a:noFill/>
            <a:ln w="12700" cap="flat" cmpd="sng" algn="ctr">
              <a:solidFill>
                <a:schemeClr val="accent2"/>
              </a:solidFill>
              <a:prstDash val="solid"/>
              <a:headEnd type="none" w="lg" len="sm"/>
              <a:tailEnd type="arrow" w="lg" len="sm"/>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Semibold"/>
                <a:ea typeface="+mn-ea"/>
                <a:cs typeface="+mn-cs"/>
              </a:endParaRPr>
            </a:p>
          </p:txBody>
        </p:sp>
        <p:sp>
          <p:nvSpPr>
            <p:cNvPr id="216" name="TextBox 215">
              <a:extLst>
                <a:ext uri="{FF2B5EF4-FFF2-40B4-BE49-F238E27FC236}">
                  <a16:creationId xmlns:a16="http://schemas.microsoft.com/office/drawing/2014/main" id="{28167269-0806-4572-87DC-8C83B20D8965}"/>
                </a:ext>
              </a:extLst>
            </p:cNvPr>
            <p:cNvSpPr txBox="1"/>
            <p:nvPr/>
          </p:nvSpPr>
          <p:spPr>
            <a:xfrm>
              <a:off x="5651900" y="3703684"/>
              <a:ext cx="858462" cy="484354"/>
            </a:xfrm>
            <a:prstGeom prst="rect">
              <a:avLst/>
            </a:prstGeom>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Digital Thread</a:t>
              </a:r>
            </a:p>
          </p:txBody>
        </p:sp>
        <p:sp>
          <p:nvSpPr>
            <p:cNvPr id="217" name="Oval 216">
              <a:extLst>
                <a:ext uri="{FF2B5EF4-FFF2-40B4-BE49-F238E27FC236}">
                  <a16:creationId xmlns:a16="http://schemas.microsoft.com/office/drawing/2014/main" id="{1F52D997-4744-4CD1-B500-7C0C3E339276}"/>
                </a:ext>
              </a:extLst>
            </p:cNvPr>
            <p:cNvSpPr/>
            <p:nvPr/>
          </p:nvSpPr>
          <p:spPr>
            <a:xfrm>
              <a:off x="6039855" y="3149053"/>
              <a:ext cx="91440" cy="91440"/>
            </a:xfrm>
            <a:prstGeom prst="ellipse">
              <a:avLst/>
            </a:prstGeom>
            <a:solidFill>
              <a:schemeClr val="accent2"/>
            </a:solidFill>
            <a:ln w="127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ea typeface="+mn-ea"/>
                <a:cs typeface="+mn-cs"/>
              </a:endParaRPr>
            </a:p>
          </p:txBody>
        </p:sp>
        <p:sp>
          <p:nvSpPr>
            <p:cNvPr id="218" name="Oval 217">
              <a:extLst>
                <a:ext uri="{FF2B5EF4-FFF2-40B4-BE49-F238E27FC236}">
                  <a16:creationId xmlns:a16="http://schemas.microsoft.com/office/drawing/2014/main" id="{A953890F-6EEF-49C2-934D-7C2B7E099D66}"/>
                </a:ext>
              </a:extLst>
            </p:cNvPr>
            <p:cNvSpPr/>
            <p:nvPr/>
          </p:nvSpPr>
          <p:spPr>
            <a:xfrm>
              <a:off x="5404855" y="4275210"/>
              <a:ext cx="91440" cy="91440"/>
            </a:xfrm>
            <a:prstGeom prst="ellipse">
              <a:avLst/>
            </a:prstGeom>
            <a:solidFill>
              <a:schemeClr val="accent2"/>
            </a:solidFill>
            <a:ln w="127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ea typeface="+mn-ea"/>
                <a:cs typeface="+mn-cs"/>
              </a:endParaRPr>
            </a:p>
          </p:txBody>
        </p:sp>
        <p:sp>
          <p:nvSpPr>
            <p:cNvPr id="219" name="Oval 218">
              <a:extLst>
                <a:ext uri="{FF2B5EF4-FFF2-40B4-BE49-F238E27FC236}">
                  <a16:creationId xmlns:a16="http://schemas.microsoft.com/office/drawing/2014/main" id="{9CF1D31C-E254-4D3D-8747-261DD9BAB7A7}"/>
                </a:ext>
              </a:extLst>
            </p:cNvPr>
            <p:cNvSpPr/>
            <p:nvPr/>
          </p:nvSpPr>
          <p:spPr>
            <a:xfrm>
              <a:off x="6624055" y="4326010"/>
              <a:ext cx="91440" cy="91440"/>
            </a:xfrm>
            <a:prstGeom prst="ellipse">
              <a:avLst/>
            </a:prstGeom>
            <a:solidFill>
              <a:schemeClr val="accent2"/>
            </a:solidFill>
            <a:ln w="127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ea typeface="+mn-ea"/>
                <a:cs typeface="+mn-cs"/>
              </a:endParaRPr>
            </a:p>
          </p:txBody>
        </p:sp>
        <p:sp>
          <p:nvSpPr>
            <p:cNvPr id="220" name="TextBox 219">
              <a:extLst>
                <a:ext uri="{FF2B5EF4-FFF2-40B4-BE49-F238E27FC236}">
                  <a16:creationId xmlns:a16="http://schemas.microsoft.com/office/drawing/2014/main" id="{B8D8A4E7-C676-4BC8-9891-2E8302A31379}"/>
                </a:ext>
              </a:extLst>
            </p:cNvPr>
            <p:cNvSpPr txBox="1"/>
            <p:nvPr/>
          </p:nvSpPr>
          <p:spPr>
            <a:xfrm>
              <a:off x="2266554" y="3775682"/>
              <a:ext cx="763737"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NEEDS</a:t>
              </a:r>
            </a:p>
          </p:txBody>
        </p:sp>
        <p:sp>
          <p:nvSpPr>
            <p:cNvPr id="221" name="TextBox 220">
              <a:extLst>
                <a:ext uri="{FF2B5EF4-FFF2-40B4-BE49-F238E27FC236}">
                  <a16:creationId xmlns:a16="http://schemas.microsoft.com/office/drawing/2014/main" id="{39D05985-FA24-40DC-A8C4-AB053B71C93D}"/>
                </a:ext>
              </a:extLst>
            </p:cNvPr>
            <p:cNvSpPr txBox="1"/>
            <p:nvPr/>
          </p:nvSpPr>
          <p:spPr>
            <a:xfrm>
              <a:off x="9596276" y="3775682"/>
              <a:ext cx="1348471"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SOLUTIONS</a:t>
              </a:r>
            </a:p>
          </p:txBody>
        </p:sp>
        <p:grpSp>
          <p:nvGrpSpPr>
            <p:cNvPr id="222" name="Group 221">
              <a:extLst>
                <a:ext uri="{FF2B5EF4-FFF2-40B4-BE49-F238E27FC236}">
                  <a16:creationId xmlns:a16="http://schemas.microsoft.com/office/drawing/2014/main" id="{383B11D8-5F97-4FBF-89D5-FDC12A953647}"/>
                </a:ext>
              </a:extLst>
            </p:cNvPr>
            <p:cNvGrpSpPr/>
            <p:nvPr/>
          </p:nvGrpSpPr>
          <p:grpSpPr>
            <a:xfrm>
              <a:off x="643128" y="3339555"/>
              <a:ext cx="1156153" cy="1108529"/>
              <a:chOff x="2238375" y="3196770"/>
              <a:chExt cx="1156153" cy="1108529"/>
            </a:xfrm>
          </p:grpSpPr>
          <p:grpSp>
            <p:nvGrpSpPr>
              <p:cNvPr id="264" name="Group 263">
                <a:extLst>
                  <a:ext uri="{FF2B5EF4-FFF2-40B4-BE49-F238E27FC236}">
                    <a16:creationId xmlns:a16="http://schemas.microsoft.com/office/drawing/2014/main" id="{6831DDAB-5C6E-4EC5-B8D2-6A789A074FFC}"/>
                  </a:ext>
                </a:extLst>
              </p:cNvPr>
              <p:cNvGrpSpPr/>
              <p:nvPr/>
            </p:nvGrpSpPr>
            <p:grpSpPr>
              <a:xfrm>
                <a:off x="2447925" y="3196770"/>
                <a:ext cx="946603" cy="1108529"/>
                <a:chOff x="2352675" y="3196770"/>
                <a:chExt cx="1041853" cy="1108529"/>
              </a:xfrm>
            </p:grpSpPr>
            <p:sp>
              <p:nvSpPr>
                <p:cNvPr id="267" name="Arrow: Chevron 266">
                  <a:extLst>
                    <a:ext uri="{FF2B5EF4-FFF2-40B4-BE49-F238E27FC236}">
                      <a16:creationId xmlns:a16="http://schemas.microsoft.com/office/drawing/2014/main" id="{98B4141E-45C9-49F3-9244-8067E7765D44}"/>
                    </a:ext>
                  </a:extLst>
                </p:cNvPr>
                <p:cNvSpPr/>
                <p:nvPr/>
              </p:nvSpPr>
              <p:spPr bwMode="auto">
                <a:xfrm>
                  <a:off x="2352675" y="3196770"/>
                  <a:ext cx="784678" cy="1108529"/>
                </a:xfrm>
                <a:prstGeom prst="chevron">
                  <a:avLst/>
                </a:prstGeom>
                <a:solidFill>
                  <a:srgbClr val="0078D4">
                    <a:alpha val="1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268" name="Arrow: Chevron 267">
                  <a:extLst>
                    <a:ext uri="{FF2B5EF4-FFF2-40B4-BE49-F238E27FC236}">
                      <a16:creationId xmlns:a16="http://schemas.microsoft.com/office/drawing/2014/main" id="{290F85C4-B775-4B85-BDDA-2EDCF8CDF152}"/>
                    </a:ext>
                  </a:extLst>
                </p:cNvPr>
                <p:cNvSpPr/>
                <p:nvPr/>
              </p:nvSpPr>
              <p:spPr bwMode="auto">
                <a:xfrm>
                  <a:off x="2609850" y="3196770"/>
                  <a:ext cx="784678" cy="1108529"/>
                </a:xfrm>
                <a:prstGeom prst="chevron">
                  <a:avLst/>
                </a:prstGeom>
                <a:solidFill>
                  <a:srgbClr val="0078D4">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grpSp>
          <p:sp>
            <p:nvSpPr>
              <p:cNvPr id="265" name="Arrow: Chevron 264">
                <a:extLst>
                  <a:ext uri="{FF2B5EF4-FFF2-40B4-BE49-F238E27FC236}">
                    <a16:creationId xmlns:a16="http://schemas.microsoft.com/office/drawing/2014/main" id="{8ADE57FD-CFDD-419C-BAA6-F0A39209AB55}"/>
                  </a:ext>
                </a:extLst>
              </p:cNvPr>
              <p:cNvSpPr/>
              <p:nvPr/>
            </p:nvSpPr>
            <p:spPr bwMode="auto">
              <a:xfrm>
                <a:off x="2238375" y="3196770"/>
                <a:ext cx="712940" cy="1108529"/>
              </a:xfrm>
              <a:prstGeom prst="chevron">
                <a:avLst/>
              </a:prstGeom>
              <a:solidFill>
                <a:srgbClr val="0078D4">
                  <a:alpha val="1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266" name="Arrow: Chevron 265">
                <a:extLst>
                  <a:ext uri="{FF2B5EF4-FFF2-40B4-BE49-F238E27FC236}">
                    <a16:creationId xmlns:a16="http://schemas.microsoft.com/office/drawing/2014/main" id="{2165EEF2-E6A3-4E73-AE2C-D8FC3D6B46EA}"/>
                  </a:ext>
                </a:extLst>
              </p:cNvPr>
              <p:cNvSpPr/>
              <p:nvPr/>
            </p:nvSpPr>
            <p:spPr bwMode="auto">
              <a:xfrm>
                <a:off x="2472038" y="3196770"/>
                <a:ext cx="712940" cy="1108529"/>
              </a:xfrm>
              <a:prstGeom prst="chevron">
                <a:avLst/>
              </a:prstGeom>
              <a:solidFill>
                <a:srgbClr val="0078D4">
                  <a:alpha val="1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grpSp>
        <p:grpSp>
          <p:nvGrpSpPr>
            <p:cNvPr id="223" name="Group 222">
              <a:extLst>
                <a:ext uri="{FF2B5EF4-FFF2-40B4-BE49-F238E27FC236}">
                  <a16:creationId xmlns:a16="http://schemas.microsoft.com/office/drawing/2014/main" id="{9AA31C39-1D9C-4B13-973B-896817DF4497}"/>
                </a:ext>
              </a:extLst>
            </p:cNvPr>
            <p:cNvGrpSpPr/>
            <p:nvPr/>
          </p:nvGrpSpPr>
          <p:grpSpPr>
            <a:xfrm>
              <a:off x="10392719" y="3339555"/>
              <a:ext cx="1156153" cy="1108529"/>
              <a:chOff x="2238375" y="3196770"/>
              <a:chExt cx="1156153" cy="1108529"/>
            </a:xfrm>
          </p:grpSpPr>
          <p:grpSp>
            <p:nvGrpSpPr>
              <p:cNvPr id="259" name="Group 258">
                <a:extLst>
                  <a:ext uri="{FF2B5EF4-FFF2-40B4-BE49-F238E27FC236}">
                    <a16:creationId xmlns:a16="http://schemas.microsoft.com/office/drawing/2014/main" id="{2A4B0D75-363C-446C-BFF8-BAE08C908759}"/>
                  </a:ext>
                </a:extLst>
              </p:cNvPr>
              <p:cNvGrpSpPr/>
              <p:nvPr/>
            </p:nvGrpSpPr>
            <p:grpSpPr>
              <a:xfrm>
                <a:off x="2447925" y="3196770"/>
                <a:ext cx="946603" cy="1108529"/>
                <a:chOff x="2352675" y="3196770"/>
                <a:chExt cx="1041853" cy="1108529"/>
              </a:xfrm>
            </p:grpSpPr>
            <p:sp>
              <p:nvSpPr>
                <p:cNvPr id="262" name="Arrow: Chevron 261">
                  <a:extLst>
                    <a:ext uri="{FF2B5EF4-FFF2-40B4-BE49-F238E27FC236}">
                      <a16:creationId xmlns:a16="http://schemas.microsoft.com/office/drawing/2014/main" id="{3E7E4D39-03E9-48B1-8C8F-35FD4BFAA590}"/>
                    </a:ext>
                  </a:extLst>
                </p:cNvPr>
                <p:cNvSpPr/>
                <p:nvPr/>
              </p:nvSpPr>
              <p:spPr bwMode="auto">
                <a:xfrm>
                  <a:off x="2352675" y="3196770"/>
                  <a:ext cx="784678" cy="1108529"/>
                </a:xfrm>
                <a:prstGeom prst="chevron">
                  <a:avLst/>
                </a:prstGeom>
                <a:solidFill>
                  <a:srgbClr val="0078D4">
                    <a:alpha val="1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263" name="Arrow: Chevron 262">
                  <a:extLst>
                    <a:ext uri="{FF2B5EF4-FFF2-40B4-BE49-F238E27FC236}">
                      <a16:creationId xmlns:a16="http://schemas.microsoft.com/office/drawing/2014/main" id="{6BE63A5D-49DF-46AE-80AA-D18BFE9EC523}"/>
                    </a:ext>
                  </a:extLst>
                </p:cNvPr>
                <p:cNvSpPr/>
                <p:nvPr/>
              </p:nvSpPr>
              <p:spPr bwMode="auto">
                <a:xfrm>
                  <a:off x="2609850" y="3196770"/>
                  <a:ext cx="784678" cy="1108529"/>
                </a:xfrm>
                <a:prstGeom prst="chevron">
                  <a:avLst/>
                </a:prstGeom>
                <a:solidFill>
                  <a:srgbClr val="0078D4">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grpSp>
          <p:sp>
            <p:nvSpPr>
              <p:cNvPr id="260" name="Arrow: Chevron 259">
                <a:extLst>
                  <a:ext uri="{FF2B5EF4-FFF2-40B4-BE49-F238E27FC236}">
                    <a16:creationId xmlns:a16="http://schemas.microsoft.com/office/drawing/2014/main" id="{CEC689B1-C2CB-4284-A872-33C6C7029E4C}"/>
                  </a:ext>
                </a:extLst>
              </p:cNvPr>
              <p:cNvSpPr/>
              <p:nvPr/>
            </p:nvSpPr>
            <p:spPr bwMode="auto">
              <a:xfrm>
                <a:off x="2238375" y="3196770"/>
                <a:ext cx="712940" cy="1108529"/>
              </a:xfrm>
              <a:prstGeom prst="chevron">
                <a:avLst/>
              </a:prstGeom>
              <a:solidFill>
                <a:srgbClr val="0078D4">
                  <a:alpha val="16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sp>
            <p:nvSpPr>
              <p:cNvPr id="261" name="Arrow: Chevron 260">
                <a:extLst>
                  <a:ext uri="{FF2B5EF4-FFF2-40B4-BE49-F238E27FC236}">
                    <a16:creationId xmlns:a16="http://schemas.microsoft.com/office/drawing/2014/main" id="{C45E865B-E48C-44D8-976B-E18A1A550674}"/>
                  </a:ext>
                </a:extLst>
              </p:cNvPr>
              <p:cNvSpPr/>
              <p:nvPr/>
            </p:nvSpPr>
            <p:spPr bwMode="auto">
              <a:xfrm>
                <a:off x="2472038" y="3196770"/>
                <a:ext cx="712940" cy="1108529"/>
              </a:xfrm>
              <a:prstGeom prst="chevron">
                <a:avLst/>
              </a:prstGeom>
              <a:solidFill>
                <a:srgbClr val="0078D4">
                  <a:alpha val="1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Semilight" panose="020B0402040204020203" pitchFamily="34" charset="0"/>
                </a:endParaRPr>
              </a:p>
            </p:txBody>
          </p:sp>
        </p:grpSp>
        <p:sp>
          <p:nvSpPr>
            <p:cNvPr id="224" name="Rectangle 223">
              <a:extLst>
                <a:ext uri="{FF2B5EF4-FFF2-40B4-BE49-F238E27FC236}">
                  <a16:creationId xmlns:a16="http://schemas.microsoft.com/office/drawing/2014/main" id="{10EE1172-E4A2-4BE7-9876-81B687BA975A}"/>
                </a:ext>
              </a:extLst>
            </p:cNvPr>
            <p:cNvSpPr/>
            <p:nvPr/>
          </p:nvSpPr>
          <p:spPr bwMode="auto">
            <a:xfrm>
              <a:off x="4728325" y="1110418"/>
              <a:ext cx="2707507" cy="361178"/>
            </a:xfrm>
            <a:prstGeom prst="rect">
              <a:avLst/>
            </a:prstGeom>
            <a:pattFill prst="dotDmnd">
              <a:fgClr>
                <a:schemeClr val="accent2"/>
              </a:fgClr>
              <a:bgClr>
                <a:schemeClr val="accent1"/>
              </a:bgClr>
            </a:patt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DIGITAL TWINS</a:t>
              </a:r>
            </a:p>
          </p:txBody>
        </p:sp>
        <p:sp>
          <p:nvSpPr>
            <p:cNvPr id="227" name="Oval 226">
              <a:extLst>
                <a:ext uri="{FF2B5EF4-FFF2-40B4-BE49-F238E27FC236}">
                  <a16:creationId xmlns:a16="http://schemas.microsoft.com/office/drawing/2014/main" id="{E9647111-23C3-495E-8B74-EF2379DA85D5}"/>
                </a:ext>
              </a:extLst>
            </p:cNvPr>
            <p:cNvSpPr/>
            <p:nvPr/>
          </p:nvSpPr>
          <p:spPr>
            <a:xfrm>
              <a:off x="2975027" y="3536814"/>
              <a:ext cx="91440" cy="91440"/>
            </a:xfrm>
            <a:prstGeom prst="ellipse">
              <a:avLst/>
            </a:prstGeom>
            <a:solidFill>
              <a:schemeClr val="accent2"/>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Market (Mission Model)</a:t>
              </a:r>
            </a:p>
          </p:txBody>
        </p:sp>
        <p:sp>
          <p:nvSpPr>
            <p:cNvPr id="228" name="Oval 227">
              <a:extLst>
                <a:ext uri="{FF2B5EF4-FFF2-40B4-BE49-F238E27FC236}">
                  <a16:creationId xmlns:a16="http://schemas.microsoft.com/office/drawing/2014/main" id="{6CC0B299-4541-4BA4-9997-E55F076789C8}"/>
                </a:ext>
              </a:extLst>
            </p:cNvPr>
            <p:cNvSpPr/>
            <p:nvPr/>
          </p:nvSpPr>
          <p:spPr>
            <a:xfrm>
              <a:off x="3681107" y="3279058"/>
              <a:ext cx="91440" cy="91440"/>
            </a:xfrm>
            <a:prstGeom prst="ellipse">
              <a:avLst/>
            </a:prstGeom>
            <a:solidFill>
              <a:schemeClr val="accent2"/>
            </a:solidFill>
            <a:ln w="12700" cap="flat" cmpd="sng" algn="ctr">
              <a:solidFill>
                <a:schemeClr val="tx1"/>
              </a:solidFill>
              <a:prstDash val="solid"/>
            </a:ln>
            <a:effectLst/>
          </p:spPr>
          <p:txBody>
            <a:bodyPr wrap="none" rIns="274320" bIns="27432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Business Model</a:t>
              </a:r>
            </a:p>
          </p:txBody>
        </p:sp>
        <p:sp>
          <p:nvSpPr>
            <p:cNvPr id="229" name="Oval 228">
              <a:extLst>
                <a:ext uri="{FF2B5EF4-FFF2-40B4-BE49-F238E27FC236}">
                  <a16:creationId xmlns:a16="http://schemas.microsoft.com/office/drawing/2014/main" id="{904C6EBD-49B3-4139-BED0-96604C6B9337}"/>
                </a:ext>
              </a:extLst>
            </p:cNvPr>
            <p:cNvSpPr/>
            <p:nvPr/>
          </p:nvSpPr>
          <p:spPr>
            <a:xfrm>
              <a:off x="4681075" y="2939530"/>
              <a:ext cx="91440" cy="91440"/>
            </a:xfrm>
            <a:prstGeom prst="ellipse">
              <a:avLst/>
            </a:prstGeom>
            <a:solidFill>
              <a:schemeClr val="accent2"/>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Model based systems Engineering</a:t>
              </a:r>
            </a:p>
          </p:txBody>
        </p:sp>
        <p:sp>
          <p:nvSpPr>
            <p:cNvPr id="230" name="Oval 229">
              <a:extLst>
                <a:ext uri="{FF2B5EF4-FFF2-40B4-BE49-F238E27FC236}">
                  <a16:creationId xmlns:a16="http://schemas.microsoft.com/office/drawing/2014/main" id="{A6DC7344-075D-471A-9C6F-F969AE4E1283}"/>
                </a:ext>
              </a:extLst>
            </p:cNvPr>
            <p:cNvSpPr/>
            <p:nvPr/>
          </p:nvSpPr>
          <p:spPr>
            <a:xfrm>
              <a:off x="5158651" y="2457205"/>
              <a:ext cx="91440" cy="91440"/>
            </a:xfrm>
            <a:prstGeom prst="ellipse">
              <a:avLst/>
            </a:prstGeom>
            <a:solidFill>
              <a:schemeClr val="accent2"/>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Model based definition</a:t>
              </a:r>
            </a:p>
          </p:txBody>
        </p:sp>
        <p:sp>
          <p:nvSpPr>
            <p:cNvPr id="231" name="Oval 230">
              <a:extLst>
                <a:ext uri="{FF2B5EF4-FFF2-40B4-BE49-F238E27FC236}">
                  <a16:creationId xmlns:a16="http://schemas.microsoft.com/office/drawing/2014/main" id="{62A929C0-FA04-4B39-881E-93FCF14ECCB4}"/>
                </a:ext>
              </a:extLst>
            </p:cNvPr>
            <p:cNvSpPr/>
            <p:nvPr/>
          </p:nvSpPr>
          <p:spPr>
            <a:xfrm>
              <a:off x="5636226" y="1974881"/>
              <a:ext cx="91440" cy="91440"/>
            </a:xfrm>
            <a:prstGeom prst="ellipse">
              <a:avLst/>
            </a:prstGeom>
            <a:solidFill>
              <a:schemeClr val="accent2"/>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Model based Production planning</a:t>
              </a:r>
            </a:p>
          </p:txBody>
        </p:sp>
        <p:sp>
          <p:nvSpPr>
            <p:cNvPr id="232" name="Oval 231">
              <a:extLst>
                <a:ext uri="{FF2B5EF4-FFF2-40B4-BE49-F238E27FC236}">
                  <a16:creationId xmlns:a16="http://schemas.microsoft.com/office/drawing/2014/main" id="{854F6C9F-12C0-414C-910B-BC0B66C4D5AB}"/>
                </a:ext>
              </a:extLst>
            </p:cNvPr>
            <p:cNvSpPr/>
            <p:nvPr/>
          </p:nvSpPr>
          <p:spPr>
            <a:xfrm flipH="1">
              <a:off x="9036803" y="3536814"/>
              <a:ext cx="91440" cy="91440"/>
            </a:xfrm>
            <a:prstGeom prst="ellipse">
              <a:avLst/>
            </a:prstGeom>
            <a:solidFill>
              <a:schemeClr val="accent2"/>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Virtual Ecosystem</a:t>
              </a:r>
            </a:p>
          </p:txBody>
        </p:sp>
        <p:sp>
          <p:nvSpPr>
            <p:cNvPr id="233" name="Oval 232">
              <a:extLst>
                <a:ext uri="{FF2B5EF4-FFF2-40B4-BE49-F238E27FC236}">
                  <a16:creationId xmlns:a16="http://schemas.microsoft.com/office/drawing/2014/main" id="{64A2AC54-F459-4441-AC4C-7FAAC80A89E5}"/>
                </a:ext>
              </a:extLst>
            </p:cNvPr>
            <p:cNvSpPr/>
            <p:nvPr/>
          </p:nvSpPr>
          <p:spPr>
            <a:xfrm flipH="1">
              <a:off x="8263135" y="3279058"/>
              <a:ext cx="91440" cy="91440"/>
            </a:xfrm>
            <a:prstGeom prst="ellipse">
              <a:avLst/>
            </a:prstGeom>
            <a:solidFill>
              <a:schemeClr val="accent2"/>
            </a:solidFill>
            <a:ln w="12700" cap="flat" cmpd="sng" algn="ctr">
              <a:solidFill>
                <a:schemeClr val="tx1"/>
              </a:solidFill>
              <a:prstDash val="solid"/>
            </a:ln>
            <a:effectLst/>
          </p:spPr>
          <p:txBody>
            <a:bodyPr wrap="none" lIns="274320" rIns="91440"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Virtual Operations</a:t>
              </a:r>
            </a:p>
          </p:txBody>
        </p:sp>
        <p:sp>
          <p:nvSpPr>
            <p:cNvPr id="234" name="Oval 233">
              <a:extLst>
                <a:ext uri="{FF2B5EF4-FFF2-40B4-BE49-F238E27FC236}">
                  <a16:creationId xmlns:a16="http://schemas.microsoft.com/office/drawing/2014/main" id="{DCC71D63-C0D2-4BFE-831D-4280D93AB919}"/>
                </a:ext>
              </a:extLst>
            </p:cNvPr>
            <p:cNvSpPr/>
            <p:nvPr/>
          </p:nvSpPr>
          <p:spPr>
            <a:xfrm flipH="1">
              <a:off x="7396085" y="2939530"/>
              <a:ext cx="91440" cy="91440"/>
            </a:xfrm>
            <a:prstGeom prst="ellipse">
              <a:avLst/>
            </a:prstGeom>
            <a:solidFill>
              <a:schemeClr val="accent2"/>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Virtual Certification</a:t>
              </a:r>
            </a:p>
          </p:txBody>
        </p:sp>
        <p:sp>
          <p:nvSpPr>
            <p:cNvPr id="235" name="Oval 234">
              <a:extLst>
                <a:ext uri="{FF2B5EF4-FFF2-40B4-BE49-F238E27FC236}">
                  <a16:creationId xmlns:a16="http://schemas.microsoft.com/office/drawing/2014/main" id="{0729990D-D9E6-4DDA-BFD1-D57444D7027B}"/>
                </a:ext>
              </a:extLst>
            </p:cNvPr>
            <p:cNvSpPr/>
            <p:nvPr/>
          </p:nvSpPr>
          <p:spPr>
            <a:xfrm flipH="1">
              <a:off x="6904697" y="2457205"/>
              <a:ext cx="91440" cy="91440"/>
            </a:xfrm>
            <a:prstGeom prst="ellipse">
              <a:avLst/>
            </a:prstGeom>
            <a:solidFill>
              <a:schemeClr val="accent2"/>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Virtual Qualification</a:t>
              </a:r>
            </a:p>
          </p:txBody>
        </p:sp>
        <p:sp>
          <p:nvSpPr>
            <p:cNvPr id="236" name="Oval 235">
              <a:extLst>
                <a:ext uri="{FF2B5EF4-FFF2-40B4-BE49-F238E27FC236}">
                  <a16:creationId xmlns:a16="http://schemas.microsoft.com/office/drawing/2014/main" id="{EA06D76C-8F10-4F50-AD1F-6B8CCF99EE6C}"/>
                </a:ext>
              </a:extLst>
            </p:cNvPr>
            <p:cNvSpPr/>
            <p:nvPr/>
          </p:nvSpPr>
          <p:spPr>
            <a:xfrm flipH="1">
              <a:off x="6413309" y="1974881"/>
              <a:ext cx="91440" cy="91440"/>
            </a:xfrm>
            <a:prstGeom prst="ellipse">
              <a:avLst/>
            </a:prstGeom>
            <a:solidFill>
              <a:schemeClr val="accent2"/>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Virtual Production System</a:t>
              </a:r>
            </a:p>
          </p:txBody>
        </p:sp>
        <p:sp>
          <p:nvSpPr>
            <p:cNvPr id="237" name="Oval 236">
              <a:extLst>
                <a:ext uri="{FF2B5EF4-FFF2-40B4-BE49-F238E27FC236}">
                  <a16:creationId xmlns:a16="http://schemas.microsoft.com/office/drawing/2014/main" id="{276D15D4-D3F1-42D4-ABFB-7930A5E17B17}"/>
                </a:ext>
              </a:extLst>
            </p:cNvPr>
            <p:cNvSpPr/>
            <p:nvPr/>
          </p:nvSpPr>
          <p:spPr>
            <a:xfrm flipH="1">
              <a:off x="5636226" y="5704488"/>
              <a:ext cx="91440" cy="91440"/>
            </a:xfrm>
            <a:prstGeom prst="ellipse">
              <a:avLst/>
            </a:prstGeom>
            <a:solidFill>
              <a:schemeClr val="accent1"/>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As-planned</a:t>
              </a:r>
            </a:p>
          </p:txBody>
        </p:sp>
        <p:sp>
          <p:nvSpPr>
            <p:cNvPr id="238" name="Oval 237">
              <a:extLst>
                <a:ext uri="{FF2B5EF4-FFF2-40B4-BE49-F238E27FC236}">
                  <a16:creationId xmlns:a16="http://schemas.microsoft.com/office/drawing/2014/main" id="{F9F1F855-44BA-4562-A636-A012B4FB09A3}"/>
                </a:ext>
              </a:extLst>
            </p:cNvPr>
            <p:cNvSpPr/>
            <p:nvPr/>
          </p:nvSpPr>
          <p:spPr>
            <a:xfrm flipH="1">
              <a:off x="5158651" y="5230823"/>
              <a:ext cx="91440" cy="91440"/>
            </a:xfrm>
            <a:prstGeom prst="ellipse">
              <a:avLst/>
            </a:prstGeom>
            <a:solidFill>
              <a:schemeClr val="accent1"/>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As-designed</a:t>
              </a:r>
            </a:p>
          </p:txBody>
        </p:sp>
        <p:sp>
          <p:nvSpPr>
            <p:cNvPr id="239" name="Oval 238">
              <a:extLst>
                <a:ext uri="{FF2B5EF4-FFF2-40B4-BE49-F238E27FC236}">
                  <a16:creationId xmlns:a16="http://schemas.microsoft.com/office/drawing/2014/main" id="{9DBDEEBE-8A46-47FF-9B44-54D7A9F6F96D}"/>
                </a:ext>
              </a:extLst>
            </p:cNvPr>
            <p:cNvSpPr/>
            <p:nvPr/>
          </p:nvSpPr>
          <p:spPr>
            <a:xfrm flipH="1">
              <a:off x="4681075" y="4757158"/>
              <a:ext cx="91440" cy="91440"/>
            </a:xfrm>
            <a:prstGeom prst="ellipse">
              <a:avLst/>
            </a:prstGeom>
            <a:solidFill>
              <a:schemeClr val="accent1"/>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As-specified</a:t>
              </a:r>
            </a:p>
          </p:txBody>
        </p:sp>
        <p:sp>
          <p:nvSpPr>
            <p:cNvPr id="240" name="Oval 239">
              <a:extLst>
                <a:ext uri="{FF2B5EF4-FFF2-40B4-BE49-F238E27FC236}">
                  <a16:creationId xmlns:a16="http://schemas.microsoft.com/office/drawing/2014/main" id="{B1916FD8-A3D7-4222-B860-20E6C5A8E8C5}"/>
                </a:ext>
              </a:extLst>
            </p:cNvPr>
            <p:cNvSpPr/>
            <p:nvPr/>
          </p:nvSpPr>
          <p:spPr>
            <a:xfrm flipH="1">
              <a:off x="3681107" y="4403301"/>
              <a:ext cx="91440" cy="91440"/>
            </a:xfrm>
            <a:prstGeom prst="ellipse">
              <a:avLst/>
            </a:prstGeom>
            <a:solidFill>
              <a:schemeClr val="accent1"/>
            </a:solidFill>
            <a:ln w="12700" cap="flat" cmpd="sng" algn="ctr">
              <a:solidFill>
                <a:schemeClr val="tx1"/>
              </a:solidFill>
              <a:prstDash val="solid"/>
            </a:ln>
            <a:effectLst/>
          </p:spPr>
          <p:txBody>
            <a:bodyPr wrap="none" rIns="27432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As-offered</a:t>
              </a:r>
            </a:p>
          </p:txBody>
        </p:sp>
        <p:sp>
          <p:nvSpPr>
            <p:cNvPr id="241" name="Oval 240">
              <a:extLst>
                <a:ext uri="{FF2B5EF4-FFF2-40B4-BE49-F238E27FC236}">
                  <a16:creationId xmlns:a16="http://schemas.microsoft.com/office/drawing/2014/main" id="{D7D78B9B-FE3E-4363-9BF7-D3CA0DF14077}"/>
                </a:ext>
              </a:extLst>
            </p:cNvPr>
            <p:cNvSpPr/>
            <p:nvPr/>
          </p:nvSpPr>
          <p:spPr>
            <a:xfrm flipH="1">
              <a:off x="2975027" y="4182457"/>
              <a:ext cx="91440" cy="91440"/>
            </a:xfrm>
            <a:prstGeom prst="ellipse">
              <a:avLst/>
            </a:prstGeom>
            <a:solidFill>
              <a:schemeClr val="accent1"/>
            </a:solidFill>
            <a:ln w="12700" cap="flat" cmpd="sng" algn="ctr">
              <a:solidFill>
                <a:schemeClr val="tx1"/>
              </a:solidFill>
              <a:prstDash val="solid"/>
            </a:ln>
            <a:effectLst/>
          </p:spPr>
          <p:txBody>
            <a:bodyPr wrap="none" r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As-needed</a:t>
              </a:r>
            </a:p>
          </p:txBody>
        </p:sp>
        <p:sp>
          <p:nvSpPr>
            <p:cNvPr id="242" name="Oval 241">
              <a:extLst>
                <a:ext uri="{FF2B5EF4-FFF2-40B4-BE49-F238E27FC236}">
                  <a16:creationId xmlns:a16="http://schemas.microsoft.com/office/drawing/2014/main" id="{62E60544-2725-4163-BA24-E4C676FBE8DB}"/>
                </a:ext>
              </a:extLst>
            </p:cNvPr>
            <p:cNvSpPr/>
            <p:nvPr/>
          </p:nvSpPr>
          <p:spPr>
            <a:xfrm>
              <a:off x="6413309" y="5704488"/>
              <a:ext cx="91440" cy="91440"/>
            </a:xfrm>
            <a:prstGeom prst="ellipse">
              <a:avLst/>
            </a:prstGeom>
            <a:solidFill>
              <a:schemeClr val="accent1"/>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As-built</a:t>
              </a:r>
            </a:p>
          </p:txBody>
        </p:sp>
        <p:sp>
          <p:nvSpPr>
            <p:cNvPr id="243" name="Oval 242">
              <a:extLst>
                <a:ext uri="{FF2B5EF4-FFF2-40B4-BE49-F238E27FC236}">
                  <a16:creationId xmlns:a16="http://schemas.microsoft.com/office/drawing/2014/main" id="{71101774-8803-4BC8-9D49-A206A0A54ECA}"/>
                </a:ext>
              </a:extLst>
            </p:cNvPr>
            <p:cNvSpPr/>
            <p:nvPr/>
          </p:nvSpPr>
          <p:spPr>
            <a:xfrm>
              <a:off x="6904697" y="5230823"/>
              <a:ext cx="91440" cy="91440"/>
            </a:xfrm>
            <a:prstGeom prst="ellipse">
              <a:avLst/>
            </a:prstGeom>
            <a:solidFill>
              <a:schemeClr val="accent1"/>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As-tested</a:t>
              </a:r>
            </a:p>
          </p:txBody>
        </p:sp>
        <p:sp>
          <p:nvSpPr>
            <p:cNvPr id="244" name="Oval 243">
              <a:extLst>
                <a:ext uri="{FF2B5EF4-FFF2-40B4-BE49-F238E27FC236}">
                  <a16:creationId xmlns:a16="http://schemas.microsoft.com/office/drawing/2014/main" id="{87E3264C-4789-421A-AD09-0CC7A91C3720}"/>
                </a:ext>
              </a:extLst>
            </p:cNvPr>
            <p:cNvSpPr/>
            <p:nvPr/>
          </p:nvSpPr>
          <p:spPr>
            <a:xfrm>
              <a:off x="7396085" y="4757158"/>
              <a:ext cx="91440" cy="91440"/>
            </a:xfrm>
            <a:prstGeom prst="ellipse">
              <a:avLst/>
            </a:prstGeom>
            <a:solidFill>
              <a:schemeClr val="accent1"/>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As-certified</a:t>
              </a:r>
            </a:p>
          </p:txBody>
        </p:sp>
        <p:sp>
          <p:nvSpPr>
            <p:cNvPr id="245" name="Oval 244">
              <a:extLst>
                <a:ext uri="{FF2B5EF4-FFF2-40B4-BE49-F238E27FC236}">
                  <a16:creationId xmlns:a16="http://schemas.microsoft.com/office/drawing/2014/main" id="{2288C57B-1CB5-4617-9D55-C7C5FF60EE77}"/>
                </a:ext>
              </a:extLst>
            </p:cNvPr>
            <p:cNvSpPr/>
            <p:nvPr/>
          </p:nvSpPr>
          <p:spPr>
            <a:xfrm>
              <a:off x="8263135" y="4403301"/>
              <a:ext cx="91440" cy="91440"/>
            </a:xfrm>
            <a:prstGeom prst="ellipse">
              <a:avLst/>
            </a:prstGeom>
            <a:solidFill>
              <a:schemeClr val="accent1"/>
            </a:solidFill>
            <a:ln w="12700" cap="flat" cmpd="sng" algn="ctr">
              <a:solidFill>
                <a:schemeClr val="tx1"/>
              </a:solidFill>
              <a:prstDash val="solid"/>
            </a:ln>
            <a:effectLst/>
          </p:spPr>
          <p:txBody>
            <a:bodyPr wrap="none" lIns="274320" r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As-delivered</a:t>
              </a:r>
            </a:p>
          </p:txBody>
        </p:sp>
        <p:sp>
          <p:nvSpPr>
            <p:cNvPr id="246" name="Oval 245">
              <a:extLst>
                <a:ext uri="{FF2B5EF4-FFF2-40B4-BE49-F238E27FC236}">
                  <a16:creationId xmlns:a16="http://schemas.microsoft.com/office/drawing/2014/main" id="{56654EDB-C696-4C92-9DC2-E278C6D0C7F8}"/>
                </a:ext>
              </a:extLst>
            </p:cNvPr>
            <p:cNvSpPr/>
            <p:nvPr/>
          </p:nvSpPr>
          <p:spPr>
            <a:xfrm>
              <a:off x="9036803" y="4182457"/>
              <a:ext cx="91440" cy="91440"/>
            </a:xfrm>
            <a:prstGeom prst="ellipse">
              <a:avLst/>
            </a:prstGeom>
            <a:solidFill>
              <a:schemeClr val="accent1"/>
            </a:solidFill>
            <a:ln w="12700" cap="flat" cmpd="sng" algn="ctr">
              <a:solidFill>
                <a:schemeClr val="tx1"/>
              </a:solidFill>
              <a:prstDash val="solid"/>
            </a:ln>
            <a:effectLst/>
          </p:spPr>
          <p:txBody>
            <a:bodyPr wrap="none" lIns="2743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mn-ea"/>
                  <a:cs typeface="+mn-cs"/>
                </a:rPr>
                <a:t>As-supported</a:t>
              </a:r>
            </a:p>
          </p:txBody>
        </p:sp>
        <p:sp>
          <p:nvSpPr>
            <p:cNvPr id="247" name="TextBox 246">
              <a:extLst>
                <a:ext uri="{FF2B5EF4-FFF2-40B4-BE49-F238E27FC236}">
                  <a16:creationId xmlns:a16="http://schemas.microsoft.com/office/drawing/2014/main" id="{A2E8F29F-4416-4DC5-978F-C246804B944D}"/>
                </a:ext>
              </a:extLst>
            </p:cNvPr>
            <p:cNvSpPr txBox="1"/>
            <p:nvPr/>
          </p:nvSpPr>
          <p:spPr>
            <a:xfrm>
              <a:off x="2358572" y="2027756"/>
              <a:ext cx="733903"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Model</a:t>
              </a:r>
            </a:p>
          </p:txBody>
        </p:sp>
        <p:sp>
          <p:nvSpPr>
            <p:cNvPr id="248" name="TextBox 247">
              <a:extLst>
                <a:ext uri="{FF2B5EF4-FFF2-40B4-BE49-F238E27FC236}">
                  <a16:creationId xmlns:a16="http://schemas.microsoft.com/office/drawing/2014/main" id="{8ECD4665-5091-4FBB-BE5B-BA2CF725FA17}"/>
                </a:ext>
              </a:extLst>
            </p:cNvPr>
            <p:cNvSpPr txBox="1"/>
            <p:nvPr/>
          </p:nvSpPr>
          <p:spPr>
            <a:xfrm>
              <a:off x="2334209" y="5429618"/>
              <a:ext cx="784620"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Design</a:t>
              </a:r>
            </a:p>
          </p:txBody>
        </p:sp>
        <p:sp>
          <p:nvSpPr>
            <p:cNvPr id="249" name="TextBox 248">
              <a:extLst>
                <a:ext uri="{FF2B5EF4-FFF2-40B4-BE49-F238E27FC236}">
                  <a16:creationId xmlns:a16="http://schemas.microsoft.com/office/drawing/2014/main" id="{77140AFC-85F0-4B49-B503-EDEE1E28ED93}"/>
                </a:ext>
              </a:extLst>
            </p:cNvPr>
            <p:cNvSpPr txBox="1"/>
            <p:nvPr/>
          </p:nvSpPr>
          <p:spPr>
            <a:xfrm>
              <a:off x="8761103" y="2027756"/>
              <a:ext cx="751803"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Virtual</a:t>
              </a:r>
            </a:p>
          </p:txBody>
        </p:sp>
        <p:sp>
          <p:nvSpPr>
            <p:cNvPr id="250" name="TextBox 249">
              <a:extLst>
                <a:ext uri="{FF2B5EF4-FFF2-40B4-BE49-F238E27FC236}">
                  <a16:creationId xmlns:a16="http://schemas.microsoft.com/office/drawing/2014/main" id="{A4D3EBD2-5B92-4D4A-9F32-024BF8EF6EDE}"/>
                </a:ext>
              </a:extLst>
            </p:cNvPr>
            <p:cNvSpPr txBox="1"/>
            <p:nvPr/>
          </p:nvSpPr>
          <p:spPr>
            <a:xfrm>
              <a:off x="8674329" y="5429618"/>
              <a:ext cx="906937" cy="270648"/>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Physical</a:t>
              </a:r>
            </a:p>
          </p:txBody>
        </p:sp>
        <p:sp>
          <p:nvSpPr>
            <p:cNvPr id="251" name="TextBox 250">
              <a:extLst>
                <a:ext uri="{FF2B5EF4-FFF2-40B4-BE49-F238E27FC236}">
                  <a16:creationId xmlns:a16="http://schemas.microsoft.com/office/drawing/2014/main" id="{9B568A97-5F78-4E24-B2B4-27D2028A70FF}"/>
                </a:ext>
              </a:extLst>
            </p:cNvPr>
            <p:cNvSpPr txBox="1"/>
            <p:nvPr/>
          </p:nvSpPr>
          <p:spPr>
            <a:xfrm rot="2700000">
              <a:off x="4662530" y="4745351"/>
              <a:ext cx="1058901" cy="322902"/>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DESIGN</a:t>
              </a:r>
            </a:p>
          </p:txBody>
        </p:sp>
        <p:sp>
          <p:nvSpPr>
            <p:cNvPr id="252" name="TextBox 251">
              <a:extLst>
                <a:ext uri="{FF2B5EF4-FFF2-40B4-BE49-F238E27FC236}">
                  <a16:creationId xmlns:a16="http://schemas.microsoft.com/office/drawing/2014/main" id="{430BE100-879E-4D93-874A-0DC0E0BF17E4}"/>
                </a:ext>
              </a:extLst>
            </p:cNvPr>
            <p:cNvSpPr txBox="1"/>
            <p:nvPr/>
          </p:nvSpPr>
          <p:spPr>
            <a:xfrm rot="18900000">
              <a:off x="6338263" y="4704616"/>
              <a:ext cx="1311171" cy="322902"/>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DELIVERY</a:t>
              </a:r>
            </a:p>
          </p:txBody>
        </p:sp>
        <p:sp>
          <p:nvSpPr>
            <p:cNvPr id="253" name="TextBox 252">
              <a:extLst>
                <a:ext uri="{FF2B5EF4-FFF2-40B4-BE49-F238E27FC236}">
                  <a16:creationId xmlns:a16="http://schemas.microsoft.com/office/drawing/2014/main" id="{311E3369-9FDB-4758-89F7-B0A5E3EDBC2F}"/>
                </a:ext>
              </a:extLst>
            </p:cNvPr>
            <p:cNvSpPr txBox="1"/>
            <p:nvPr/>
          </p:nvSpPr>
          <p:spPr>
            <a:xfrm rot="2700000">
              <a:off x="6124372" y="2786423"/>
              <a:ext cx="1793903" cy="322902"/>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SIMULATION</a:t>
              </a:r>
            </a:p>
          </p:txBody>
        </p:sp>
        <p:sp>
          <p:nvSpPr>
            <p:cNvPr id="254" name="TextBox 253">
              <a:extLst>
                <a:ext uri="{FF2B5EF4-FFF2-40B4-BE49-F238E27FC236}">
                  <a16:creationId xmlns:a16="http://schemas.microsoft.com/office/drawing/2014/main" id="{92656468-38A0-400F-BCC7-FA494720B215}"/>
                </a:ext>
              </a:extLst>
            </p:cNvPr>
            <p:cNvSpPr txBox="1"/>
            <p:nvPr/>
          </p:nvSpPr>
          <p:spPr>
            <a:xfrm rot="18900000">
              <a:off x="4398969" y="2746301"/>
              <a:ext cx="1547864" cy="322902"/>
            </a:xfrm>
            <a:prstGeom prst="rect">
              <a:avLst/>
            </a:prstGeom>
            <a:noFill/>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MODELING</a:t>
              </a:r>
            </a:p>
          </p:txBody>
        </p:sp>
        <p:sp>
          <p:nvSpPr>
            <p:cNvPr id="255" name="Isosceles Triangle 254">
              <a:extLst>
                <a:ext uri="{FF2B5EF4-FFF2-40B4-BE49-F238E27FC236}">
                  <a16:creationId xmlns:a16="http://schemas.microsoft.com/office/drawing/2014/main" id="{704C43AE-8C0C-40FD-978A-EACEA4CDC3FD}"/>
                </a:ext>
              </a:extLst>
            </p:cNvPr>
            <p:cNvSpPr>
              <a:spLocks/>
            </p:cNvSpPr>
            <p:nvPr/>
          </p:nvSpPr>
          <p:spPr bwMode="auto">
            <a:xfrm>
              <a:off x="4667446" y="3501966"/>
              <a:ext cx="397394" cy="391854"/>
            </a:xfrm>
            <a:prstGeom prst="triangle">
              <a:avLst>
                <a:gd name="adj" fmla="val 100000"/>
              </a:avLst>
            </a:prstGeom>
            <a:solidFill>
              <a:schemeClr val="accent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Isosceles Triangle 255">
              <a:extLst>
                <a:ext uri="{FF2B5EF4-FFF2-40B4-BE49-F238E27FC236}">
                  <a16:creationId xmlns:a16="http://schemas.microsoft.com/office/drawing/2014/main" id="{F4CC1AAF-B12D-4EE0-8F29-29A61F569149}"/>
                </a:ext>
              </a:extLst>
            </p:cNvPr>
            <p:cNvSpPr>
              <a:spLocks/>
            </p:cNvSpPr>
            <p:nvPr/>
          </p:nvSpPr>
          <p:spPr bwMode="auto">
            <a:xfrm rot="16200000">
              <a:off x="4670216" y="3891050"/>
              <a:ext cx="391854" cy="397394"/>
            </a:xfrm>
            <a:prstGeom prst="triangle">
              <a:avLst>
                <a:gd name="adj" fmla="val 100000"/>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Isosceles Triangle 256">
              <a:extLst>
                <a:ext uri="{FF2B5EF4-FFF2-40B4-BE49-F238E27FC236}">
                  <a16:creationId xmlns:a16="http://schemas.microsoft.com/office/drawing/2014/main" id="{F62865E1-4D05-4490-8BD5-2BF55FD4E468}"/>
                </a:ext>
              </a:extLst>
            </p:cNvPr>
            <p:cNvSpPr>
              <a:spLocks/>
            </p:cNvSpPr>
            <p:nvPr/>
          </p:nvSpPr>
          <p:spPr bwMode="auto">
            <a:xfrm flipH="1">
              <a:off x="7062426" y="3501966"/>
              <a:ext cx="397394" cy="391854"/>
            </a:xfrm>
            <a:prstGeom prst="triangle">
              <a:avLst>
                <a:gd name="adj" fmla="val 100000"/>
              </a:avLst>
            </a:prstGeom>
            <a:solidFill>
              <a:schemeClr val="accent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Isosceles Triangle 257">
              <a:extLst>
                <a:ext uri="{FF2B5EF4-FFF2-40B4-BE49-F238E27FC236}">
                  <a16:creationId xmlns:a16="http://schemas.microsoft.com/office/drawing/2014/main" id="{AC9915A9-3C05-4638-ABF7-F3EF1B4F1FFC}"/>
                </a:ext>
              </a:extLst>
            </p:cNvPr>
            <p:cNvSpPr>
              <a:spLocks/>
            </p:cNvSpPr>
            <p:nvPr/>
          </p:nvSpPr>
          <p:spPr bwMode="auto">
            <a:xfrm rot="5400000" flipH="1">
              <a:off x="7065196" y="3891050"/>
              <a:ext cx="391854" cy="397394"/>
            </a:xfrm>
            <a:prstGeom prst="triangle">
              <a:avLst>
                <a:gd name="adj" fmla="val 100000"/>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5" name="TextBox 274">
            <a:extLst>
              <a:ext uri="{FF2B5EF4-FFF2-40B4-BE49-F238E27FC236}">
                <a16:creationId xmlns:a16="http://schemas.microsoft.com/office/drawing/2014/main" id="{DBA794BE-BE89-4FFE-8875-9309FAC976DC}"/>
              </a:ext>
            </a:extLst>
          </p:cNvPr>
          <p:cNvSpPr txBox="1"/>
          <p:nvPr/>
        </p:nvSpPr>
        <p:spPr>
          <a:xfrm>
            <a:off x="9094701" y="5493485"/>
            <a:ext cx="1045158"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mn-cs"/>
              </a:rPr>
              <a:t>DevSecOps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292" name="Group 291">
            <a:extLst>
              <a:ext uri="{FF2B5EF4-FFF2-40B4-BE49-F238E27FC236}">
                <a16:creationId xmlns:a16="http://schemas.microsoft.com/office/drawing/2014/main" id="{2C6710D7-6A21-438A-B0B0-5251E953C812}"/>
              </a:ext>
            </a:extLst>
          </p:cNvPr>
          <p:cNvGrpSpPr/>
          <p:nvPr/>
        </p:nvGrpSpPr>
        <p:grpSpPr>
          <a:xfrm>
            <a:off x="7318207" y="2439899"/>
            <a:ext cx="4190704" cy="2355537"/>
            <a:chOff x="581468" y="1826191"/>
            <a:chExt cx="5380334" cy="3024212"/>
          </a:xfrm>
        </p:grpSpPr>
        <p:sp>
          <p:nvSpPr>
            <p:cNvPr id="293" name="Freeform: Shape 292">
              <a:extLst>
                <a:ext uri="{FF2B5EF4-FFF2-40B4-BE49-F238E27FC236}">
                  <a16:creationId xmlns:a16="http://schemas.microsoft.com/office/drawing/2014/main" id="{BEE8B6AF-A375-44D3-8384-B2192936F0D7}"/>
                </a:ext>
              </a:extLst>
            </p:cNvPr>
            <p:cNvSpPr/>
            <p:nvPr/>
          </p:nvSpPr>
          <p:spPr>
            <a:xfrm>
              <a:off x="3619986" y="2259740"/>
              <a:ext cx="1673229" cy="781006"/>
            </a:xfrm>
            <a:custGeom>
              <a:avLst/>
              <a:gdLst>
                <a:gd name="connsiteX0" fmla="*/ 1004808 w 1673229"/>
                <a:gd name="connsiteY0" fmla="*/ 403 h 781006"/>
                <a:gd name="connsiteX1" fmla="*/ 1607498 w 1673229"/>
                <a:gd name="connsiteY1" fmla="*/ 215556 h 781006"/>
                <a:gd name="connsiteX2" fmla="*/ 1673229 w 1673229"/>
                <a:gd name="connsiteY2" fmla="*/ 270689 h 781006"/>
                <a:gd name="connsiteX3" fmla="*/ 1646407 w 1673229"/>
                <a:gd name="connsiteY3" fmla="*/ 636799 h 781006"/>
                <a:gd name="connsiteX4" fmla="*/ 1365709 w 1673229"/>
                <a:gd name="connsiteY4" fmla="*/ 660904 h 781006"/>
                <a:gd name="connsiteX5" fmla="*/ 1357324 w 1673229"/>
                <a:gd name="connsiteY5" fmla="*/ 651277 h 781006"/>
                <a:gd name="connsiteX6" fmla="*/ 933938 w 1673229"/>
                <a:gd name="connsiteY6" fmla="*/ 496877 h 781006"/>
                <a:gd name="connsiteX7" fmla="*/ 392882 w 1673229"/>
                <a:gd name="connsiteY7" fmla="*/ 734443 h 781006"/>
                <a:gd name="connsiteX8" fmla="*/ 339470 w 1673229"/>
                <a:gd name="connsiteY8" fmla="*/ 781006 h 781006"/>
                <a:gd name="connsiteX9" fmla="*/ 329290 w 1673229"/>
                <a:gd name="connsiteY9" fmla="*/ 461253 h 781006"/>
                <a:gd name="connsiteX10" fmla="*/ 0 w 1673229"/>
                <a:gd name="connsiteY10" fmla="*/ 419226 h 781006"/>
                <a:gd name="connsiteX11" fmla="*/ 46786 w 1673229"/>
                <a:gd name="connsiteY11" fmla="*/ 378252 h 781006"/>
                <a:gd name="connsiteX12" fmla="*/ 895838 w 1673229"/>
                <a:gd name="connsiteY12" fmla="*/ 3101 h 781006"/>
                <a:gd name="connsiteX13" fmla="*/ 1004808 w 1673229"/>
                <a:gd name="connsiteY13" fmla="*/ 403 h 7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229" h="781006">
                  <a:moveTo>
                    <a:pt x="1004808" y="403"/>
                  </a:moveTo>
                  <a:cubicBezTo>
                    <a:pt x="1221531" y="6468"/>
                    <a:pt x="1429727" y="80851"/>
                    <a:pt x="1607498" y="215556"/>
                  </a:cubicBezTo>
                  <a:lnTo>
                    <a:pt x="1673229" y="270689"/>
                  </a:lnTo>
                  <a:lnTo>
                    <a:pt x="1646407" y="636799"/>
                  </a:lnTo>
                  <a:lnTo>
                    <a:pt x="1365709" y="660904"/>
                  </a:lnTo>
                  <a:lnTo>
                    <a:pt x="1357324" y="651277"/>
                  </a:lnTo>
                  <a:cubicBezTo>
                    <a:pt x="1237023" y="539930"/>
                    <a:pt x="1086719" y="485066"/>
                    <a:pt x="933938" y="496877"/>
                  </a:cubicBezTo>
                  <a:cubicBezTo>
                    <a:pt x="717006" y="513594"/>
                    <a:pt x="528030" y="625846"/>
                    <a:pt x="392882" y="734443"/>
                  </a:cubicBezTo>
                  <a:lnTo>
                    <a:pt x="339470" y="781006"/>
                  </a:lnTo>
                  <a:lnTo>
                    <a:pt x="329290" y="461253"/>
                  </a:lnTo>
                  <a:lnTo>
                    <a:pt x="0" y="419226"/>
                  </a:lnTo>
                  <a:lnTo>
                    <a:pt x="46786" y="378252"/>
                  </a:lnTo>
                  <a:cubicBezTo>
                    <a:pt x="242657" y="213619"/>
                    <a:pt x="536382" y="30801"/>
                    <a:pt x="895838" y="3101"/>
                  </a:cubicBezTo>
                  <a:cubicBezTo>
                    <a:pt x="932331" y="279"/>
                    <a:pt x="968688" y="-608"/>
                    <a:pt x="1004808" y="403"/>
                  </a:cubicBezTo>
                  <a:close/>
                </a:path>
              </a:pathLst>
            </a:custGeom>
            <a:solidFill>
              <a:schemeClr val="accent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C123B755-5CB8-4F1B-B88C-CF1E10462C1C}"/>
                </a:ext>
              </a:extLst>
            </p:cNvPr>
            <p:cNvSpPr/>
            <p:nvPr/>
          </p:nvSpPr>
          <p:spPr>
            <a:xfrm>
              <a:off x="1187129" y="2262363"/>
              <a:ext cx="1617534" cy="691331"/>
            </a:xfrm>
            <a:custGeom>
              <a:avLst/>
              <a:gdLst>
                <a:gd name="connsiteX0" fmla="*/ 804855 w 1617534"/>
                <a:gd name="connsiteY0" fmla="*/ 1 h 691331"/>
                <a:gd name="connsiteX1" fmla="*/ 813046 w 1617534"/>
                <a:gd name="connsiteY1" fmla="*/ 1 h 691331"/>
                <a:gd name="connsiteX2" fmla="*/ 1552567 w 1617534"/>
                <a:gd name="connsiteY2" fmla="*/ 269559 h 691331"/>
                <a:gd name="connsiteX3" fmla="*/ 1617534 w 1617534"/>
                <a:gd name="connsiteY3" fmla="*/ 324042 h 691331"/>
                <a:gd name="connsiteX4" fmla="*/ 1296441 w 1617534"/>
                <a:gd name="connsiteY4" fmla="*/ 364333 h 691331"/>
                <a:gd name="connsiteX5" fmla="*/ 1285345 w 1617534"/>
                <a:gd name="connsiteY5" fmla="*/ 691331 h 691331"/>
                <a:gd name="connsiteX6" fmla="*/ 1254244 w 1617534"/>
                <a:gd name="connsiteY6" fmla="*/ 664941 h 691331"/>
                <a:gd name="connsiteX7" fmla="*/ 798473 w 1617534"/>
                <a:gd name="connsiteY7" fmla="*/ 495111 h 691331"/>
                <a:gd name="connsiteX8" fmla="*/ 430318 w 1617534"/>
                <a:gd name="connsiteY8" fmla="*/ 610835 h 691331"/>
                <a:gd name="connsiteX9" fmla="*/ 340354 w 1617534"/>
                <a:gd name="connsiteY9" fmla="*/ 685836 h 691331"/>
                <a:gd name="connsiteX10" fmla="*/ 31234 w 1617534"/>
                <a:gd name="connsiteY10" fmla="*/ 665133 h 691331"/>
                <a:gd name="connsiteX11" fmla="*/ 0 w 1617534"/>
                <a:gd name="connsiteY11" fmla="*/ 326370 h 691331"/>
                <a:gd name="connsiteX12" fmla="*/ 67362 w 1617534"/>
                <a:gd name="connsiteY12" fmla="*/ 265138 h 691331"/>
                <a:gd name="connsiteX13" fmla="*/ 804855 w 1617534"/>
                <a:gd name="connsiteY13" fmla="*/ 1 h 6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7534" h="691331">
                  <a:moveTo>
                    <a:pt x="804855" y="1"/>
                  </a:moveTo>
                  <a:lnTo>
                    <a:pt x="813046" y="1"/>
                  </a:lnTo>
                  <a:cubicBezTo>
                    <a:pt x="853909" y="1335"/>
                    <a:pt x="1222240" y="20385"/>
                    <a:pt x="1552567" y="269559"/>
                  </a:cubicBezTo>
                  <a:lnTo>
                    <a:pt x="1617534" y="324042"/>
                  </a:lnTo>
                  <a:lnTo>
                    <a:pt x="1296441" y="364333"/>
                  </a:lnTo>
                  <a:lnTo>
                    <a:pt x="1285345" y="691331"/>
                  </a:lnTo>
                  <a:lnTo>
                    <a:pt x="1254244" y="664941"/>
                  </a:lnTo>
                  <a:cubicBezTo>
                    <a:pt x="1060220" y="518542"/>
                    <a:pt x="829715" y="497301"/>
                    <a:pt x="798473" y="495111"/>
                  </a:cubicBezTo>
                  <a:cubicBezTo>
                    <a:pt x="662099" y="496397"/>
                    <a:pt x="535409" y="538938"/>
                    <a:pt x="430318" y="610835"/>
                  </a:cubicBezTo>
                  <a:lnTo>
                    <a:pt x="340354" y="685836"/>
                  </a:lnTo>
                  <a:lnTo>
                    <a:pt x="31234" y="665133"/>
                  </a:lnTo>
                  <a:lnTo>
                    <a:pt x="0" y="326370"/>
                  </a:lnTo>
                  <a:lnTo>
                    <a:pt x="67362" y="265138"/>
                  </a:lnTo>
                  <a:cubicBezTo>
                    <a:pt x="267962" y="99535"/>
                    <a:pt x="524987" y="-40"/>
                    <a:pt x="804855" y="1"/>
                  </a:cubicBezTo>
                  <a:close/>
                </a:path>
              </a:pathLst>
            </a:custGeom>
            <a:solidFill>
              <a:schemeClr val="accent1">
                <a:alpha val="6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68F3AA32-82CA-465D-9835-80A712AC27E9}"/>
                </a:ext>
              </a:extLst>
            </p:cNvPr>
            <p:cNvSpPr/>
            <p:nvPr/>
          </p:nvSpPr>
          <p:spPr>
            <a:xfrm>
              <a:off x="4965975" y="2569487"/>
              <a:ext cx="729044" cy="1733739"/>
            </a:xfrm>
            <a:custGeom>
              <a:avLst/>
              <a:gdLst>
                <a:gd name="connsiteX0" fmla="*/ 369000 w 729044"/>
                <a:gd name="connsiteY0" fmla="*/ 0 h 1733739"/>
                <a:gd name="connsiteX1" fmla="*/ 433776 w 729044"/>
                <a:gd name="connsiteY1" fmla="*/ 66630 h 1733739"/>
                <a:gd name="connsiteX2" fmla="*/ 729044 w 729044"/>
                <a:gd name="connsiteY2" fmla="*/ 852832 h 1733739"/>
                <a:gd name="connsiteX3" fmla="*/ 389275 w 729044"/>
                <a:gd name="connsiteY3" fmla="*/ 1672316 h 1733739"/>
                <a:gd name="connsiteX4" fmla="*/ 321777 w 729044"/>
                <a:gd name="connsiteY4" fmla="*/ 1733739 h 1733739"/>
                <a:gd name="connsiteX5" fmla="*/ 0 w 729044"/>
                <a:gd name="connsiteY5" fmla="*/ 1659123 h 1733739"/>
                <a:gd name="connsiteX6" fmla="*/ 22313 w 729044"/>
                <a:gd name="connsiteY6" fmla="*/ 1336084 h 1733739"/>
                <a:gd name="connsiteX7" fmla="*/ 38814 w 729044"/>
                <a:gd name="connsiteY7" fmla="*/ 1322463 h 1733739"/>
                <a:gd name="connsiteX8" fmla="*/ 233743 w 729044"/>
                <a:gd name="connsiteY8" fmla="*/ 852642 h 1733739"/>
                <a:gd name="connsiteX9" fmla="*/ 104834 w 729044"/>
                <a:gd name="connsiteY9" fmla="*/ 448890 h 1733739"/>
                <a:gd name="connsiteX10" fmla="*/ 55882 w 729044"/>
                <a:gd name="connsiteY10" fmla="*/ 392680 h 1733739"/>
                <a:gd name="connsiteX11" fmla="*/ 342042 w 729044"/>
                <a:gd name="connsiteY11" fmla="*/ 368105 h 1733739"/>
                <a:gd name="connsiteX12" fmla="*/ 369000 w 729044"/>
                <a:gd name="connsiteY12" fmla="*/ 0 h 173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044" h="1733739">
                  <a:moveTo>
                    <a:pt x="369000" y="0"/>
                  </a:moveTo>
                  <a:lnTo>
                    <a:pt x="433776" y="66630"/>
                  </a:lnTo>
                  <a:cubicBezTo>
                    <a:pt x="622645" y="282439"/>
                    <a:pt x="729044" y="562713"/>
                    <a:pt x="729044" y="852832"/>
                  </a:cubicBezTo>
                  <a:cubicBezTo>
                    <a:pt x="729044" y="1172444"/>
                    <a:pt x="599099" y="1462289"/>
                    <a:pt x="389275" y="1672316"/>
                  </a:cubicBezTo>
                  <a:lnTo>
                    <a:pt x="321777" y="1733739"/>
                  </a:lnTo>
                  <a:lnTo>
                    <a:pt x="0" y="1659123"/>
                  </a:lnTo>
                  <a:lnTo>
                    <a:pt x="22313" y="1336084"/>
                  </a:lnTo>
                  <a:lnTo>
                    <a:pt x="38814" y="1322463"/>
                  </a:lnTo>
                  <a:cubicBezTo>
                    <a:pt x="159186" y="1202091"/>
                    <a:pt x="233743" y="1035903"/>
                    <a:pt x="233743" y="852642"/>
                  </a:cubicBezTo>
                  <a:cubicBezTo>
                    <a:pt x="233743" y="709338"/>
                    <a:pt x="186970" y="565981"/>
                    <a:pt x="104834" y="448890"/>
                  </a:cubicBezTo>
                  <a:lnTo>
                    <a:pt x="55882" y="392680"/>
                  </a:lnTo>
                  <a:lnTo>
                    <a:pt x="342042" y="368105"/>
                  </a:lnTo>
                  <a:lnTo>
                    <a:pt x="369000" y="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95E81A09-AA12-4B59-A931-21D79ADD4051}"/>
                </a:ext>
              </a:extLst>
            </p:cNvPr>
            <p:cNvSpPr/>
            <p:nvPr/>
          </p:nvSpPr>
          <p:spPr>
            <a:xfrm>
              <a:off x="2515802" y="2625436"/>
              <a:ext cx="703288" cy="768776"/>
            </a:xfrm>
            <a:custGeom>
              <a:avLst/>
              <a:gdLst>
                <a:gd name="connsiteX0" fmla="*/ 335405 w 698927"/>
                <a:gd name="connsiteY0" fmla="*/ 0 h 760544"/>
                <a:gd name="connsiteX1" fmla="*/ 343802 w 698927"/>
                <a:gd name="connsiteY1" fmla="*/ 7042 h 760544"/>
                <a:gd name="connsiteX2" fmla="*/ 696145 w 698927"/>
                <a:gd name="connsiteY2" fmla="*/ 392737 h 760544"/>
                <a:gd name="connsiteX3" fmla="*/ 698927 w 698927"/>
                <a:gd name="connsiteY3" fmla="*/ 396012 h 760544"/>
                <a:gd name="connsiteX4" fmla="*/ 663077 w 698927"/>
                <a:gd name="connsiteY4" fmla="*/ 434356 h 760544"/>
                <a:gd name="connsiteX5" fmla="*/ 359987 w 698927"/>
                <a:gd name="connsiteY5" fmla="*/ 759251 h 760544"/>
                <a:gd name="connsiteX6" fmla="*/ 358795 w 698927"/>
                <a:gd name="connsiteY6" fmla="*/ 760544 h 760544"/>
                <a:gd name="connsiteX7" fmla="*/ 318383 w 698927"/>
                <a:gd name="connsiteY7" fmla="*/ 713063 h 760544"/>
                <a:gd name="connsiteX8" fmla="*/ 16511 w 698927"/>
                <a:gd name="connsiteY8" fmla="*/ 379030 h 760544"/>
                <a:gd name="connsiteX9" fmla="*/ 0 w 698927"/>
                <a:gd name="connsiteY9" fmla="*/ 365021 h 760544"/>
                <a:gd name="connsiteX10" fmla="*/ 11012 w 698927"/>
                <a:gd name="connsiteY10" fmla="*/ 40694 h 760544"/>
                <a:gd name="connsiteX11" fmla="*/ 335405 w 698927"/>
                <a:gd name="connsiteY11" fmla="*/ 0 h 760544"/>
                <a:gd name="connsiteX0" fmla="*/ 335405 w 698927"/>
                <a:gd name="connsiteY0" fmla="*/ 0 h 759251"/>
                <a:gd name="connsiteX1" fmla="*/ 343802 w 698927"/>
                <a:gd name="connsiteY1" fmla="*/ 7042 h 759251"/>
                <a:gd name="connsiteX2" fmla="*/ 696145 w 698927"/>
                <a:gd name="connsiteY2" fmla="*/ 392737 h 759251"/>
                <a:gd name="connsiteX3" fmla="*/ 698927 w 698927"/>
                <a:gd name="connsiteY3" fmla="*/ 396012 h 759251"/>
                <a:gd name="connsiteX4" fmla="*/ 663077 w 698927"/>
                <a:gd name="connsiteY4" fmla="*/ 434356 h 759251"/>
                <a:gd name="connsiteX5" fmla="*/ 359987 w 698927"/>
                <a:gd name="connsiteY5" fmla="*/ 759251 h 759251"/>
                <a:gd name="connsiteX6" fmla="*/ 318383 w 698927"/>
                <a:gd name="connsiteY6" fmla="*/ 713063 h 759251"/>
                <a:gd name="connsiteX7" fmla="*/ 16511 w 698927"/>
                <a:gd name="connsiteY7" fmla="*/ 379030 h 759251"/>
                <a:gd name="connsiteX8" fmla="*/ 0 w 698927"/>
                <a:gd name="connsiteY8" fmla="*/ 365021 h 759251"/>
                <a:gd name="connsiteX9" fmla="*/ 11012 w 698927"/>
                <a:gd name="connsiteY9" fmla="*/ 40694 h 759251"/>
                <a:gd name="connsiteX10" fmla="*/ 335405 w 698927"/>
                <a:gd name="connsiteY10" fmla="*/ 0 h 759251"/>
                <a:gd name="connsiteX0" fmla="*/ 335405 w 698927"/>
                <a:gd name="connsiteY0" fmla="*/ 0 h 759251"/>
                <a:gd name="connsiteX1" fmla="*/ 343802 w 698927"/>
                <a:gd name="connsiteY1" fmla="*/ 7042 h 759251"/>
                <a:gd name="connsiteX2" fmla="*/ 696145 w 698927"/>
                <a:gd name="connsiteY2" fmla="*/ 392737 h 759251"/>
                <a:gd name="connsiteX3" fmla="*/ 698927 w 698927"/>
                <a:gd name="connsiteY3" fmla="*/ 396012 h 759251"/>
                <a:gd name="connsiteX4" fmla="*/ 359987 w 698927"/>
                <a:gd name="connsiteY4" fmla="*/ 759251 h 759251"/>
                <a:gd name="connsiteX5" fmla="*/ 318383 w 698927"/>
                <a:gd name="connsiteY5" fmla="*/ 713063 h 759251"/>
                <a:gd name="connsiteX6" fmla="*/ 16511 w 698927"/>
                <a:gd name="connsiteY6" fmla="*/ 379030 h 759251"/>
                <a:gd name="connsiteX7" fmla="*/ 0 w 698927"/>
                <a:gd name="connsiteY7" fmla="*/ 365021 h 759251"/>
                <a:gd name="connsiteX8" fmla="*/ 11012 w 698927"/>
                <a:gd name="connsiteY8" fmla="*/ 40694 h 759251"/>
                <a:gd name="connsiteX9" fmla="*/ 335405 w 698927"/>
                <a:gd name="connsiteY9" fmla="*/ 0 h 759251"/>
                <a:gd name="connsiteX0" fmla="*/ 335405 w 696145"/>
                <a:gd name="connsiteY0" fmla="*/ 0 h 759251"/>
                <a:gd name="connsiteX1" fmla="*/ 343802 w 696145"/>
                <a:gd name="connsiteY1" fmla="*/ 7042 h 759251"/>
                <a:gd name="connsiteX2" fmla="*/ 696145 w 696145"/>
                <a:gd name="connsiteY2" fmla="*/ 392737 h 759251"/>
                <a:gd name="connsiteX3" fmla="*/ 359987 w 696145"/>
                <a:gd name="connsiteY3" fmla="*/ 759251 h 759251"/>
                <a:gd name="connsiteX4" fmla="*/ 318383 w 696145"/>
                <a:gd name="connsiteY4" fmla="*/ 713063 h 759251"/>
                <a:gd name="connsiteX5" fmla="*/ 16511 w 696145"/>
                <a:gd name="connsiteY5" fmla="*/ 379030 h 759251"/>
                <a:gd name="connsiteX6" fmla="*/ 0 w 696145"/>
                <a:gd name="connsiteY6" fmla="*/ 365021 h 759251"/>
                <a:gd name="connsiteX7" fmla="*/ 11012 w 696145"/>
                <a:gd name="connsiteY7" fmla="*/ 40694 h 759251"/>
                <a:gd name="connsiteX8" fmla="*/ 335405 w 696145"/>
                <a:gd name="connsiteY8" fmla="*/ 0 h 759251"/>
                <a:gd name="connsiteX0" fmla="*/ 335405 w 703288"/>
                <a:gd name="connsiteY0" fmla="*/ 0 h 759251"/>
                <a:gd name="connsiteX1" fmla="*/ 343802 w 703288"/>
                <a:gd name="connsiteY1" fmla="*/ 7042 h 759251"/>
                <a:gd name="connsiteX2" fmla="*/ 703288 w 703288"/>
                <a:gd name="connsiteY2" fmla="*/ 402262 h 759251"/>
                <a:gd name="connsiteX3" fmla="*/ 359987 w 703288"/>
                <a:gd name="connsiteY3" fmla="*/ 759251 h 759251"/>
                <a:gd name="connsiteX4" fmla="*/ 318383 w 703288"/>
                <a:gd name="connsiteY4" fmla="*/ 713063 h 759251"/>
                <a:gd name="connsiteX5" fmla="*/ 16511 w 703288"/>
                <a:gd name="connsiteY5" fmla="*/ 379030 h 759251"/>
                <a:gd name="connsiteX6" fmla="*/ 0 w 703288"/>
                <a:gd name="connsiteY6" fmla="*/ 365021 h 759251"/>
                <a:gd name="connsiteX7" fmla="*/ 11012 w 703288"/>
                <a:gd name="connsiteY7" fmla="*/ 40694 h 759251"/>
                <a:gd name="connsiteX8" fmla="*/ 335405 w 703288"/>
                <a:gd name="connsiteY8" fmla="*/ 0 h 759251"/>
                <a:gd name="connsiteX0" fmla="*/ 335405 w 703288"/>
                <a:gd name="connsiteY0" fmla="*/ 0 h 768776"/>
                <a:gd name="connsiteX1" fmla="*/ 343802 w 703288"/>
                <a:gd name="connsiteY1" fmla="*/ 7042 h 768776"/>
                <a:gd name="connsiteX2" fmla="*/ 703288 w 703288"/>
                <a:gd name="connsiteY2" fmla="*/ 402262 h 768776"/>
                <a:gd name="connsiteX3" fmla="*/ 369512 w 703288"/>
                <a:gd name="connsiteY3" fmla="*/ 768776 h 768776"/>
                <a:gd name="connsiteX4" fmla="*/ 318383 w 703288"/>
                <a:gd name="connsiteY4" fmla="*/ 713063 h 768776"/>
                <a:gd name="connsiteX5" fmla="*/ 16511 w 703288"/>
                <a:gd name="connsiteY5" fmla="*/ 379030 h 768776"/>
                <a:gd name="connsiteX6" fmla="*/ 0 w 703288"/>
                <a:gd name="connsiteY6" fmla="*/ 365021 h 768776"/>
                <a:gd name="connsiteX7" fmla="*/ 11012 w 703288"/>
                <a:gd name="connsiteY7" fmla="*/ 40694 h 768776"/>
                <a:gd name="connsiteX8" fmla="*/ 335405 w 703288"/>
                <a:gd name="connsiteY8" fmla="*/ 0 h 76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288" h="768776">
                  <a:moveTo>
                    <a:pt x="335405" y="0"/>
                  </a:moveTo>
                  <a:lnTo>
                    <a:pt x="343802" y="7042"/>
                  </a:lnTo>
                  <a:cubicBezTo>
                    <a:pt x="459937" y="114202"/>
                    <a:pt x="575057" y="251100"/>
                    <a:pt x="703288" y="402262"/>
                  </a:cubicBezTo>
                  <a:lnTo>
                    <a:pt x="369512" y="768776"/>
                  </a:lnTo>
                  <a:lnTo>
                    <a:pt x="318383" y="713063"/>
                  </a:lnTo>
                  <a:cubicBezTo>
                    <a:pt x="200654" y="574260"/>
                    <a:pt x="107410" y="464282"/>
                    <a:pt x="16511" y="379030"/>
                  </a:cubicBezTo>
                  <a:lnTo>
                    <a:pt x="0" y="365021"/>
                  </a:lnTo>
                  <a:lnTo>
                    <a:pt x="11012" y="40694"/>
                  </a:lnTo>
                  <a:lnTo>
                    <a:pt x="335405" y="0"/>
                  </a:lnTo>
                  <a:close/>
                </a:path>
              </a:pathLst>
            </a:custGeom>
            <a:solidFill>
              <a:schemeClr val="accent1">
                <a:alpha val="6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B1029526-0CAB-4ABA-BA7E-C412DB919845}"/>
                </a:ext>
              </a:extLst>
            </p:cNvPr>
            <p:cNvSpPr/>
            <p:nvPr/>
          </p:nvSpPr>
          <p:spPr>
            <a:xfrm>
              <a:off x="831934" y="2630734"/>
              <a:ext cx="749428" cy="1662517"/>
            </a:xfrm>
            <a:custGeom>
              <a:avLst/>
              <a:gdLst>
                <a:gd name="connsiteX0" fmla="*/ 314397 w 749428"/>
                <a:gd name="connsiteY0" fmla="*/ 0 h 1662517"/>
                <a:gd name="connsiteX1" fmla="*/ 345567 w 749428"/>
                <a:gd name="connsiteY1" fmla="*/ 338672 h 1662517"/>
                <a:gd name="connsiteX2" fmla="*/ 658644 w 749428"/>
                <a:gd name="connsiteY2" fmla="*/ 359624 h 1662517"/>
                <a:gd name="connsiteX3" fmla="*/ 607659 w 749428"/>
                <a:gd name="connsiteY3" fmla="*/ 421873 h 1662517"/>
                <a:gd name="connsiteX4" fmla="*/ 495205 w 749428"/>
                <a:gd name="connsiteY4" fmla="*/ 791489 h 1662517"/>
                <a:gd name="connsiteX5" fmla="*/ 688170 w 749428"/>
                <a:gd name="connsiteY5" fmla="*/ 1259346 h 1662517"/>
                <a:gd name="connsiteX6" fmla="*/ 726670 w 749428"/>
                <a:gd name="connsiteY6" fmla="*/ 1291432 h 1662517"/>
                <a:gd name="connsiteX7" fmla="*/ 749428 w 749428"/>
                <a:gd name="connsiteY7" fmla="*/ 1576731 h 1662517"/>
                <a:gd name="connsiteX8" fmla="*/ 396301 w 749428"/>
                <a:gd name="connsiteY8" fmla="*/ 1662517 h 1662517"/>
                <a:gd name="connsiteX9" fmla="*/ 340174 w 749428"/>
                <a:gd name="connsiteY9" fmla="*/ 1611497 h 1662517"/>
                <a:gd name="connsiteX10" fmla="*/ 0 w 749428"/>
                <a:gd name="connsiteY10" fmla="*/ 791585 h 1662517"/>
                <a:gd name="connsiteX11" fmla="*/ 265215 w 749428"/>
                <a:gd name="connsiteY11" fmla="*/ 54100 h 1662517"/>
                <a:gd name="connsiteX12" fmla="*/ 314397 w 749428"/>
                <a:gd name="connsiteY12" fmla="*/ 0 h 16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9428" h="1662517">
                  <a:moveTo>
                    <a:pt x="314397" y="0"/>
                  </a:moveTo>
                  <a:lnTo>
                    <a:pt x="345567" y="338672"/>
                  </a:lnTo>
                  <a:lnTo>
                    <a:pt x="658644" y="359624"/>
                  </a:lnTo>
                  <a:lnTo>
                    <a:pt x="607659" y="421873"/>
                  </a:lnTo>
                  <a:cubicBezTo>
                    <a:pt x="536661" y="527622"/>
                    <a:pt x="495205" y="654794"/>
                    <a:pt x="495205" y="791489"/>
                  </a:cubicBezTo>
                  <a:cubicBezTo>
                    <a:pt x="495205" y="973750"/>
                    <a:pt x="568952" y="1139128"/>
                    <a:pt x="688170" y="1259346"/>
                  </a:cubicBezTo>
                  <a:lnTo>
                    <a:pt x="726670" y="1291432"/>
                  </a:lnTo>
                  <a:lnTo>
                    <a:pt x="749428" y="1576731"/>
                  </a:lnTo>
                  <a:lnTo>
                    <a:pt x="396301" y="1662517"/>
                  </a:lnTo>
                  <a:lnTo>
                    <a:pt x="340174" y="1611497"/>
                  </a:lnTo>
                  <a:cubicBezTo>
                    <a:pt x="130111" y="1401447"/>
                    <a:pt x="0" y="1111435"/>
                    <a:pt x="0" y="791585"/>
                  </a:cubicBezTo>
                  <a:cubicBezTo>
                    <a:pt x="0" y="511717"/>
                    <a:pt x="99598" y="254692"/>
                    <a:pt x="265215" y="54100"/>
                  </a:cubicBezTo>
                  <a:lnTo>
                    <a:pt x="314397" y="0"/>
                  </a:lnTo>
                  <a:close/>
                </a:path>
              </a:pathLst>
            </a:custGeom>
            <a:solidFill>
              <a:schemeClr val="accent1">
                <a:alpha val="6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6EE7CECB-1002-4776-979A-DCDD276855F7}"/>
                </a:ext>
              </a:extLst>
            </p:cNvPr>
            <p:cNvSpPr/>
            <p:nvPr/>
          </p:nvSpPr>
          <p:spPr>
            <a:xfrm>
              <a:off x="2603485" y="2718437"/>
              <a:ext cx="1312709" cy="1439356"/>
            </a:xfrm>
            <a:custGeom>
              <a:avLst/>
              <a:gdLst>
                <a:gd name="connsiteX0" fmla="*/ 973678 w 1312709"/>
                <a:gd name="connsiteY0" fmla="*/ 0 h 1439356"/>
                <a:gd name="connsiteX1" fmla="*/ 1302548 w 1312709"/>
                <a:gd name="connsiteY1" fmla="*/ 41893 h 1439356"/>
                <a:gd name="connsiteX2" fmla="*/ 1312709 w 1312709"/>
                <a:gd name="connsiteY2" fmla="*/ 360792 h 1439356"/>
                <a:gd name="connsiteX3" fmla="*/ 1250266 w 1312709"/>
                <a:gd name="connsiteY3" fmla="*/ 423500 h 1439356"/>
                <a:gd name="connsiteX4" fmla="*/ 1191296 w 1312709"/>
                <a:gd name="connsiteY4" fmla="*/ 491379 h 1439356"/>
                <a:gd name="connsiteX5" fmla="*/ 1187581 w 1312709"/>
                <a:gd name="connsiteY5" fmla="*/ 496141 h 1439356"/>
                <a:gd name="connsiteX6" fmla="*/ 1072562 w 1312709"/>
                <a:gd name="connsiteY6" fmla="*/ 634426 h 1439356"/>
                <a:gd name="connsiteX7" fmla="*/ 1004088 w 1312709"/>
                <a:gd name="connsiteY7" fmla="*/ 713673 h 1439356"/>
                <a:gd name="connsiteX8" fmla="*/ 624048 w 1312709"/>
                <a:gd name="connsiteY8" fmla="*/ 1131875 h 1439356"/>
                <a:gd name="connsiteX9" fmla="*/ 461585 w 1312709"/>
                <a:gd name="connsiteY9" fmla="*/ 1302241 h 1439356"/>
                <a:gd name="connsiteX10" fmla="*/ 364870 w 1312709"/>
                <a:gd name="connsiteY10" fmla="*/ 1396562 h 1439356"/>
                <a:gd name="connsiteX11" fmla="*/ 315668 w 1312709"/>
                <a:gd name="connsiteY11" fmla="*/ 1439356 h 1439356"/>
                <a:gd name="connsiteX12" fmla="*/ 302708 w 1312709"/>
                <a:gd name="connsiteY12" fmla="*/ 1094597 h 1439356"/>
                <a:gd name="connsiteX13" fmla="*/ 0 w 1312709"/>
                <a:gd name="connsiteY13" fmla="*/ 1057746 h 1439356"/>
                <a:gd name="connsiteX14" fmla="*/ 38592 w 1312709"/>
                <a:gd name="connsiteY14" fmla="*/ 1023521 h 1439356"/>
                <a:gd name="connsiteX15" fmla="*/ 105922 w 1312709"/>
                <a:gd name="connsiteY15" fmla="*/ 957436 h 1439356"/>
                <a:gd name="connsiteX16" fmla="*/ 219389 w 1312709"/>
                <a:gd name="connsiteY16" fmla="*/ 839243 h 1439356"/>
                <a:gd name="connsiteX17" fmla="*/ 305791 w 1312709"/>
                <a:gd name="connsiteY17" fmla="*/ 747423 h 1439356"/>
                <a:gd name="connsiteX18" fmla="*/ 679280 w 1312709"/>
                <a:gd name="connsiteY18" fmla="*/ 331917 h 1439356"/>
                <a:gd name="connsiteX19" fmla="*/ 720228 w 1312709"/>
                <a:gd name="connsiteY19" fmla="*/ 283957 h 1439356"/>
                <a:gd name="connsiteX20" fmla="*/ 798961 w 1312709"/>
                <a:gd name="connsiteY20" fmla="*/ 189150 h 1439356"/>
                <a:gd name="connsiteX21" fmla="*/ 947557 w 1312709"/>
                <a:gd name="connsiteY21" fmla="*/ 24712 h 143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12709" h="1439356">
                  <a:moveTo>
                    <a:pt x="973678" y="0"/>
                  </a:moveTo>
                  <a:lnTo>
                    <a:pt x="1302548" y="41893"/>
                  </a:lnTo>
                  <a:lnTo>
                    <a:pt x="1312709" y="360792"/>
                  </a:lnTo>
                  <a:lnTo>
                    <a:pt x="1250266" y="423500"/>
                  </a:lnTo>
                  <a:cubicBezTo>
                    <a:pt x="1212840" y="463572"/>
                    <a:pt x="1192106" y="490331"/>
                    <a:pt x="1191296" y="491379"/>
                  </a:cubicBezTo>
                  <a:lnTo>
                    <a:pt x="1187581" y="496141"/>
                  </a:lnTo>
                  <a:cubicBezTo>
                    <a:pt x="1183652" y="501142"/>
                    <a:pt x="1144844" y="549701"/>
                    <a:pt x="1072562" y="634426"/>
                  </a:cubicBezTo>
                  <a:lnTo>
                    <a:pt x="1004088" y="713673"/>
                  </a:lnTo>
                  <a:lnTo>
                    <a:pt x="624048" y="1131875"/>
                  </a:lnTo>
                  <a:lnTo>
                    <a:pt x="461585" y="1302241"/>
                  </a:lnTo>
                  <a:cubicBezTo>
                    <a:pt x="429224" y="1335626"/>
                    <a:pt x="396951" y="1367027"/>
                    <a:pt x="364870" y="1396562"/>
                  </a:cubicBezTo>
                  <a:lnTo>
                    <a:pt x="315668" y="1439356"/>
                  </a:lnTo>
                  <a:lnTo>
                    <a:pt x="302708" y="1094597"/>
                  </a:lnTo>
                  <a:lnTo>
                    <a:pt x="0" y="1057746"/>
                  </a:lnTo>
                  <a:lnTo>
                    <a:pt x="38592" y="1023521"/>
                  </a:lnTo>
                  <a:cubicBezTo>
                    <a:pt x="60848" y="1002764"/>
                    <a:pt x="83312" y="980761"/>
                    <a:pt x="105922" y="957436"/>
                  </a:cubicBezTo>
                  <a:cubicBezTo>
                    <a:pt x="145308" y="916812"/>
                    <a:pt x="183146" y="877379"/>
                    <a:pt x="219389" y="839243"/>
                  </a:cubicBezTo>
                  <a:lnTo>
                    <a:pt x="305791" y="747423"/>
                  </a:lnTo>
                  <a:lnTo>
                    <a:pt x="679280" y="331917"/>
                  </a:lnTo>
                  <a:lnTo>
                    <a:pt x="720228" y="283957"/>
                  </a:lnTo>
                  <a:cubicBezTo>
                    <a:pt x="766243" y="229584"/>
                    <a:pt x="792889" y="196723"/>
                    <a:pt x="798961" y="189150"/>
                  </a:cubicBezTo>
                  <a:cubicBezTo>
                    <a:pt x="812415" y="171648"/>
                    <a:pt x="863783" y="106930"/>
                    <a:pt x="947557" y="24712"/>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C0603E43-9CBF-4D3F-B702-FD850159F5C8}"/>
                </a:ext>
              </a:extLst>
            </p:cNvPr>
            <p:cNvSpPr/>
            <p:nvPr/>
          </p:nvSpPr>
          <p:spPr>
            <a:xfrm>
              <a:off x="3297098" y="3489751"/>
              <a:ext cx="564582" cy="603757"/>
            </a:xfrm>
            <a:custGeom>
              <a:avLst/>
              <a:gdLst>
                <a:gd name="connsiteX0" fmla="*/ 334185 w 564582"/>
                <a:gd name="connsiteY0" fmla="*/ 0 h 603757"/>
                <a:gd name="connsiteX1" fmla="*/ 386062 w 564582"/>
                <a:gd name="connsiteY1" fmla="*/ 54238 h 603757"/>
                <a:gd name="connsiteX2" fmla="*/ 484348 w 564582"/>
                <a:gd name="connsiteY2" fmla="*/ 153358 h 603757"/>
                <a:gd name="connsiteX3" fmla="*/ 560085 w 564582"/>
                <a:gd name="connsiteY3" fmla="*/ 225384 h 603757"/>
                <a:gd name="connsiteX4" fmla="*/ 564582 w 564582"/>
                <a:gd name="connsiteY4" fmla="*/ 229312 h 603757"/>
                <a:gd name="connsiteX5" fmla="*/ 253842 w 564582"/>
                <a:gd name="connsiteY5" fmla="*/ 266039 h 603757"/>
                <a:gd name="connsiteX6" fmla="*/ 239913 w 564582"/>
                <a:gd name="connsiteY6" fmla="*/ 603757 h 603757"/>
                <a:gd name="connsiteX7" fmla="*/ 135733 w 564582"/>
                <a:gd name="connsiteY7" fmla="*/ 505307 h 603757"/>
                <a:gd name="connsiteX8" fmla="*/ 0 w 564582"/>
                <a:gd name="connsiteY8" fmla="*/ 366853 h 603757"/>
                <a:gd name="connsiteX9" fmla="*/ 334185 w 564582"/>
                <a:gd name="connsiteY9" fmla="*/ 0 h 60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82" h="603757">
                  <a:moveTo>
                    <a:pt x="334185" y="0"/>
                  </a:moveTo>
                  <a:lnTo>
                    <a:pt x="386062" y="54238"/>
                  </a:lnTo>
                  <a:cubicBezTo>
                    <a:pt x="417483" y="86516"/>
                    <a:pt x="450201" y="119544"/>
                    <a:pt x="484348" y="153358"/>
                  </a:cubicBezTo>
                  <a:cubicBezTo>
                    <a:pt x="510018" y="178796"/>
                    <a:pt x="535277" y="202777"/>
                    <a:pt x="560085" y="225384"/>
                  </a:cubicBezTo>
                  <a:lnTo>
                    <a:pt x="564582" y="229312"/>
                  </a:lnTo>
                  <a:lnTo>
                    <a:pt x="253842" y="266039"/>
                  </a:lnTo>
                  <a:lnTo>
                    <a:pt x="239913" y="603757"/>
                  </a:lnTo>
                  <a:lnTo>
                    <a:pt x="135733" y="505307"/>
                  </a:lnTo>
                  <a:lnTo>
                    <a:pt x="0" y="366853"/>
                  </a:lnTo>
                  <a:lnTo>
                    <a:pt x="334185" y="0"/>
                  </a:lnTo>
                  <a:close/>
                </a:path>
              </a:pathLst>
            </a:custGeom>
            <a:solidFill>
              <a:schemeClr val="accent1">
                <a:alpha val="6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0F0705DE-4D51-42C9-97CC-4B59F9482AF7}"/>
                </a:ext>
              </a:extLst>
            </p:cNvPr>
            <p:cNvSpPr/>
            <p:nvPr/>
          </p:nvSpPr>
          <p:spPr>
            <a:xfrm>
              <a:off x="3580057" y="3758588"/>
              <a:ext cx="1663569" cy="823781"/>
            </a:xfrm>
            <a:custGeom>
              <a:avLst/>
              <a:gdLst>
                <a:gd name="connsiteX0" fmla="*/ 326874 w 1663569"/>
                <a:gd name="connsiteY0" fmla="*/ 0 h 823781"/>
                <a:gd name="connsiteX1" fmla="*/ 350154 w 1663569"/>
                <a:gd name="connsiteY1" fmla="*/ 20334 h 823781"/>
                <a:gd name="connsiteX2" fmla="*/ 951864 w 1663569"/>
                <a:gd name="connsiteY2" fmla="*/ 328195 h 823781"/>
                <a:gd name="connsiteX3" fmla="*/ 958150 w 1663569"/>
                <a:gd name="connsiteY3" fmla="*/ 327719 h 823781"/>
                <a:gd name="connsiteX4" fmla="*/ 955680 w 1663569"/>
                <a:gd name="connsiteY4" fmla="*/ 328214 h 823781"/>
                <a:gd name="connsiteX5" fmla="*/ 954912 w 1663569"/>
                <a:gd name="connsiteY5" fmla="*/ 328291 h 823781"/>
                <a:gd name="connsiteX6" fmla="*/ 954817 w 1663569"/>
                <a:gd name="connsiteY6" fmla="*/ 328386 h 823781"/>
                <a:gd name="connsiteX7" fmla="*/ 955680 w 1663569"/>
                <a:gd name="connsiteY7" fmla="*/ 328214 h 823781"/>
                <a:gd name="connsiteX8" fmla="*/ 1088707 w 1663569"/>
                <a:gd name="connsiteY8" fmla="*/ 314761 h 823781"/>
                <a:gd name="connsiteX9" fmla="*/ 1326312 w 1663569"/>
                <a:gd name="connsiteY9" fmla="*/ 214601 h 823781"/>
                <a:gd name="connsiteX10" fmla="*/ 1360922 w 1663569"/>
                <a:gd name="connsiteY10" fmla="*/ 186033 h 823781"/>
                <a:gd name="connsiteX11" fmla="*/ 1338864 w 1663569"/>
                <a:gd name="connsiteY11" fmla="*/ 504788 h 823781"/>
                <a:gd name="connsiteX12" fmla="*/ 1663569 w 1663569"/>
                <a:gd name="connsiteY12" fmla="*/ 580081 h 823781"/>
                <a:gd name="connsiteX13" fmla="*/ 1603630 w 1663569"/>
                <a:gd name="connsiteY13" fmla="*/ 624986 h 823781"/>
                <a:gd name="connsiteX14" fmla="*/ 956150 w 1663569"/>
                <a:gd name="connsiteY14" fmla="*/ 823781 h 823781"/>
                <a:gd name="connsiteX15" fmla="*/ 953674 w 1663569"/>
                <a:gd name="connsiteY15" fmla="*/ 823781 h 823781"/>
                <a:gd name="connsiteX16" fmla="*/ 59606 w 1663569"/>
                <a:gd name="connsiteY16" fmla="*/ 422945 h 823781"/>
                <a:gd name="connsiteX17" fmla="*/ 0 w 1663569"/>
                <a:gd name="connsiteY17" fmla="*/ 371870 h 823781"/>
                <a:gd name="connsiteX18" fmla="*/ 13746 w 1663569"/>
                <a:gd name="connsiteY18" fmla="*/ 37016 h 823781"/>
                <a:gd name="connsiteX19" fmla="*/ 326874 w 1663569"/>
                <a:gd name="connsiteY19" fmla="*/ 0 h 82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63569" h="823781">
                  <a:moveTo>
                    <a:pt x="326874" y="0"/>
                  </a:moveTo>
                  <a:lnTo>
                    <a:pt x="350154" y="20334"/>
                  </a:lnTo>
                  <a:cubicBezTo>
                    <a:pt x="684258" y="299557"/>
                    <a:pt x="921944" y="325946"/>
                    <a:pt x="951864" y="328195"/>
                  </a:cubicBezTo>
                  <a:lnTo>
                    <a:pt x="958150" y="327719"/>
                  </a:lnTo>
                  <a:lnTo>
                    <a:pt x="955680" y="328214"/>
                  </a:lnTo>
                  <a:lnTo>
                    <a:pt x="954912" y="328291"/>
                  </a:lnTo>
                  <a:lnTo>
                    <a:pt x="954817" y="328386"/>
                  </a:lnTo>
                  <a:lnTo>
                    <a:pt x="955680" y="328214"/>
                  </a:lnTo>
                  <a:lnTo>
                    <a:pt x="1088707" y="314761"/>
                  </a:lnTo>
                  <a:cubicBezTo>
                    <a:pt x="1175171" y="297020"/>
                    <a:pt x="1255571" y="262436"/>
                    <a:pt x="1326312" y="214601"/>
                  </a:cubicBezTo>
                  <a:lnTo>
                    <a:pt x="1360922" y="186033"/>
                  </a:lnTo>
                  <a:lnTo>
                    <a:pt x="1338864" y="504788"/>
                  </a:lnTo>
                  <a:lnTo>
                    <a:pt x="1663569" y="580081"/>
                  </a:lnTo>
                  <a:lnTo>
                    <a:pt x="1603630" y="624986"/>
                  </a:lnTo>
                  <a:cubicBezTo>
                    <a:pt x="1418654" y="750227"/>
                    <a:pt x="1195787" y="823531"/>
                    <a:pt x="956150" y="823781"/>
                  </a:cubicBezTo>
                  <a:cubicBezTo>
                    <a:pt x="955388" y="823781"/>
                    <a:pt x="954531" y="823781"/>
                    <a:pt x="953674" y="823781"/>
                  </a:cubicBezTo>
                  <a:cubicBezTo>
                    <a:pt x="885082" y="823781"/>
                    <a:pt x="527631" y="804092"/>
                    <a:pt x="59606" y="422945"/>
                  </a:cubicBezTo>
                  <a:lnTo>
                    <a:pt x="0" y="371870"/>
                  </a:lnTo>
                  <a:lnTo>
                    <a:pt x="13746" y="37016"/>
                  </a:lnTo>
                  <a:lnTo>
                    <a:pt x="326874" y="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CC24B3D6-2C1E-4E11-AADA-0E620551CC15}"/>
                </a:ext>
              </a:extLst>
            </p:cNvPr>
            <p:cNvSpPr/>
            <p:nvPr/>
          </p:nvSpPr>
          <p:spPr>
            <a:xfrm>
              <a:off x="1270224" y="3815317"/>
              <a:ext cx="1605743" cy="767051"/>
            </a:xfrm>
            <a:custGeom>
              <a:avLst/>
              <a:gdLst>
                <a:gd name="connsiteX0" fmla="*/ 1286372 w 1605743"/>
                <a:gd name="connsiteY0" fmla="*/ 0 h 767051"/>
                <a:gd name="connsiteX1" fmla="*/ 1592821 w 1605743"/>
                <a:gd name="connsiteY1" fmla="*/ 37342 h 767051"/>
                <a:gd name="connsiteX2" fmla="*/ 1605743 w 1605743"/>
                <a:gd name="connsiteY2" fmla="*/ 380037 h 767051"/>
                <a:gd name="connsiteX3" fmla="*/ 1602561 w 1605743"/>
                <a:gd name="connsiteY3" fmla="*/ 382805 h 767051"/>
                <a:gd name="connsiteX4" fmla="*/ 727284 w 1605743"/>
                <a:gd name="connsiteY4" fmla="*/ 767051 h 767051"/>
                <a:gd name="connsiteX5" fmla="*/ 721760 w 1605743"/>
                <a:gd name="connsiteY5" fmla="*/ 767051 h 767051"/>
                <a:gd name="connsiteX6" fmla="*/ 73637 w 1605743"/>
                <a:gd name="connsiteY6" fmla="*/ 568675 h 767051"/>
                <a:gd name="connsiteX7" fmla="*/ 0 w 1605743"/>
                <a:gd name="connsiteY7" fmla="*/ 513579 h 767051"/>
                <a:gd name="connsiteX8" fmla="*/ 358572 w 1605743"/>
                <a:gd name="connsiteY8" fmla="*/ 426438 h 767051"/>
                <a:gd name="connsiteX9" fmla="*/ 336222 w 1605743"/>
                <a:gd name="connsiteY9" fmla="*/ 146720 h 767051"/>
                <a:gd name="connsiteX10" fmla="*/ 347376 w 1605743"/>
                <a:gd name="connsiteY10" fmla="*/ 156016 h 767051"/>
                <a:gd name="connsiteX11" fmla="*/ 715664 w 1605743"/>
                <a:gd name="connsiteY11" fmla="*/ 271656 h 767051"/>
                <a:gd name="connsiteX12" fmla="*/ 1178780 w 1605743"/>
                <a:gd name="connsiteY12" fmla="*/ 81829 h 767051"/>
                <a:gd name="connsiteX13" fmla="*/ 1286372 w 1605743"/>
                <a:gd name="connsiteY13" fmla="*/ 0 h 7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5743" h="767051">
                  <a:moveTo>
                    <a:pt x="1286372" y="0"/>
                  </a:moveTo>
                  <a:lnTo>
                    <a:pt x="1592821" y="37342"/>
                  </a:lnTo>
                  <a:lnTo>
                    <a:pt x="1605743" y="380037"/>
                  </a:lnTo>
                  <a:lnTo>
                    <a:pt x="1602561" y="382805"/>
                  </a:lnTo>
                  <a:cubicBezTo>
                    <a:pt x="1160192" y="745684"/>
                    <a:pt x="775207" y="765885"/>
                    <a:pt x="727284" y="767051"/>
                  </a:cubicBezTo>
                  <a:lnTo>
                    <a:pt x="721760" y="767051"/>
                  </a:lnTo>
                  <a:cubicBezTo>
                    <a:pt x="481908" y="767051"/>
                    <a:pt x="258813" y="693877"/>
                    <a:pt x="73637" y="568675"/>
                  </a:cubicBezTo>
                  <a:lnTo>
                    <a:pt x="0" y="513579"/>
                  </a:lnTo>
                  <a:lnTo>
                    <a:pt x="358572" y="426438"/>
                  </a:lnTo>
                  <a:lnTo>
                    <a:pt x="336222" y="146720"/>
                  </a:lnTo>
                  <a:lnTo>
                    <a:pt x="347376" y="156016"/>
                  </a:lnTo>
                  <a:cubicBezTo>
                    <a:pt x="452515" y="227919"/>
                    <a:pt x="579254" y="270442"/>
                    <a:pt x="715664" y="271656"/>
                  </a:cubicBezTo>
                  <a:cubicBezTo>
                    <a:pt x="743739" y="269513"/>
                    <a:pt x="933191" y="249261"/>
                    <a:pt x="1178780" y="81829"/>
                  </a:cubicBezTo>
                  <a:lnTo>
                    <a:pt x="1286372" y="0"/>
                  </a:lnTo>
                  <a:close/>
                </a:path>
              </a:pathLst>
            </a:custGeom>
            <a:solidFill>
              <a:schemeClr val="accent1">
                <a:alpha val="62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CED96E9C-3E6D-4816-8619-7609DCE63875}"/>
                </a:ext>
              </a:extLst>
            </p:cNvPr>
            <p:cNvSpPr/>
            <p:nvPr/>
          </p:nvSpPr>
          <p:spPr>
            <a:xfrm>
              <a:off x="2010537" y="2007596"/>
              <a:ext cx="2540719" cy="926663"/>
            </a:xfrm>
            <a:custGeom>
              <a:avLst/>
              <a:gdLst>
                <a:gd name="connsiteX0" fmla="*/ 74241 w 2540719"/>
                <a:gd name="connsiteY0" fmla="*/ 95 h 926663"/>
                <a:gd name="connsiteX1" fmla="*/ 1255607 w 2540719"/>
                <a:gd name="connsiteY1" fmla="*/ 638817 h 926663"/>
                <a:gd name="connsiteX2" fmla="*/ 2420051 w 2540719"/>
                <a:gd name="connsiteY2" fmla="*/ 9622 h 926663"/>
                <a:gd name="connsiteX3" fmla="*/ 2471202 w 2540719"/>
                <a:gd name="connsiteY3" fmla="*/ 7216 h 926663"/>
                <a:gd name="connsiteX4" fmla="*/ 2540719 w 2540719"/>
                <a:gd name="connsiteY4" fmla="*/ 88749 h 926663"/>
                <a:gd name="connsiteX5" fmla="*/ 2445779 w 2540719"/>
                <a:gd name="connsiteY5" fmla="*/ 200101 h 926663"/>
                <a:gd name="connsiteX6" fmla="*/ 2410749 w 2540719"/>
                <a:gd name="connsiteY6" fmla="*/ 202252 h 926663"/>
                <a:gd name="connsiteX7" fmla="*/ 1324568 w 2540719"/>
                <a:gd name="connsiteY7" fmla="*/ 843033 h 926663"/>
                <a:gd name="connsiteX8" fmla="*/ 1251511 w 2540719"/>
                <a:gd name="connsiteY8" fmla="*/ 926663 h 926663"/>
                <a:gd name="connsiteX9" fmla="*/ 1179883 w 2540719"/>
                <a:gd name="connsiteY9" fmla="*/ 841795 h 926663"/>
                <a:gd name="connsiteX10" fmla="*/ 356637 w 2540719"/>
                <a:gd name="connsiteY10" fmla="*/ 241434 h 926663"/>
                <a:gd name="connsiteX11" fmla="*/ 1831 w 2540719"/>
                <a:gd name="connsiteY11" fmla="*/ 193904 h 926663"/>
                <a:gd name="connsiteX12" fmla="*/ 0 w 2540719"/>
                <a:gd name="connsiteY12" fmla="*/ 194213 h 926663"/>
                <a:gd name="connsiteX13" fmla="*/ 89936 w 2540719"/>
                <a:gd name="connsiteY13" fmla="*/ 88749 h 926663"/>
                <a:gd name="connsiteX14" fmla="*/ 15547 w 2540719"/>
                <a:gd name="connsiteY14" fmla="*/ 1496 h 926663"/>
                <a:gd name="connsiteX15" fmla="*/ 32381 w 2540719"/>
                <a:gd name="connsiteY15" fmla="*/ 508 h 926663"/>
                <a:gd name="connsiteX16" fmla="*/ 74241 w 2540719"/>
                <a:gd name="connsiteY16" fmla="*/ 95 h 92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0719" h="926663">
                  <a:moveTo>
                    <a:pt x="74241" y="95"/>
                  </a:moveTo>
                  <a:cubicBezTo>
                    <a:pt x="276770" y="3068"/>
                    <a:pt x="748079" y="78509"/>
                    <a:pt x="1255607" y="638817"/>
                  </a:cubicBezTo>
                  <a:cubicBezTo>
                    <a:pt x="1429647" y="464063"/>
                    <a:pt x="1885474" y="59509"/>
                    <a:pt x="2420051" y="9622"/>
                  </a:cubicBezTo>
                  <a:lnTo>
                    <a:pt x="2471202" y="7216"/>
                  </a:lnTo>
                  <a:lnTo>
                    <a:pt x="2540719" y="88749"/>
                  </a:lnTo>
                  <a:lnTo>
                    <a:pt x="2445779" y="200101"/>
                  </a:lnTo>
                  <a:lnTo>
                    <a:pt x="2410749" y="202252"/>
                  </a:lnTo>
                  <a:cubicBezTo>
                    <a:pt x="1829123" y="272744"/>
                    <a:pt x="1329926" y="836872"/>
                    <a:pt x="1324568" y="843033"/>
                  </a:cubicBezTo>
                  <a:lnTo>
                    <a:pt x="1251511" y="926663"/>
                  </a:lnTo>
                  <a:lnTo>
                    <a:pt x="1179883" y="841795"/>
                  </a:lnTo>
                  <a:cubicBezTo>
                    <a:pt x="858890" y="460795"/>
                    <a:pt x="555043" y="305061"/>
                    <a:pt x="356637" y="241434"/>
                  </a:cubicBezTo>
                  <a:cubicBezTo>
                    <a:pt x="143563" y="173140"/>
                    <a:pt x="3164" y="193619"/>
                    <a:pt x="1831" y="193904"/>
                  </a:cubicBezTo>
                  <a:lnTo>
                    <a:pt x="0" y="194213"/>
                  </a:lnTo>
                  <a:lnTo>
                    <a:pt x="89936" y="88749"/>
                  </a:lnTo>
                  <a:lnTo>
                    <a:pt x="15547" y="1496"/>
                  </a:lnTo>
                  <a:lnTo>
                    <a:pt x="32381" y="508"/>
                  </a:lnTo>
                  <a:cubicBezTo>
                    <a:pt x="44674" y="67"/>
                    <a:pt x="58662" y="-134"/>
                    <a:pt x="74241" y="95"/>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B2F4CBF2-5FDC-43D5-9904-20645401C9BB}"/>
                </a:ext>
              </a:extLst>
            </p:cNvPr>
            <p:cNvSpPr/>
            <p:nvPr/>
          </p:nvSpPr>
          <p:spPr>
            <a:xfrm>
              <a:off x="4585292" y="2015464"/>
              <a:ext cx="1374255" cy="1406378"/>
            </a:xfrm>
            <a:custGeom>
              <a:avLst/>
              <a:gdLst>
                <a:gd name="connsiteX0" fmla="*/ 23595 w 1374255"/>
                <a:gd name="connsiteY0" fmla="*/ 0 h 1406378"/>
                <a:gd name="connsiteX1" fmla="*/ 107797 w 1374255"/>
                <a:gd name="connsiteY1" fmla="*/ 4429 h 1406378"/>
                <a:gd name="connsiteX2" fmla="*/ 981806 w 1374255"/>
                <a:gd name="connsiteY2" fmla="*/ 414826 h 1406378"/>
                <a:gd name="connsiteX3" fmla="*/ 1371779 w 1374255"/>
                <a:gd name="connsiteY3" fmla="*/ 1272818 h 1406378"/>
                <a:gd name="connsiteX4" fmla="*/ 1374255 w 1374255"/>
                <a:gd name="connsiteY4" fmla="*/ 1326578 h 1406378"/>
                <a:gd name="connsiteX5" fmla="*/ 1280700 w 1374255"/>
                <a:gd name="connsiteY5" fmla="*/ 1406378 h 1406378"/>
                <a:gd name="connsiteX6" fmla="*/ 1183364 w 1374255"/>
                <a:gd name="connsiteY6" fmla="*/ 1323382 h 1406378"/>
                <a:gd name="connsiteX7" fmla="*/ 1181730 w 1374255"/>
                <a:gd name="connsiteY7" fmla="*/ 1289827 h 1406378"/>
                <a:gd name="connsiteX8" fmla="*/ 88512 w 1374255"/>
                <a:gd name="connsiteY8" fmla="*/ 194268 h 1406378"/>
                <a:gd name="connsiteX9" fmla="*/ 0 w 1374255"/>
                <a:gd name="connsiteY9" fmla="*/ 189411 h 1406378"/>
                <a:gd name="connsiteX10" fmla="*/ 92551 w 1374255"/>
                <a:gd name="connsiteY10" fmla="*/ 80880 h 1406378"/>
                <a:gd name="connsiteX11" fmla="*/ 23595 w 1374255"/>
                <a:gd name="connsiteY11" fmla="*/ 0 h 140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4255" h="1406378">
                  <a:moveTo>
                    <a:pt x="23595" y="0"/>
                  </a:moveTo>
                  <a:lnTo>
                    <a:pt x="107797" y="4429"/>
                  </a:lnTo>
                  <a:cubicBezTo>
                    <a:pt x="447198" y="38227"/>
                    <a:pt x="753444" y="181130"/>
                    <a:pt x="981806" y="414826"/>
                  </a:cubicBezTo>
                  <a:cubicBezTo>
                    <a:pt x="1205501" y="643772"/>
                    <a:pt x="1341320" y="944403"/>
                    <a:pt x="1371779" y="1272818"/>
                  </a:cubicBezTo>
                  <a:lnTo>
                    <a:pt x="1374255" y="1326578"/>
                  </a:lnTo>
                  <a:lnTo>
                    <a:pt x="1280700" y="1406378"/>
                  </a:lnTo>
                  <a:lnTo>
                    <a:pt x="1183364" y="1323382"/>
                  </a:lnTo>
                  <a:lnTo>
                    <a:pt x="1181730" y="1289827"/>
                  </a:lnTo>
                  <a:cubicBezTo>
                    <a:pt x="1125179" y="713109"/>
                    <a:pt x="681286" y="256058"/>
                    <a:pt x="88512" y="194268"/>
                  </a:cubicBezTo>
                  <a:lnTo>
                    <a:pt x="0" y="189411"/>
                  </a:lnTo>
                  <a:lnTo>
                    <a:pt x="92551" y="80880"/>
                  </a:lnTo>
                  <a:lnTo>
                    <a:pt x="23595" y="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1A4787AD-6BD5-46E5-B925-DA8A5CE32CCA}"/>
                </a:ext>
              </a:extLst>
            </p:cNvPr>
            <p:cNvSpPr/>
            <p:nvPr/>
          </p:nvSpPr>
          <p:spPr>
            <a:xfrm>
              <a:off x="581468" y="2016804"/>
              <a:ext cx="1392418" cy="1378284"/>
            </a:xfrm>
            <a:custGeom>
              <a:avLst/>
              <a:gdLst>
                <a:gd name="connsiteX0" fmla="*/ 1324600 w 1392418"/>
                <a:gd name="connsiteY0" fmla="*/ 0 h 1378284"/>
                <a:gd name="connsiteX1" fmla="*/ 1392418 w 1392418"/>
                <a:gd name="connsiteY1" fmla="*/ 79540 h 1378284"/>
                <a:gd name="connsiteX2" fmla="*/ 1296489 w 1392418"/>
                <a:gd name="connsiteY2" fmla="*/ 192050 h 1378284"/>
                <a:gd name="connsiteX3" fmla="*/ 1290281 w 1392418"/>
                <a:gd name="connsiteY3" fmla="*/ 192364 h 1378284"/>
                <a:gd name="connsiteX4" fmla="*/ 194048 w 1392418"/>
                <a:gd name="connsiteY4" fmla="*/ 1288518 h 1378284"/>
                <a:gd name="connsiteX5" fmla="*/ 189501 w 1392418"/>
                <a:gd name="connsiteY5" fmla="*/ 1378284 h 1378284"/>
                <a:gd name="connsiteX6" fmla="*/ 84160 w 1392418"/>
                <a:gd name="connsiteY6" fmla="*/ 1288453 h 1378284"/>
                <a:gd name="connsiteX7" fmla="*/ 0 w 1392418"/>
                <a:gd name="connsiteY7" fmla="*/ 1360206 h 1378284"/>
                <a:gd name="connsiteX8" fmla="*/ 4587 w 1392418"/>
                <a:gd name="connsiteY8" fmla="*/ 1269403 h 1378284"/>
                <a:gd name="connsiteX9" fmla="*/ 1264676 w 1392418"/>
                <a:gd name="connsiteY9" fmla="*/ 3313 h 1378284"/>
                <a:gd name="connsiteX10" fmla="*/ 1324600 w 1392418"/>
                <a:gd name="connsiteY10" fmla="*/ 0 h 13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418" h="1378284">
                  <a:moveTo>
                    <a:pt x="1324600" y="0"/>
                  </a:moveTo>
                  <a:lnTo>
                    <a:pt x="1392418" y="79540"/>
                  </a:lnTo>
                  <a:lnTo>
                    <a:pt x="1296489" y="192050"/>
                  </a:lnTo>
                  <a:lnTo>
                    <a:pt x="1290281" y="192364"/>
                  </a:lnTo>
                  <a:cubicBezTo>
                    <a:pt x="713056" y="251087"/>
                    <a:pt x="252845" y="711293"/>
                    <a:pt x="194048" y="1288518"/>
                  </a:cubicBezTo>
                  <a:lnTo>
                    <a:pt x="189501" y="1378284"/>
                  </a:lnTo>
                  <a:lnTo>
                    <a:pt x="84160" y="1288453"/>
                  </a:lnTo>
                  <a:lnTo>
                    <a:pt x="0" y="1360206"/>
                  </a:lnTo>
                  <a:lnTo>
                    <a:pt x="4587" y="1269403"/>
                  </a:lnTo>
                  <a:cubicBezTo>
                    <a:pt x="72121" y="604576"/>
                    <a:pt x="600756" y="73941"/>
                    <a:pt x="1264676" y="3313"/>
                  </a:cubicBezTo>
                  <a:lnTo>
                    <a:pt x="1324600" y="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A5D0F67A-6B7D-4991-A77B-638A5BF93F0C}"/>
                </a:ext>
              </a:extLst>
            </p:cNvPr>
            <p:cNvSpPr/>
            <p:nvPr/>
          </p:nvSpPr>
          <p:spPr>
            <a:xfrm>
              <a:off x="582543" y="3431844"/>
              <a:ext cx="1385597" cy="1416400"/>
            </a:xfrm>
            <a:custGeom>
              <a:avLst/>
              <a:gdLst>
                <a:gd name="connsiteX0" fmla="*/ 83085 w 1385597"/>
                <a:gd name="connsiteY0" fmla="*/ 0 h 1416400"/>
                <a:gd name="connsiteX1" fmla="*/ 191553 w 1385597"/>
                <a:gd name="connsiteY1" fmla="*/ 92482 h 1416400"/>
                <a:gd name="connsiteX2" fmla="*/ 193182 w 1385597"/>
                <a:gd name="connsiteY2" fmla="*/ 123418 h 1416400"/>
                <a:gd name="connsiteX3" fmla="*/ 574766 w 1385597"/>
                <a:gd name="connsiteY3" fmla="*/ 896302 h 1416400"/>
                <a:gd name="connsiteX4" fmla="*/ 1367531 w 1385597"/>
                <a:gd name="connsiteY4" fmla="*/ 1227677 h 1416400"/>
                <a:gd name="connsiteX5" fmla="*/ 1385597 w 1385597"/>
                <a:gd name="connsiteY5" fmla="*/ 1227319 h 1416400"/>
                <a:gd name="connsiteX6" fmla="*/ 1291903 w 1385597"/>
                <a:gd name="connsiteY6" fmla="*/ 1337215 h 1416400"/>
                <a:gd name="connsiteX7" fmla="*/ 1359414 w 1385597"/>
                <a:gd name="connsiteY7" fmla="*/ 1416400 h 1416400"/>
                <a:gd name="connsiteX8" fmla="*/ 1285353 w 1385597"/>
                <a:gd name="connsiteY8" fmla="*/ 1415486 h 1416400"/>
                <a:gd name="connsiteX9" fmla="*/ 442844 w 1385597"/>
                <a:gd name="connsiteY9" fmla="*/ 1033653 h 1416400"/>
                <a:gd name="connsiteX10" fmla="*/ 3766 w 1385597"/>
                <a:gd name="connsiteY10" fmla="*/ 142581 h 1416400"/>
                <a:gd name="connsiteX11" fmla="*/ 0 w 1385597"/>
                <a:gd name="connsiteY11" fmla="*/ 70840 h 1416400"/>
                <a:gd name="connsiteX12" fmla="*/ 83085 w 1385597"/>
                <a:gd name="connsiteY12" fmla="*/ 0 h 14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5597" h="1416400">
                  <a:moveTo>
                    <a:pt x="83085" y="0"/>
                  </a:moveTo>
                  <a:lnTo>
                    <a:pt x="191553" y="92482"/>
                  </a:lnTo>
                  <a:lnTo>
                    <a:pt x="193182" y="123418"/>
                  </a:lnTo>
                  <a:cubicBezTo>
                    <a:pt x="223628" y="412617"/>
                    <a:pt x="358905" y="689026"/>
                    <a:pt x="574766" y="896302"/>
                  </a:cubicBezTo>
                  <a:cubicBezTo>
                    <a:pt x="798222" y="1110996"/>
                    <a:pt x="1078352" y="1227677"/>
                    <a:pt x="1367531" y="1227677"/>
                  </a:cubicBezTo>
                  <a:lnTo>
                    <a:pt x="1385597" y="1227319"/>
                  </a:lnTo>
                  <a:lnTo>
                    <a:pt x="1291903" y="1337215"/>
                  </a:lnTo>
                  <a:lnTo>
                    <a:pt x="1359414" y="1416400"/>
                  </a:lnTo>
                  <a:lnTo>
                    <a:pt x="1285353" y="1415486"/>
                  </a:lnTo>
                  <a:cubicBezTo>
                    <a:pt x="976380" y="1395427"/>
                    <a:pt x="681207" y="1262598"/>
                    <a:pt x="442844" y="1033653"/>
                  </a:cubicBezTo>
                  <a:cubicBezTo>
                    <a:pt x="194480" y="795040"/>
                    <a:pt x="38804" y="476427"/>
                    <a:pt x="3766" y="142581"/>
                  </a:cubicBezTo>
                  <a:lnTo>
                    <a:pt x="0" y="70840"/>
                  </a:lnTo>
                  <a:lnTo>
                    <a:pt x="83085" y="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BF85B12F-F327-4679-885E-C0CC45A92116}"/>
                </a:ext>
              </a:extLst>
            </p:cNvPr>
            <p:cNvSpPr/>
            <p:nvPr/>
          </p:nvSpPr>
          <p:spPr>
            <a:xfrm>
              <a:off x="4578307" y="3466631"/>
              <a:ext cx="1383495" cy="1377470"/>
            </a:xfrm>
            <a:custGeom>
              <a:avLst/>
              <a:gdLst>
                <a:gd name="connsiteX0" fmla="*/ 1383495 w 1383495"/>
                <a:gd name="connsiteY0" fmla="*/ 0 h 1377470"/>
                <a:gd name="connsiteX1" fmla="*/ 1378005 w 1383495"/>
                <a:gd name="connsiteY1" fmla="*/ 108546 h 1377470"/>
                <a:gd name="connsiteX2" fmla="*/ 115421 w 1383495"/>
                <a:gd name="connsiteY2" fmla="*/ 1374725 h 1377470"/>
                <a:gd name="connsiteX3" fmla="*/ 64010 w 1383495"/>
                <a:gd name="connsiteY3" fmla="*/ 1377470 h 1377470"/>
                <a:gd name="connsiteX4" fmla="*/ 0 w 1383495"/>
                <a:gd name="connsiteY4" fmla="*/ 1302428 h 1377470"/>
                <a:gd name="connsiteX5" fmla="*/ 100874 w 1383495"/>
                <a:gd name="connsiteY5" fmla="*/ 1184169 h 1377470"/>
                <a:gd name="connsiteX6" fmla="*/ 214029 w 1383495"/>
                <a:gd name="connsiteY6" fmla="*/ 1166851 h 1377470"/>
                <a:gd name="connsiteX7" fmla="*/ 1188466 w 1383495"/>
                <a:gd name="connsiteY7" fmla="*/ 89336 h 1377470"/>
                <a:gd name="connsiteX8" fmla="*/ 1192945 w 1383495"/>
                <a:gd name="connsiteY8" fmla="*/ 931 h 1377470"/>
                <a:gd name="connsiteX9" fmla="*/ 1287685 w 1383495"/>
                <a:gd name="connsiteY9" fmla="*/ 81703 h 1377470"/>
                <a:gd name="connsiteX10" fmla="*/ 1383495 w 1383495"/>
                <a:gd name="connsiteY10" fmla="*/ 0 h 137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495" h="1377470">
                  <a:moveTo>
                    <a:pt x="1383495" y="0"/>
                  </a:moveTo>
                  <a:lnTo>
                    <a:pt x="1378005" y="108546"/>
                  </a:lnTo>
                  <a:cubicBezTo>
                    <a:pt x="1310321" y="774160"/>
                    <a:pt x="780514" y="1305207"/>
                    <a:pt x="115421" y="1374725"/>
                  </a:cubicBezTo>
                  <a:lnTo>
                    <a:pt x="64010" y="1377470"/>
                  </a:lnTo>
                  <a:lnTo>
                    <a:pt x="0" y="1302428"/>
                  </a:lnTo>
                  <a:lnTo>
                    <a:pt x="100874" y="1184169"/>
                  </a:lnTo>
                  <a:lnTo>
                    <a:pt x="214029" y="1166851"/>
                  </a:lnTo>
                  <a:cubicBezTo>
                    <a:pt x="733155" y="1060355"/>
                    <a:pt x="1133869" y="625264"/>
                    <a:pt x="1188466" y="89336"/>
                  </a:cubicBezTo>
                  <a:lnTo>
                    <a:pt x="1192945" y="931"/>
                  </a:lnTo>
                  <a:lnTo>
                    <a:pt x="1287685" y="81703"/>
                  </a:lnTo>
                  <a:lnTo>
                    <a:pt x="1383495" y="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86EC2D33-D962-42BE-A446-CF187F7514FC}"/>
                </a:ext>
              </a:extLst>
            </p:cNvPr>
            <p:cNvSpPr/>
            <p:nvPr/>
          </p:nvSpPr>
          <p:spPr>
            <a:xfrm>
              <a:off x="2000938" y="3911238"/>
              <a:ext cx="2545129" cy="939165"/>
            </a:xfrm>
            <a:custGeom>
              <a:avLst/>
              <a:gdLst>
                <a:gd name="connsiteX0" fmla="*/ 1268539 w 2545129"/>
                <a:gd name="connsiteY0" fmla="*/ 0 h 939165"/>
                <a:gd name="connsiteX1" fmla="*/ 1268635 w 2545129"/>
                <a:gd name="connsiteY1" fmla="*/ 0 h 939165"/>
                <a:gd name="connsiteX2" fmla="*/ 1341882 w 2545129"/>
                <a:gd name="connsiteY2" fmla="*/ 83344 h 939165"/>
                <a:gd name="connsiteX3" fmla="*/ 2175510 w 2545129"/>
                <a:gd name="connsiteY3" fmla="*/ 684562 h 939165"/>
                <a:gd name="connsiteX4" fmla="*/ 2535079 w 2545129"/>
                <a:gd name="connsiteY4" fmla="*/ 747713 h 939165"/>
                <a:gd name="connsiteX5" fmla="*/ 2539936 w 2545129"/>
                <a:gd name="connsiteY5" fmla="*/ 747236 h 939165"/>
                <a:gd name="connsiteX6" fmla="*/ 2544223 w 2545129"/>
                <a:gd name="connsiteY6" fmla="*/ 747236 h 939165"/>
                <a:gd name="connsiteX7" fmla="*/ 2545129 w 2545129"/>
                <a:gd name="connsiteY7" fmla="*/ 747190 h 939165"/>
                <a:gd name="connsiteX8" fmla="*/ 2450782 w 2545129"/>
                <a:gd name="connsiteY8" fmla="*/ 857822 h 939165"/>
                <a:gd name="connsiteX9" fmla="*/ 2519967 w 2545129"/>
                <a:gd name="connsiteY9" fmla="*/ 938949 h 939165"/>
                <a:gd name="connsiteX10" fmla="*/ 2508313 w 2545129"/>
                <a:gd name="connsiteY10" fmla="*/ 939165 h 939165"/>
                <a:gd name="connsiteX11" fmla="*/ 2508313 w 2545129"/>
                <a:gd name="connsiteY11" fmla="*/ 939070 h 939165"/>
                <a:gd name="connsiteX12" fmla="*/ 1270063 w 2545129"/>
                <a:gd name="connsiteY12" fmla="*/ 287560 h 939165"/>
                <a:gd name="connsiteX13" fmla="*/ 111843 w 2545129"/>
                <a:gd name="connsiteY13" fmla="*/ 928469 h 939165"/>
                <a:gd name="connsiteX14" fmla="*/ 63668 w 2545129"/>
                <a:gd name="connsiteY14" fmla="*/ 932464 h 939165"/>
                <a:gd name="connsiteX15" fmla="*/ 0 w 2545129"/>
                <a:gd name="connsiteY15" fmla="*/ 857822 h 939165"/>
                <a:gd name="connsiteX16" fmla="*/ 103215 w 2545129"/>
                <a:gd name="connsiteY16" fmla="*/ 736818 h 939165"/>
                <a:gd name="connsiteX17" fmla="*/ 115274 w 2545129"/>
                <a:gd name="connsiteY17" fmla="*/ 735663 h 939165"/>
                <a:gd name="connsiteX18" fmla="*/ 1197197 w 2545129"/>
                <a:gd name="connsiteY18" fmla="*/ 85058 h 939165"/>
                <a:gd name="connsiteX19" fmla="*/ 1268539 w 2545129"/>
                <a:gd name="connsiteY19" fmla="*/ 0 h 93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5129" h="939165">
                  <a:moveTo>
                    <a:pt x="1268539" y="0"/>
                  </a:moveTo>
                  <a:lnTo>
                    <a:pt x="1268635" y="0"/>
                  </a:lnTo>
                  <a:lnTo>
                    <a:pt x="1341882" y="83344"/>
                  </a:lnTo>
                  <a:cubicBezTo>
                    <a:pt x="1667256" y="454057"/>
                    <a:pt x="1974818" y="614839"/>
                    <a:pt x="2175510" y="684562"/>
                  </a:cubicBezTo>
                  <a:cubicBezTo>
                    <a:pt x="2391632" y="759619"/>
                    <a:pt x="2533745" y="747903"/>
                    <a:pt x="2535079" y="747713"/>
                  </a:cubicBezTo>
                  <a:lnTo>
                    <a:pt x="2539936" y="747236"/>
                  </a:lnTo>
                  <a:lnTo>
                    <a:pt x="2544223" y="747236"/>
                  </a:lnTo>
                  <a:lnTo>
                    <a:pt x="2545129" y="747190"/>
                  </a:lnTo>
                  <a:lnTo>
                    <a:pt x="2450782" y="857822"/>
                  </a:lnTo>
                  <a:lnTo>
                    <a:pt x="2519967" y="938949"/>
                  </a:lnTo>
                  <a:lnTo>
                    <a:pt x="2508313" y="939165"/>
                  </a:lnTo>
                  <a:lnTo>
                    <a:pt x="2508313" y="939070"/>
                  </a:lnTo>
                  <a:cubicBezTo>
                    <a:pt x="2354008" y="939070"/>
                    <a:pt x="1836515" y="889730"/>
                    <a:pt x="1270063" y="287560"/>
                  </a:cubicBezTo>
                  <a:cubicBezTo>
                    <a:pt x="1102096" y="461421"/>
                    <a:pt x="663308" y="859390"/>
                    <a:pt x="111843" y="928469"/>
                  </a:cubicBezTo>
                  <a:lnTo>
                    <a:pt x="63668" y="932464"/>
                  </a:lnTo>
                  <a:lnTo>
                    <a:pt x="0" y="857822"/>
                  </a:lnTo>
                  <a:lnTo>
                    <a:pt x="103215" y="736818"/>
                  </a:lnTo>
                  <a:lnTo>
                    <a:pt x="115274" y="735663"/>
                  </a:lnTo>
                  <a:cubicBezTo>
                    <a:pt x="721234" y="644526"/>
                    <a:pt x="1192197" y="91041"/>
                    <a:pt x="1197197" y="85058"/>
                  </a:cubicBezTo>
                  <a:lnTo>
                    <a:pt x="1268539" y="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TextBox 307">
              <a:extLst>
                <a:ext uri="{FF2B5EF4-FFF2-40B4-BE49-F238E27FC236}">
                  <a16:creationId xmlns:a16="http://schemas.microsoft.com/office/drawing/2014/main" id="{966B1D18-3673-4B00-A320-483B69CE6381}"/>
                </a:ext>
              </a:extLst>
            </p:cNvPr>
            <p:cNvSpPr txBox="1"/>
            <p:nvPr/>
          </p:nvSpPr>
          <p:spPr>
            <a:xfrm>
              <a:off x="4289927" y="2543785"/>
              <a:ext cx="645882" cy="215444"/>
            </a:xfrm>
            <a:prstGeom prst="rect">
              <a:avLst/>
            </a:prstGeom>
            <a:no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DEPLOY</a:t>
              </a:r>
            </a:p>
          </p:txBody>
        </p:sp>
        <p:sp>
          <p:nvSpPr>
            <p:cNvPr id="309" name="TextBox 308">
              <a:extLst>
                <a:ext uri="{FF2B5EF4-FFF2-40B4-BE49-F238E27FC236}">
                  <a16:creationId xmlns:a16="http://schemas.microsoft.com/office/drawing/2014/main" id="{DA6031F9-6BDE-4259-B78C-5CE9D2B6989E}"/>
                </a:ext>
              </a:extLst>
            </p:cNvPr>
            <p:cNvSpPr txBox="1"/>
            <p:nvPr/>
          </p:nvSpPr>
          <p:spPr>
            <a:xfrm rot="5834060">
              <a:off x="4952786" y="3431105"/>
              <a:ext cx="745525" cy="215444"/>
            </a:xfrm>
            <a:prstGeom prst="rect">
              <a:avLst/>
            </a:prstGeom>
            <a:noFill/>
          </p:spPr>
          <p:txBody>
            <a:bodyPr wrap="none" lIns="0" tIns="0" rIns="0" bIns="0" rtlCol="0">
              <a:prstTxWarp prst="textArchUp">
                <a:avLst>
                  <a:gd name="adj" fmla="val 11768564"/>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OPERATE</a:t>
              </a:r>
            </a:p>
          </p:txBody>
        </p:sp>
        <p:sp>
          <p:nvSpPr>
            <p:cNvPr id="310" name="TextBox 309">
              <a:extLst>
                <a:ext uri="{FF2B5EF4-FFF2-40B4-BE49-F238E27FC236}">
                  <a16:creationId xmlns:a16="http://schemas.microsoft.com/office/drawing/2014/main" id="{65CFC991-81D2-43A9-8C3F-723E2AD7E0CE}"/>
                </a:ext>
              </a:extLst>
            </p:cNvPr>
            <p:cNvSpPr txBox="1"/>
            <p:nvPr/>
          </p:nvSpPr>
          <p:spPr>
            <a:xfrm rot="417065">
              <a:off x="4046454" y="4139684"/>
              <a:ext cx="834139" cy="215444"/>
            </a:xfrm>
            <a:prstGeom prst="rect">
              <a:avLst/>
            </a:prstGeom>
            <a:noFill/>
          </p:spPr>
          <p:txBody>
            <a:bodyPr wrap="none" lIns="0" tIns="0" rIns="0" bIns="0" rtlCol="0">
              <a:prstTxWarp prst="textArchDown">
                <a:avLst>
                  <a:gd name="adj" fmla="val 742408"/>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MONITOR</a:t>
              </a:r>
            </a:p>
          </p:txBody>
        </p:sp>
        <p:sp>
          <p:nvSpPr>
            <p:cNvPr id="311" name="TextBox 310">
              <a:extLst>
                <a:ext uri="{FF2B5EF4-FFF2-40B4-BE49-F238E27FC236}">
                  <a16:creationId xmlns:a16="http://schemas.microsoft.com/office/drawing/2014/main" id="{34764D66-34EA-4234-869A-521605AAFC4C}"/>
                </a:ext>
              </a:extLst>
            </p:cNvPr>
            <p:cNvSpPr txBox="1"/>
            <p:nvPr/>
          </p:nvSpPr>
          <p:spPr>
            <a:xfrm rot="18851120">
              <a:off x="2957287" y="3257538"/>
              <a:ext cx="69897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RELEASE</a:t>
              </a:r>
            </a:p>
          </p:txBody>
        </p:sp>
        <p:sp>
          <p:nvSpPr>
            <p:cNvPr id="312" name="TextBox 311">
              <a:extLst>
                <a:ext uri="{FF2B5EF4-FFF2-40B4-BE49-F238E27FC236}">
                  <a16:creationId xmlns:a16="http://schemas.microsoft.com/office/drawing/2014/main" id="{EEB82576-C41D-4C84-A3FC-32820C1D811E}"/>
                </a:ext>
              </a:extLst>
            </p:cNvPr>
            <p:cNvSpPr txBox="1"/>
            <p:nvPr/>
          </p:nvSpPr>
          <p:spPr>
            <a:xfrm rot="2624841">
              <a:off x="2617637" y="2879780"/>
              <a:ext cx="45506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PLAN</a:t>
              </a:r>
            </a:p>
          </p:txBody>
        </p:sp>
        <p:sp>
          <p:nvSpPr>
            <p:cNvPr id="313" name="TextBox 312">
              <a:extLst>
                <a:ext uri="{FF2B5EF4-FFF2-40B4-BE49-F238E27FC236}">
                  <a16:creationId xmlns:a16="http://schemas.microsoft.com/office/drawing/2014/main" id="{FF828BE4-3DC7-4BBF-94F2-9D25EF1BA204}"/>
                </a:ext>
              </a:extLst>
            </p:cNvPr>
            <p:cNvSpPr txBox="1"/>
            <p:nvPr/>
          </p:nvSpPr>
          <p:spPr>
            <a:xfrm rot="21369067">
              <a:off x="1675910" y="2559228"/>
              <a:ext cx="467372" cy="215444"/>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CODE</a:t>
              </a:r>
            </a:p>
          </p:txBody>
        </p:sp>
        <p:sp>
          <p:nvSpPr>
            <p:cNvPr id="314" name="TextBox 313">
              <a:extLst>
                <a:ext uri="{FF2B5EF4-FFF2-40B4-BE49-F238E27FC236}">
                  <a16:creationId xmlns:a16="http://schemas.microsoft.com/office/drawing/2014/main" id="{ADF26309-6D17-4BA7-9DCB-92B342CAB830}"/>
                </a:ext>
              </a:extLst>
            </p:cNvPr>
            <p:cNvSpPr txBox="1"/>
            <p:nvPr/>
          </p:nvSpPr>
          <p:spPr>
            <a:xfrm rot="5038709">
              <a:off x="715999" y="3410073"/>
              <a:ext cx="828360" cy="215444"/>
            </a:xfrm>
            <a:prstGeom prst="rect">
              <a:avLst/>
            </a:prstGeom>
            <a:noFill/>
          </p:spPr>
          <p:txBody>
            <a:bodyPr wrap="non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BUILD</a:t>
              </a:r>
            </a:p>
          </p:txBody>
        </p:sp>
        <p:sp>
          <p:nvSpPr>
            <p:cNvPr id="315" name="TextBox 314">
              <a:extLst>
                <a:ext uri="{FF2B5EF4-FFF2-40B4-BE49-F238E27FC236}">
                  <a16:creationId xmlns:a16="http://schemas.microsoft.com/office/drawing/2014/main" id="{5096C2E4-0D59-4A31-AC92-C9F12DE32F31}"/>
                </a:ext>
              </a:extLst>
            </p:cNvPr>
            <p:cNvSpPr txBox="1"/>
            <p:nvPr/>
          </p:nvSpPr>
          <p:spPr>
            <a:xfrm rot="20925349">
              <a:off x="1670897" y="4125859"/>
              <a:ext cx="928200" cy="215444"/>
            </a:xfrm>
            <a:prstGeom prst="rect">
              <a:avLst/>
            </a:prstGeom>
            <a:noFill/>
          </p:spPr>
          <p:txBody>
            <a:bodyPr wrap="none" lIns="0" tIns="0" rIns="0" bIns="0" rtlCol="0">
              <a:prstTxWarp prst="textArchDown">
                <a:avLst>
                  <a:gd name="adj" fmla="val 105953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TEST</a:t>
              </a:r>
            </a:p>
          </p:txBody>
        </p:sp>
        <p:sp>
          <p:nvSpPr>
            <p:cNvPr id="316" name="TextBox 315">
              <a:extLst>
                <a:ext uri="{FF2B5EF4-FFF2-40B4-BE49-F238E27FC236}">
                  <a16:creationId xmlns:a16="http://schemas.microsoft.com/office/drawing/2014/main" id="{478530A0-3B3F-4E83-87BC-8228D338548F}"/>
                </a:ext>
              </a:extLst>
            </p:cNvPr>
            <p:cNvSpPr txBox="1"/>
            <p:nvPr/>
          </p:nvSpPr>
          <p:spPr>
            <a:xfrm>
              <a:off x="1651622" y="3153640"/>
              <a:ext cx="63158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FFFFFF"/>
                  </a:solidFill>
                  <a:effectLst/>
                  <a:uLnTx/>
                  <a:uFillTx/>
                  <a:latin typeface="Segoe UI Semibold"/>
                  <a:ea typeface="+mn-ea"/>
                  <a:cs typeface="+mn-cs"/>
                </a:rPr>
                <a:t>Dev</a:t>
              </a:r>
            </a:p>
          </p:txBody>
        </p:sp>
        <p:sp>
          <p:nvSpPr>
            <p:cNvPr id="317" name="TextBox 316">
              <a:extLst>
                <a:ext uri="{FF2B5EF4-FFF2-40B4-BE49-F238E27FC236}">
                  <a16:creationId xmlns:a16="http://schemas.microsoft.com/office/drawing/2014/main" id="{25B549D7-B842-4CAD-97C3-95E4644E4C0E}"/>
                </a:ext>
              </a:extLst>
            </p:cNvPr>
            <p:cNvSpPr txBox="1"/>
            <p:nvPr/>
          </p:nvSpPr>
          <p:spPr>
            <a:xfrm>
              <a:off x="4211738" y="3153640"/>
              <a:ext cx="64280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FFFFFF"/>
                  </a:solidFill>
                  <a:effectLst/>
                  <a:uLnTx/>
                  <a:uFillTx/>
                  <a:latin typeface="Segoe UI Semibold"/>
                  <a:ea typeface="+mn-ea"/>
                  <a:cs typeface="+mn-cs"/>
                </a:rPr>
                <a:t>Ops</a:t>
              </a:r>
            </a:p>
          </p:txBody>
        </p:sp>
        <p:sp>
          <p:nvSpPr>
            <p:cNvPr id="318" name="TextBox 317">
              <a:extLst>
                <a:ext uri="{FF2B5EF4-FFF2-40B4-BE49-F238E27FC236}">
                  <a16:creationId xmlns:a16="http://schemas.microsoft.com/office/drawing/2014/main" id="{CC375DDF-98BA-4192-ACB6-11EE8E383932}"/>
                </a:ext>
              </a:extLst>
            </p:cNvPr>
            <p:cNvSpPr txBox="1"/>
            <p:nvPr/>
          </p:nvSpPr>
          <p:spPr>
            <a:xfrm>
              <a:off x="2941056" y="1826191"/>
              <a:ext cx="712088" cy="5532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50E6FF"/>
                  </a:solidFill>
                  <a:effectLst/>
                  <a:uLnTx/>
                  <a:uFillTx/>
                  <a:latin typeface="Segoe UI Semibold"/>
                  <a:ea typeface="+mn-ea"/>
                  <a:cs typeface="+mn-cs"/>
                </a:rPr>
                <a:t>Sec</a:t>
              </a:r>
            </a:p>
          </p:txBody>
        </p:sp>
      </p:grpSp>
      <p:sp>
        <p:nvSpPr>
          <p:cNvPr id="320" name="Rectangle 4">
            <a:extLst>
              <a:ext uri="{FF2B5EF4-FFF2-40B4-BE49-F238E27FC236}">
                <a16:creationId xmlns:a16="http://schemas.microsoft.com/office/drawing/2014/main" id="{C4DA4079-0A41-4D7C-B290-65975F2413CB}"/>
              </a:ext>
            </a:extLst>
          </p:cNvPr>
          <p:cNvSpPr/>
          <p:nvPr/>
        </p:nvSpPr>
        <p:spPr bwMode="auto">
          <a:xfrm>
            <a:off x="588263" y="1257300"/>
            <a:ext cx="11015474" cy="241300"/>
          </a:xfrm>
          <a:custGeom>
            <a:avLst/>
            <a:gdLst>
              <a:gd name="connsiteX0" fmla="*/ 0 w 11015474"/>
              <a:gd name="connsiteY0" fmla="*/ 0 h 5245100"/>
              <a:gd name="connsiteX1" fmla="*/ 11015474 w 11015474"/>
              <a:gd name="connsiteY1" fmla="*/ 0 h 5245100"/>
              <a:gd name="connsiteX2" fmla="*/ 11015474 w 11015474"/>
              <a:gd name="connsiteY2" fmla="*/ 5245100 h 5245100"/>
              <a:gd name="connsiteX3" fmla="*/ 0 w 11015474"/>
              <a:gd name="connsiteY3" fmla="*/ 5245100 h 5245100"/>
              <a:gd name="connsiteX4" fmla="*/ 0 w 11015474"/>
              <a:gd name="connsiteY4" fmla="*/ 0 h 5245100"/>
              <a:gd name="connsiteX0" fmla="*/ 0 w 11015474"/>
              <a:gd name="connsiteY0" fmla="*/ 5245100 h 5336540"/>
              <a:gd name="connsiteX1" fmla="*/ 0 w 11015474"/>
              <a:gd name="connsiteY1" fmla="*/ 0 h 5336540"/>
              <a:gd name="connsiteX2" fmla="*/ 11015474 w 11015474"/>
              <a:gd name="connsiteY2" fmla="*/ 0 h 5336540"/>
              <a:gd name="connsiteX3" fmla="*/ 11015474 w 11015474"/>
              <a:gd name="connsiteY3" fmla="*/ 5245100 h 5336540"/>
              <a:gd name="connsiteX4" fmla="*/ 91440 w 11015474"/>
              <a:gd name="connsiteY4" fmla="*/ 5336540 h 5336540"/>
              <a:gd name="connsiteX0" fmla="*/ 0 w 11015474"/>
              <a:gd name="connsiteY0" fmla="*/ 5245100 h 5245100"/>
              <a:gd name="connsiteX1" fmla="*/ 0 w 11015474"/>
              <a:gd name="connsiteY1" fmla="*/ 0 h 5245100"/>
              <a:gd name="connsiteX2" fmla="*/ 11015474 w 11015474"/>
              <a:gd name="connsiteY2" fmla="*/ 0 h 5245100"/>
              <a:gd name="connsiteX3" fmla="*/ 11015474 w 11015474"/>
              <a:gd name="connsiteY3" fmla="*/ 5245100 h 5245100"/>
            </a:gdLst>
            <a:ahLst/>
            <a:cxnLst>
              <a:cxn ang="0">
                <a:pos x="connsiteX0" y="connsiteY0"/>
              </a:cxn>
              <a:cxn ang="0">
                <a:pos x="connsiteX1" y="connsiteY1"/>
              </a:cxn>
              <a:cxn ang="0">
                <a:pos x="connsiteX2" y="connsiteY2"/>
              </a:cxn>
              <a:cxn ang="0">
                <a:pos x="connsiteX3" y="connsiteY3"/>
              </a:cxn>
            </a:cxnLst>
            <a:rect l="l" t="t" r="r" b="b"/>
            <a:pathLst>
              <a:path w="11015474" h="5245100">
                <a:moveTo>
                  <a:pt x="0" y="5245100"/>
                </a:moveTo>
                <a:lnTo>
                  <a:pt x="0" y="0"/>
                </a:lnTo>
                <a:lnTo>
                  <a:pt x="11015474" y="0"/>
                </a:lnTo>
                <a:lnTo>
                  <a:pt x="11015474" y="5245100"/>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4">
            <a:extLst>
              <a:ext uri="{FF2B5EF4-FFF2-40B4-BE49-F238E27FC236}">
                <a16:creationId xmlns:a16="http://schemas.microsoft.com/office/drawing/2014/main" id="{B46510F2-9B69-42FE-8AD4-28E6EB74D901}"/>
              </a:ext>
            </a:extLst>
          </p:cNvPr>
          <p:cNvSpPr/>
          <p:nvPr/>
        </p:nvSpPr>
        <p:spPr bwMode="auto">
          <a:xfrm rot="10800000">
            <a:off x="588263" y="6261100"/>
            <a:ext cx="11015474" cy="241300"/>
          </a:xfrm>
          <a:custGeom>
            <a:avLst/>
            <a:gdLst>
              <a:gd name="connsiteX0" fmla="*/ 0 w 11015474"/>
              <a:gd name="connsiteY0" fmla="*/ 0 h 5245100"/>
              <a:gd name="connsiteX1" fmla="*/ 11015474 w 11015474"/>
              <a:gd name="connsiteY1" fmla="*/ 0 h 5245100"/>
              <a:gd name="connsiteX2" fmla="*/ 11015474 w 11015474"/>
              <a:gd name="connsiteY2" fmla="*/ 5245100 h 5245100"/>
              <a:gd name="connsiteX3" fmla="*/ 0 w 11015474"/>
              <a:gd name="connsiteY3" fmla="*/ 5245100 h 5245100"/>
              <a:gd name="connsiteX4" fmla="*/ 0 w 11015474"/>
              <a:gd name="connsiteY4" fmla="*/ 0 h 5245100"/>
              <a:gd name="connsiteX0" fmla="*/ 0 w 11015474"/>
              <a:gd name="connsiteY0" fmla="*/ 5245100 h 5336540"/>
              <a:gd name="connsiteX1" fmla="*/ 0 w 11015474"/>
              <a:gd name="connsiteY1" fmla="*/ 0 h 5336540"/>
              <a:gd name="connsiteX2" fmla="*/ 11015474 w 11015474"/>
              <a:gd name="connsiteY2" fmla="*/ 0 h 5336540"/>
              <a:gd name="connsiteX3" fmla="*/ 11015474 w 11015474"/>
              <a:gd name="connsiteY3" fmla="*/ 5245100 h 5336540"/>
              <a:gd name="connsiteX4" fmla="*/ 91440 w 11015474"/>
              <a:gd name="connsiteY4" fmla="*/ 5336540 h 5336540"/>
              <a:gd name="connsiteX0" fmla="*/ 0 w 11015474"/>
              <a:gd name="connsiteY0" fmla="*/ 5245100 h 5245100"/>
              <a:gd name="connsiteX1" fmla="*/ 0 w 11015474"/>
              <a:gd name="connsiteY1" fmla="*/ 0 h 5245100"/>
              <a:gd name="connsiteX2" fmla="*/ 11015474 w 11015474"/>
              <a:gd name="connsiteY2" fmla="*/ 0 h 5245100"/>
              <a:gd name="connsiteX3" fmla="*/ 11015474 w 11015474"/>
              <a:gd name="connsiteY3" fmla="*/ 5245100 h 5245100"/>
            </a:gdLst>
            <a:ahLst/>
            <a:cxnLst>
              <a:cxn ang="0">
                <a:pos x="connsiteX0" y="connsiteY0"/>
              </a:cxn>
              <a:cxn ang="0">
                <a:pos x="connsiteX1" y="connsiteY1"/>
              </a:cxn>
              <a:cxn ang="0">
                <a:pos x="connsiteX2" y="connsiteY2"/>
              </a:cxn>
              <a:cxn ang="0">
                <a:pos x="connsiteX3" y="connsiteY3"/>
              </a:cxn>
            </a:cxnLst>
            <a:rect l="l" t="t" r="r" b="b"/>
            <a:pathLst>
              <a:path w="11015474" h="5245100">
                <a:moveTo>
                  <a:pt x="0" y="5245100"/>
                </a:moveTo>
                <a:lnTo>
                  <a:pt x="0" y="0"/>
                </a:lnTo>
                <a:lnTo>
                  <a:pt x="11015474" y="0"/>
                </a:lnTo>
                <a:lnTo>
                  <a:pt x="11015474" y="5245100"/>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44837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re 1">
            <a:extLst>
              <a:ext uri="{FF2B5EF4-FFF2-40B4-BE49-F238E27FC236}">
                <a16:creationId xmlns:a16="http://schemas.microsoft.com/office/drawing/2014/main" id="{8C84F59C-6CDC-46E8-8003-B4C178CB0F74}"/>
              </a:ext>
            </a:extLst>
          </p:cNvPr>
          <p:cNvSpPr txBox="1">
            <a:spLocks/>
          </p:cNvSpPr>
          <p:nvPr/>
        </p:nvSpPr>
        <p:spPr>
          <a:xfrm>
            <a:off x="585018" y="3964869"/>
            <a:ext cx="3263082" cy="653059"/>
          </a:xfrm>
          <a:prstGeom prst="rect">
            <a:avLst/>
          </a:prstGeom>
          <a:noFill/>
        </p:spPr>
        <p:txBody>
          <a:bodyPr lIns="0" tIns="0" rIns="0" bIns="91440" anchor="b">
            <a:noAutofit/>
          </a:bodyPr>
          <a:lstStyle>
            <a:defPPr>
              <a:defRPr lang="en-US"/>
            </a:defPPr>
            <a:lvl1pPr defTabSz="914400">
              <a:lnSpc>
                <a:spcPct val="120000"/>
              </a:lnSpc>
              <a:spcBef>
                <a:spcPct val="0"/>
              </a:spcBef>
              <a:buNone/>
              <a:defRPr sz="1400" cap="all">
                <a:solidFill>
                  <a:schemeClr val="bg1"/>
                </a:solidFill>
                <a:latin typeface="+mj-lt"/>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700" b="0" i="0" u="none" strike="noStrike" kern="1200" cap="none" spc="0" normalizeH="0" baseline="0" noProof="0">
                <a:ln>
                  <a:noFill/>
                </a:ln>
                <a:solidFill>
                  <a:srgbClr val="50E6FF"/>
                </a:solidFill>
                <a:effectLst/>
                <a:uLnTx/>
                <a:uFillTx/>
                <a:latin typeface="Segoe UI Semibold"/>
                <a:cs typeface="Segoe UI" panose="020B0502040204020203" pitchFamily="34" charset="0"/>
              </a:rPr>
              <a:t>Technology innovation to improve engineering practices</a:t>
            </a:r>
            <a:endParaRPr kumimoji="0" lang="fr-FR" sz="1700" b="0" i="0" u="none" strike="noStrike" kern="1200" cap="none" spc="0" normalizeH="0" baseline="0" noProof="0">
              <a:ln>
                <a:noFill/>
              </a:ln>
              <a:solidFill>
                <a:srgbClr val="50E6FF"/>
              </a:solidFill>
              <a:effectLst/>
              <a:uLnTx/>
              <a:uFillTx/>
              <a:latin typeface="Segoe UI Semibold"/>
              <a:cs typeface="Segoe UI" panose="020B0502040204020203" pitchFamily="34" charset="0"/>
            </a:endParaRPr>
          </a:p>
        </p:txBody>
      </p:sp>
      <p:sp>
        <p:nvSpPr>
          <p:cNvPr id="107" name="Titre 1">
            <a:extLst>
              <a:ext uri="{FF2B5EF4-FFF2-40B4-BE49-F238E27FC236}">
                <a16:creationId xmlns:a16="http://schemas.microsoft.com/office/drawing/2014/main" id="{3B25B41C-E1AB-4E0A-8F6D-BF0B18202245}"/>
              </a:ext>
            </a:extLst>
          </p:cNvPr>
          <p:cNvSpPr txBox="1">
            <a:spLocks/>
          </p:cNvSpPr>
          <p:nvPr/>
        </p:nvSpPr>
        <p:spPr>
          <a:xfrm>
            <a:off x="8636000" y="3964869"/>
            <a:ext cx="3020341" cy="653059"/>
          </a:xfrm>
          <a:prstGeom prst="rect">
            <a:avLst/>
          </a:prstGeom>
          <a:noFill/>
        </p:spPr>
        <p:txBody>
          <a:bodyPr lIns="0" tIns="0" rIns="0" bIns="91440" anchor="b">
            <a:normAutofit fontScale="97500"/>
          </a:bodyPr>
          <a:lstStyle>
            <a:defPPr>
              <a:defRPr lang="en-US"/>
            </a:defPPr>
            <a:lvl1pPr defTabSz="914400">
              <a:lnSpc>
                <a:spcPct val="120000"/>
              </a:lnSpc>
              <a:spcBef>
                <a:spcPct val="0"/>
              </a:spcBef>
              <a:buNone/>
              <a:defRPr sz="1400" cap="all">
                <a:solidFill>
                  <a:schemeClr val="bg1"/>
                </a:solidFill>
                <a:latin typeface="+mj-lt"/>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700" b="0" i="0" u="none" strike="noStrike" kern="1200" cap="none" spc="0" normalizeH="0" baseline="0" noProof="0">
                <a:ln>
                  <a:noFill/>
                </a:ln>
                <a:solidFill>
                  <a:srgbClr val="50E6FF"/>
                </a:solidFill>
                <a:effectLst/>
                <a:uLnTx/>
                <a:uFillTx/>
                <a:latin typeface="Segoe UI Semibold"/>
                <a:cs typeface="Segoe UI" panose="020B0502040204020203" pitchFamily="34" charset="0"/>
              </a:rPr>
              <a:t>Agile software methods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700" b="0" i="0" u="none" strike="noStrike" kern="1200" cap="none" spc="0" normalizeH="0" baseline="0" noProof="0">
                <a:ln>
                  <a:noFill/>
                </a:ln>
                <a:solidFill>
                  <a:srgbClr val="50E6FF"/>
                </a:solidFill>
                <a:effectLst/>
                <a:uLnTx/>
                <a:uFillTx/>
                <a:latin typeface="Segoe UI Semibold"/>
                <a:cs typeface="Segoe UI" panose="020B0502040204020203" pitchFamily="34" charset="0"/>
              </a:rPr>
              <a:t>&amp; automation at </a:t>
            </a:r>
            <a:r>
              <a:rPr kumimoji="0" lang="fr-FR" sz="1700" b="0" i="0" u="none" strike="noStrike" kern="1200" cap="none" spc="0" normalizeH="0" baseline="0" noProof="0" err="1">
                <a:ln>
                  <a:noFill/>
                </a:ln>
                <a:solidFill>
                  <a:srgbClr val="50E6FF"/>
                </a:solidFill>
                <a:effectLst/>
                <a:uLnTx/>
                <a:uFillTx/>
                <a:latin typeface="Segoe UI Semibold"/>
                <a:cs typeface="Segoe UI" panose="020B0502040204020203" pitchFamily="34" charset="0"/>
              </a:rPr>
              <a:t>scale</a:t>
            </a:r>
            <a:endParaRPr kumimoji="0" lang="en-US" sz="1700" b="0" i="0" u="none" strike="noStrike" kern="1200" cap="none" spc="0" normalizeH="0" baseline="0" noProof="0">
              <a:ln>
                <a:noFill/>
              </a:ln>
              <a:solidFill>
                <a:srgbClr val="50E6FF"/>
              </a:solidFill>
              <a:effectLst/>
              <a:uLnTx/>
              <a:uFillTx/>
              <a:latin typeface="Segoe UI Semibold"/>
              <a:cs typeface="Segoe UI" panose="020B0502040204020203" pitchFamily="34" charset="0"/>
            </a:endParaRPr>
          </a:p>
        </p:txBody>
      </p:sp>
      <p:sp>
        <p:nvSpPr>
          <p:cNvPr id="8" name="Title 7">
            <a:extLst>
              <a:ext uri="{FF2B5EF4-FFF2-40B4-BE49-F238E27FC236}">
                <a16:creationId xmlns:a16="http://schemas.microsoft.com/office/drawing/2014/main" id="{D48FD579-1865-4244-8068-919B199CE3E1}"/>
              </a:ext>
            </a:extLst>
          </p:cNvPr>
          <p:cNvSpPr>
            <a:spLocks noGrp="1"/>
          </p:cNvSpPr>
          <p:nvPr>
            <p:ph type="title"/>
          </p:nvPr>
        </p:nvSpPr>
        <p:spPr/>
        <p:txBody>
          <a:bodyPr/>
          <a:lstStyle/>
          <a:p>
            <a:r>
              <a:rPr lang="en-US"/>
              <a:t>Digital Engineering Core Tenets</a:t>
            </a:r>
          </a:p>
        </p:txBody>
      </p:sp>
      <p:sp>
        <p:nvSpPr>
          <p:cNvPr id="89" name="Oval 88">
            <a:extLst>
              <a:ext uri="{FF2B5EF4-FFF2-40B4-BE49-F238E27FC236}">
                <a16:creationId xmlns:a16="http://schemas.microsoft.com/office/drawing/2014/main" id="{CB1B9CB1-5A77-4ECB-8544-5EDFF9D4A8DB}"/>
              </a:ext>
            </a:extLst>
          </p:cNvPr>
          <p:cNvSpPr>
            <a:spLocks/>
          </p:cNvSpPr>
          <p:nvPr/>
        </p:nvSpPr>
        <p:spPr bwMode="auto">
          <a:xfrm>
            <a:off x="3753428" y="1298146"/>
            <a:ext cx="4800600" cy="4801874"/>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240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0" name="TextBox 89">
            <a:extLst>
              <a:ext uri="{FF2B5EF4-FFF2-40B4-BE49-F238E27FC236}">
                <a16:creationId xmlns:a16="http://schemas.microsoft.com/office/drawing/2014/main" id="{F670D009-6E29-4839-9CBE-5E5B5BC89053}"/>
              </a:ext>
            </a:extLst>
          </p:cNvPr>
          <p:cNvSpPr txBox="1">
            <a:spLocks/>
          </p:cNvSpPr>
          <p:nvPr/>
        </p:nvSpPr>
        <p:spPr>
          <a:xfrm>
            <a:off x="3957724" y="1507742"/>
            <a:ext cx="4379976" cy="4382682"/>
          </a:xfrm>
          <a:prstGeom prst="rect">
            <a:avLst/>
          </a:prstGeom>
          <a:noFill/>
        </p:spPr>
        <p:txBody>
          <a:bodyPr wrap="square">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MA" sz="1600" b="0" i="0" u="none" strike="noStrike" kern="0" cap="none" spc="0" normalizeH="0" baseline="0" noProof="0">
                <a:ln>
                  <a:noFill/>
                </a:ln>
                <a:solidFill>
                  <a:srgbClr val="FFFFFF"/>
                </a:solidFill>
                <a:effectLst/>
                <a:uLnTx/>
                <a:uFillTx/>
                <a:latin typeface="Segoe UI Semibold"/>
                <a:ea typeface="+mn-ea"/>
                <a:cs typeface="+mn-cs"/>
              </a:rPr>
              <a:t>Digital Culture &amp; Workplace</a:t>
            </a:r>
          </a:p>
        </p:txBody>
      </p:sp>
      <p:sp>
        <p:nvSpPr>
          <p:cNvPr id="94" name="Rectangle 77">
            <a:extLst>
              <a:ext uri="{FF2B5EF4-FFF2-40B4-BE49-F238E27FC236}">
                <a16:creationId xmlns:a16="http://schemas.microsoft.com/office/drawing/2014/main" id="{98C78513-0AD0-4872-AF66-F426AB1A473B}"/>
              </a:ext>
            </a:extLst>
          </p:cNvPr>
          <p:cNvSpPr>
            <a:spLocks noChangeArrowheads="1"/>
          </p:cNvSpPr>
          <p:nvPr/>
        </p:nvSpPr>
        <p:spPr bwMode="auto">
          <a:xfrm>
            <a:off x="585018" y="1934790"/>
            <a:ext cx="2972136" cy="6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a common, model-based engineering foundation, rather than legacy, document-centric methods.</a:t>
            </a:r>
            <a:endParaRPr kumimoji="0" lang="en-US" alt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Titre 1">
            <a:extLst>
              <a:ext uri="{FF2B5EF4-FFF2-40B4-BE49-F238E27FC236}">
                <a16:creationId xmlns:a16="http://schemas.microsoft.com/office/drawing/2014/main" id="{ACA7CAB8-B95B-455C-A890-EEAC98FD74BA}"/>
              </a:ext>
            </a:extLst>
          </p:cNvPr>
          <p:cNvSpPr txBox="1">
            <a:spLocks/>
          </p:cNvSpPr>
          <p:nvPr/>
        </p:nvSpPr>
        <p:spPr>
          <a:xfrm>
            <a:off x="617294" y="1436689"/>
            <a:ext cx="3005103" cy="423089"/>
          </a:xfrm>
          <a:prstGeom prst="rect">
            <a:avLst/>
          </a:prstGeom>
        </p:spPr>
        <p:txBody>
          <a:bodyPr lIns="0" tIns="0" rIns="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700" b="0" i="0" u="none" strike="noStrike" kern="1200" cap="none" spc="0" normalizeH="0" baseline="0" noProof="0">
                <a:ln>
                  <a:noFill/>
                </a:ln>
                <a:solidFill>
                  <a:srgbClr val="50E6FF"/>
                </a:solidFill>
                <a:effectLst/>
                <a:uLnTx/>
                <a:uFillTx/>
                <a:latin typeface="Segoe UI Semibold"/>
                <a:ea typeface="Source Sans Pro" panose="020B0503030403020204" pitchFamily="34" charset="0"/>
                <a:cs typeface="Segoe UI" panose="020B0502040204020203" pitchFamily="34" charset="0"/>
              </a:rPr>
              <a:t>Model-based engineering</a:t>
            </a:r>
            <a:endParaRPr kumimoji="0" lang="fr-FR" sz="1700" b="1" i="0" u="none" strike="noStrike" kern="1200" cap="none" spc="0" normalizeH="0" baseline="0" noProof="0">
              <a:ln>
                <a:noFill/>
              </a:ln>
              <a:solidFill>
                <a:srgbClr val="50E6FF"/>
              </a:solidFill>
              <a:effectLst/>
              <a:uLnTx/>
              <a:uFillTx/>
              <a:latin typeface="Segoe UI Semibold"/>
              <a:ea typeface="+mj-ea"/>
              <a:cs typeface="+mj-cs"/>
            </a:endParaRPr>
          </a:p>
        </p:txBody>
      </p:sp>
      <p:sp>
        <p:nvSpPr>
          <p:cNvPr id="97" name="Rectangle 77">
            <a:extLst>
              <a:ext uri="{FF2B5EF4-FFF2-40B4-BE49-F238E27FC236}">
                <a16:creationId xmlns:a16="http://schemas.microsoft.com/office/drawing/2014/main" id="{C6230DBF-8927-4538-98FE-16D6108D3F6E}"/>
              </a:ext>
            </a:extLst>
          </p:cNvPr>
          <p:cNvSpPr>
            <a:spLocks noChangeArrowheads="1"/>
          </p:cNvSpPr>
          <p:nvPr/>
        </p:nvSpPr>
        <p:spPr bwMode="auto">
          <a:xfrm>
            <a:off x="584200" y="4692940"/>
            <a:ext cx="3034730" cy="175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technology innovations across the stack – cloud &amp; edge continuum, DevSecOps, CI/CD, Digital Twin, containerization, AI/ML, mixed reality. </a:t>
            </a: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Drive collaboration across the ecosystem using open architectures and common dev &amp; data platforms.</a:t>
            </a:r>
            <a:endParaRPr kumimoji="0" lang="en-US" alt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77">
            <a:extLst>
              <a:ext uri="{FF2B5EF4-FFF2-40B4-BE49-F238E27FC236}">
                <a16:creationId xmlns:a16="http://schemas.microsoft.com/office/drawing/2014/main" id="{A471DBED-B144-4106-B1F6-D60BDC97DAAF}"/>
              </a:ext>
            </a:extLst>
          </p:cNvPr>
          <p:cNvSpPr>
            <a:spLocks noChangeArrowheads="1"/>
          </p:cNvSpPr>
          <p:nvPr/>
        </p:nvSpPr>
        <p:spPr bwMode="auto">
          <a:xfrm>
            <a:off x="8625460" y="1871033"/>
            <a:ext cx="2972136" cy="6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Drive towards single, authoritative data sets with consistent system data and models across all engineering disciplines. </a:t>
            </a:r>
            <a:endParaRPr kumimoji="0" lang="en-US" altLang="en-US" sz="1100" b="0" i="0" u="none" strike="noStrike" kern="1200" cap="none" spc="0" normalizeH="0" baseline="0" noProof="0">
              <a:ln>
                <a:noFill/>
              </a:ln>
              <a:solidFill>
                <a:srgbClr val="FFFFFF"/>
              </a:solidFill>
              <a:effectLst/>
              <a:uLnTx/>
              <a:uFillTx/>
              <a:latin typeface="Segoe UI"/>
              <a:ea typeface="+mn-ea"/>
              <a:cs typeface="Open Sans" panose="020B0606030504020204" pitchFamily="34" charset="0"/>
            </a:endParaRPr>
          </a:p>
        </p:txBody>
      </p:sp>
      <p:sp>
        <p:nvSpPr>
          <p:cNvPr id="101" name="Titre 1">
            <a:extLst>
              <a:ext uri="{FF2B5EF4-FFF2-40B4-BE49-F238E27FC236}">
                <a16:creationId xmlns:a16="http://schemas.microsoft.com/office/drawing/2014/main" id="{B69BC9B9-567F-444E-B33B-B0D174A4CA20}"/>
              </a:ext>
            </a:extLst>
          </p:cNvPr>
          <p:cNvSpPr txBox="1">
            <a:spLocks/>
          </p:cNvSpPr>
          <p:nvPr/>
        </p:nvSpPr>
        <p:spPr>
          <a:xfrm>
            <a:off x="8640797" y="1436690"/>
            <a:ext cx="3005103" cy="359332"/>
          </a:xfrm>
          <a:prstGeom prst="rect">
            <a:avLst/>
          </a:prstGeom>
        </p:spPr>
        <p:txBody>
          <a:bodyPr lIns="0" tIns="0" rIns="0" bIns="91440" anchor="b">
            <a:noAutofit/>
          </a:bodyPr>
          <a:lstStyle>
            <a:defPPr>
              <a:defRPr lang="en-US"/>
            </a:defPPr>
            <a:lvl1pPr>
              <a:lnSpc>
                <a:spcPct val="120000"/>
              </a:lnSpc>
              <a:spcBef>
                <a:spcPct val="0"/>
              </a:spcBef>
              <a:buNone/>
              <a:defRPr sz="1600" cap="all">
                <a:solidFill>
                  <a:srgbClr val="FFFFFF"/>
                </a:solidFill>
                <a:latin typeface="Segoe UI Semibold"/>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700" b="0" i="0" u="none" strike="noStrike" kern="1200" cap="none" spc="0" normalizeH="0" baseline="0" noProof="0">
                <a:ln>
                  <a:noFill/>
                </a:ln>
                <a:solidFill>
                  <a:srgbClr val="50E6FF"/>
                </a:solidFill>
                <a:effectLst/>
                <a:uLnTx/>
                <a:uFillTx/>
                <a:latin typeface="Segoe UI Semibold"/>
                <a:cs typeface="Segoe UI" panose="020B0502040204020203" pitchFamily="34" charset="0"/>
              </a:rPr>
              <a:t>Authoritative source of truth </a:t>
            </a:r>
            <a:endParaRPr kumimoji="0" lang="fr-FR" sz="1700" b="0" i="0" u="none" strike="noStrike" kern="1200" cap="none" spc="0" normalizeH="0" baseline="0" noProof="0">
              <a:ln>
                <a:noFill/>
              </a:ln>
              <a:solidFill>
                <a:srgbClr val="50E6FF"/>
              </a:solidFill>
              <a:effectLst/>
              <a:uLnTx/>
              <a:uFillTx/>
              <a:latin typeface="Segoe UI Semibold"/>
              <a:cs typeface="Segoe UI" panose="020B0502040204020203" pitchFamily="34" charset="0"/>
            </a:endParaRPr>
          </a:p>
        </p:txBody>
      </p:sp>
      <p:sp>
        <p:nvSpPr>
          <p:cNvPr id="106" name="Rectangle 77">
            <a:extLst>
              <a:ext uri="{FF2B5EF4-FFF2-40B4-BE49-F238E27FC236}">
                <a16:creationId xmlns:a16="http://schemas.microsoft.com/office/drawing/2014/main" id="{E9FFFF31-6ADC-439E-BC49-736D930B2C97}"/>
              </a:ext>
            </a:extLst>
          </p:cNvPr>
          <p:cNvSpPr>
            <a:spLocks noChangeArrowheads="1"/>
          </p:cNvSpPr>
          <p:nvPr/>
        </p:nvSpPr>
        <p:spPr bwMode="auto">
          <a:xfrm>
            <a:off x="8617807" y="4692940"/>
            <a:ext cx="2972136" cy="175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agile methods to take an iterative, customer and mission-focused approach to development. Feedback loops are critical. </a:t>
            </a: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Prioritize capabilities that bring the highest value to users and mission. Automate processes wherever possible (e.g., metrics collection, test &amp; validation, etc.).</a:t>
            </a:r>
          </a:p>
        </p:txBody>
      </p:sp>
      <p:sp>
        <p:nvSpPr>
          <p:cNvPr id="88" name="Freeform 5">
            <a:extLst>
              <a:ext uri="{FF2B5EF4-FFF2-40B4-BE49-F238E27FC236}">
                <a16:creationId xmlns:a16="http://schemas.microsoft.com/office/drawing/2014/main" id="{524A59C1-69B9-4AE0-A7D9-3C3BF7F48A0B}"/>
              </a:ext>
            </a:extLst>
          </p:cNvPr>
          <p:cNvSpPr>
            <a:spLocks/>
          </p:cNvSpPr>
          <p:nvPr/>
        </p:nvSpPr>
        <p:spPr bwMode="auto">
          <a:xfrm>
            <a:off x="4130993" y="3066138"/>
            <a:ext cx="1769018" cy="2661520"/>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chemeClr val="bg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sp>
        <p:nvSpPr>
          <p:cNvPr id="70" name="Freeform 6">
            <a:extLst>
              <a:ext uri="{FF2B5EF4-FFF2-40B4-BE49-F238E27FC236}">
                <a16:creationId xmlns:a16="http://schemas.microsoft.com/office/drawing/2014/main" id="{2BC8CBCC-E410-4FD6-B378-5E4F86DE31A4}"/>
              </a:ext>
            </a:extLst>
          </p:cNvPr>
          <p:cNvSpPr>
            <a:spLocks/>
          </p:cNvSpPr>
          <p:nvPr/>
        </p:nvSpPr>
        <p:spPr bwMode="auto">
          <a:xfrm>
            <a:off x="6467369" y="1752103"/>
            <a:ext cx="1754482" cy="2615005"/>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chemeClr val="bg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sp>
        <p:nvSpPr>
          <p:cNvPr id="71" name="Freeform 7">
            <a:extLst>
              <a:ext uri="{FF2B5EF4-FFF2-40B4-BE49-F238E27FC236}">
                <a16:creationId xmlns:a16="http://schemas.microsoft.com/office/drawing/2014/main" id="{B94E92FE-EF13-4EEA-87D0-3DB31BD0891A}"/>
              </a:ext>
            </a:extLst>
          </p:cNvPr>
          <p:cNvSpPr>
            <a:spLocks/>
          </p:cNvSpPr>
          <p:nvPr/>
        </p:nvSpPr>
        <p:spPr bwMode="auto">
          <a:xfrm>
            <a:off x="4197619" y="1681305"/>
            <a:ext cx="2666209" cy="1752645"/>
          </a:xfrm>
          <a:custGeom>
            <a:avLst/>
            <a:gdLst>
              <a:gd name="T0" fmla="*/ 2695390 w 1639"/>
              <a:gd name="T1" fmla="*/ 0 h 1080"/>
              <a:gd name="T2" fmla="*/ 2691077 w 1639"/>
              <a:gd name="T3" fmla="*/ 0 h 1080"/>
              <a:gd name="T4" fmla="*/ 2671670 w 1639"/>
              <a:gd name="T5" fmla="*/ 0 h 1080"/>
              <a:gd name="T6" fmla="*/ 2667358 w 1639"/>
              <a:gd name="T7" fmla="*/ 0 h 1080"/>
              <a:gd name="T8" fmla="*/ 2660889 w 1639"/>
              <a:gd name="T9" fmla="*/ 0 h 1080"/>
              <a:gd name="T10" fmla="*/ 1979494 w 1639"/>
              <a:gd name="T11" fmla="*/ 86007 h 1080"/>
              <a:gd name="T12" fmla="*/ 146629 w 1639"/>
              <a:gd name="T13" fmla="*/ 1625539 h 1080"/>
              <a:gd name="T14" fmla="*/ 0 w 1639"/>
              <a:gd name="T15" fmla="*/ 2046975 h 1080"/>
              <a:gd name="T16" fmla="*/ 771960 w 1639"/>
              <a:gd name="T17" fmla="*/ 1705096 h 1080"/>
              <a:gd name="T18" fmla="*/ 1722893 w 1639"/>
              <a:gd name="T19" fmla="*/ 2322199 h 1080"/>
              <a:gd name="T20" fmla="*/ 2244721 w 1639"/>
              <a:gd name="T21" fmla="*/ 1806155 h 1080"/>
              <a:gd name="T22" fmla="*/ 2660889 w 1639"/>
              <a:gd name="T23" fmla="*/ 1717997 h 1080"/>
              <a:gd name="T24" fmla="*/ 2691077 w 1639"/>
              <a:gd name="T25" fmla="*/ 1720147 h 1080"/>
              <a:gd name="T26" fmla="*/ 2691077 w 1639"/>
              <a:gd name="T27" fmla="*/ 1717997 h 1080"/>
              <a:gd name="T28" fmla="*/ 3534195 w 1639"/>
              <a:gd name="T29" fmla="*/ 860074 h 1080"/>
              <a:gd name="T30" fmla="*/ 2695390 w 1639"/>
              <a:gd name="T31" fmla="*/ 0 h 10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chemeClr val="bg2">
              <a:lumMod val="5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sp>
        <p:nvSpPr>
          <p:cNvPr id="73" name="Freeform 8">
            <a:extLst>
              <a:ext uri="{FF2B5EF4-FFF2-40B4-BE49-F238E27FC236}">
                <a16:creationId xmlns:a16="http://schemas.microsoft.com/office/drawing/2014/main" id="{0D7B5C8C-2005-43DA-A5C0-8B7EEF567C65}"/>
              </a:ext>
            </a:extLst>
          </p:cNvPr>
          <p:cNvSpPr>
            <a:spLocks/>
          </p:cNvSpPr>
          <p:nvPr/>
        </p:nvSpPr>
        <p:spPr bwMode="auto">
          <a:xfrm>
            <a:off x="5541315" y="3993607"/>
            <a:ext cx="2646986" cy="1769018"/>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chemeClr val="bg2">
              <a:lumMod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sp>
        <p:nvSpPr>
          <p:cNvPr id="75" name="Oval 10">
            <a:extLst>
              <a:ext uri="{FF2B5EF4-FFF2-40B4-BE49-F238E27FC236}">
                <a16:creationId xmlns:a16="http://schemas.microsoft.com/office/drawing/2014/main" id="{5792CBC3-CC1D-4081-B71F-0E2C329A8894}"/>
              </a:ext>
            </a:extLst>
          </p:cNvPr>
          <p:cNvSpPr>
            <a:spLocks noChangeArrowheads="1"/>
          </p:cNvSpPr>
          <p:nvPr/>
        </p:nvSpPr>
        <p:spPr bwMode="auto">
          <a:xfrm>
            <a:off x="5666482" y="4895229"/>
            <a:ext cx="517569" cy="516497"/>
          </a:xfrm>
          <a:prstGeom prst="ellipse">
            <a:avLst/>
          </a:prstGeom>
          <a:solidFill>
            <a:schemeClr val="accent1"/>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MA" alt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grpSp>
        <p:nvGrpSpPr>
          <p:cNvPr id="6" name="Group 5">
            <a:extLst>
              <a:ext uri="{FF2B5EF4-FFF2-40B4-BE49-F238E27FC236}">
                <a16:creationId xmlns:a16="http://schemas.microsoft.com/office/drawing/2014/main" id="{2CF1AF63-9B94-4078-A32D-3841B0C7F53C}"/>
              </a:ext>
            </a:extLst>
          </p:cNvPr>
          <p:cNvGrpSpPr/>
          <p:nvPr/>
        </p:nvGrpSpPr>
        <p:grpSpPr>
          <a:xfrm>
            <a:off x="5410768" y="3036616"/>
            <a:ext cx="1527759" cy="1364612"/>
            <a:chOff x="5328443" y="3016234"/>
            <a:chExt cx="1527759" cy="1364612"/>
          </a:xfrm>
        </p:grpSpPr>
        <p:sp>
          <p:nvSpPr>
            <p:cNvPr id="78" name="Oval 77">
              <a:extLst>
                <a:ext uri="{FF2B5EF4-FFF2-40B4-BE49-F238E27FC236}">
                  <a16:creationId xmlns:a16="http://schemas.microsoft.com/office/drawing/2014/main" id="{54800BEC-A323-4F3D-ACFA-AE520CD17E14}"/>
                </a:ext>
              </a:extLst>
            </p:cNvPr>
            <p:cNvSpPr/>
            <p:nvPr/>
          </p:nvSpPr>
          <p:spPr bwMode="auto">
            <a:xfrm>
              <a:off x="5427267" y="3016234"/>
              <a:ext cx="1330111" cy="1364612"/>
            </a:xfrm>
            <a:prstGeom prst="ellipse">
              <a:avLst/>
            </a:prstGeom>
            <a:solidFill>
              <a:schemeClr val="tx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240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46D92954-BDA3-4E59-83ED-66B42C9948FC}"/>
                </a:ext>
              </a:extLst>
            </p:cNvPr>
            <p:cNvSpPr txBox="1"/>
            <p:nvPr/>
          </p:nvSpPr>
          <p:spPr>
            <a:xfrm>
              <a:off x="5328443" y="3436930"/>
              <a:ext cx="1527759"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2400"/>
                </a:spcBef>
                <a:spcAft>
                  <a:spcPts val="0"/>
                </a:spcAft>
                <a:buClrTx/>
                <a:buSzTx/>
                <a:buFontTx/>
                <a:buNone/>
                <a:tabLst/>
                <a:defRPr/>
              </a:pPr>
              <a:r>
                <a:rPr kumimoji="0" lang="en-US" sz="1400" b="0" i="0" u="none" strike="noStrike" kern="0" cap="all" spc="0" normalizeH="0" baseline="0" noProof="0">
                  <a:ln>
                    <a:noFill/>
                  </a:ln>
                  <a:solidFill>
                    <a:srgbClr val="0078D4"/>
                  </a:solidFill>
                  <a:effectLst/>
                  <a:uLnTx/>
                  <a:uFillTx/>
                  <a:latin typeface="Segoe UI Semibold"/>
                  <a:ea typeface="Source Sans Pro" panose="020B0503030403020204" pitchFamily="34" charset="0"/>
                  <a:cs typeface="Segoe UI Semibold" panose="020B0702040204020203" pitchFamily="34" charset="0"/>
                </a:rPr>
                <a:t>Digital Engineering</a:t>
              </a:r>
              <a:endParaRPr kumimoji="0" lang="en-US" sz="14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endParaRPr>
            </a:p>
          </p:txBody>
        </p:sp>
      </p:grpSp>
      <p:grpSp>
        <p:nvGrpSpPr>
          <p:cNvPr id="2" name="Group 1">
            <a:extLst>
              <a:ext uri="{FF2B5EF4-FFF2-40B4-BE49-F238E27FC236}">
                <a16:creationId xmlns:a16="http://schemas.microsoft.com/office/drawing/2014/main" id="{39BAC18B-A439-4202-A913-520610DD2A66}"/>
              </a:ext>
            </a:extLst>
          </p:cNvPr>
          <p:cNvGrpSpPr/>
          <p:nvPr/>
        </p:nvGrpSpPr>
        <p:grpSpPr>
          <a:xfrm>
            <a:off x="4397136" y="3202070"/>
            <a:ext cx="518425" cy="516852"/>
            <a:chOff x="4257993" y="3203488"/>
            <a:chExt cx="933134" cy="930302"/>
          </a:xfrm>
        </p:grpSpPr>
        <p:sp>
          <p:nvSpPr>
            <p:cNvPr id="76" name="Oval 11">
              <a:extLst>
                <a:ext uri="{FF2B5EF4-FFF2-40B4-BE49-F238E27FC236}">
                  <a16:creationId xmlns:a16="http://schemas.microsoft.com/office/drawing/2014/main" id="{865112C8-2354-406B-9EDE-16F5061EC1B2}"/>
                </a:ext>
              </a:extLst>
            </p:cNvPr>
            <p:cNvSpPr>
              <a:spLocks noChangeArrowheads="1"/>
            </p:cNvSpPr>
            <p:nvPr/>
          </p:nvSpPr>
          <p:spPr bwMode="auto">
            <a:xfrm>
              <a:off x="4257993" y="3203488"/>
              <a:ext cx="933134" cy="930302"/>
            </a:xfrm>
            <a:prstGeom prst="ellipse">
              <a:avLst/>
            </a:pr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sp>
          <p:nvSpPr>
            <p:cNvPr id="38" name="Graphic 10">
              <a:extLst>
                <a:ext uri="{FF2B5EF4-FFF2-40B4-BE49-F238E27FC236}">
                  <a16:creationId xmlns:a16="http://schemas.microsoft.com/office/drawing/2014/main" id="{FB4925F6-BDFE-4DEF-A16B-3EA5FC8FBDD4}"/>
                </a:ext>
              </a:extLst>
            </p:cNvPr>
            <p:cNvSpPr>
              <a:spLocks/>
            </p:cNvSpPr>
            <p:nvPr/>
          </p:nvSpPr>
          <p:spPr>
            <a:xfrm>
              <a:off x="4478830" y="3422515"/>
              <a:ext cx="491460" cy="492248"/>
            </a:xfrm>
            <a:custGeom>
              <a:avLst/>
              <a:gdLst>
                <a:gd name="connsiteX0" fmla="*/ 250317 w 352425"/>
                <a:gd name="connsiteY0" fmla="*/ 252317 h 371475"/>
                <a:gd name="connsiteX1" fmla="*/ 252889 w 352425"/>
                <a:gd name="connsiteY1" fmla="*/ 248507 h 371475"/>
                <a:gd name="connsiteX2" fmla="*/ 278416 w 352425"/>
                <a:gd name="connsiteY2" fmla="*/ 172403 h 371475"/>
                <a:gd name="connsiteX3" fmla="*/ 180308 w 352425"/>
                <a:gd name="connsiteY3" fmla="*/ 73533 h 371475"/>
                <a:gd name="connsiteX4" fmla="*/ 82201 w 352425"/>
                <a:gd name="connsiteY4" fmla="*/ 172403 h 371475"/>
                <a:gd name="connsiteX5" fmla="*/ 108966 w 352425"/>
                <a:gd name="connsiteY5" fmla="*/ 249746 h 371475"/>
                <a:gd name="connsiteX6" fmla="*/ 110109 w 352425"/>
                <a:gd name="connsiteY6" fmla="*/ 252317 h 371475"/>
                <a:gd name="connsiteX7" fmla="*/ 125825 w 352425"/>
                <a:gd name="connsiteY7" fmla="*/ 290227 h 371475"/>
                <a:gd name="connsiteX8" fmla="*/ 129254 w 352425"/>
                <a:gd name="connsiteY8" fmla="*/ 312706 h 371475"/>
                <a:gd name="connsiteX9" fmla="*/ 129254 w 352425"/>
                <a:gd name="connsiteY9" fmla="*/ 339757 h 371475"/>
                <a:gd name="connsiteX10" fmla="*/ 164973 w 352425"/>
                <a:gd name="connsiteY10" fmla="*/ 375285 h 371475"/>
                <a:gd name="connsiteX11" fmla="*/ 194310 w 352425"/>
                <a:gd name="connsiteY11" fmla="*/ 375285 h 371475"/>
                <a:gd name="connsiteX12" fmla="*/ 230029 w 352425"/>
                <a:gd name="connsiteY12" fmla="*/ 339757 h 371475"/>
                <a:gd name="connsiteX13" fmla="*/ 230029 w 352425"/>
                <a:gd name="connsiteY13" fmla="*/ 313277 h 371475"/>
                <a:gd name="connsiteX14" fmla="*/ 234696 w 352425"/>
                <a:gd name="connsiteY14" fmla="*/ 287274 h 371475"/>
                <a:gd name="connsiteX15" fmla="*/ 250317 w 352425"/>
                <a:gd name="connsiteY15" fmla="*/ 252317 h 371475"/>
                <a:gd name="connsiteX16" fmla="*/ 132969 w 352425"/>
                <a:gd name="connsiteY16" fmla="*/ 327374 h 371475"/>
                <a:gd name="connsiteX17" fmla="*/ 227552 w 352425"/>
                <a:gd name="connsiteY17" fmla="*/ 327374 h 371475"/>
                <a:gd name="connsiteX18" fmla="*/ 182975 w 352425"/>
                <a:gd name="connsiteY18" fmla="*/ 0 h 371475"/>
                <a:gd name="connsiteX19" fmla="*/ 182975 w 352425"/>
                <a:gd name="connsiteY19" fmla="*/ 30099 h 371475"/>
                <a:gd name="connsiteX20" fmla="*/ 54769 w 352425"/>
                <a:gd name="connsiteY20" fmla="*/ 50864 h 371475"/>
                <a:gd name="connsiteX21" fmla="*/ 76105 w 352425"/>
                <a:gd name="connsiteY21" fmla="*/ 72104 h 371475"/>
                <a:gd name="connsiteX22" fmla="*/ 0 w 352425"/>
                <a:gd name="connsiteY22" fmla="*/ 177355 h 371475"/>
                <a:gd name="connsiteX23" fmla="*/ 30099 w 352425"/>
                <a:gd name="connsiteY23" fmla="*/ 177355 h 371475"/>
                <a:gd name="connsiteX24" fmla="*/ 360331 w 352425"/>
                <a:gd name="connsiteY24" fmla="*/ 182975 h 371475"/>
                <a:gd name="connsiteX25" fmla="*/ 330232 w 352425"/>
                <a:gd name="connsiteY25" fmla="*/ 182975 h 371475"/>
                <a:gd name="connsiteX26" fmla="*/ 309562 w 352425"/>
                <a:gd name="connsiteY26" fmla="*/ 54769 h 371475"/>
                <a:gd name="connsiteX27" fmla="*/ 288227 w 352425"/>
                <a:gd name="connsiteY27" fmla="*/ 7610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2425" h="371475">
                  <a:moveTo>
                    <a:pt x="250317" y="252317"/>
                  </a:moveTo>
                  <a:lnTo>
                    <a:pt x="252889" y="248507"/>
                  </a:lnTo>
                  <a:cubicBezTo>
                    <a:pt x="264319" y="226981"/>
                    <a:pt x="278416" y="202883"/>
                    <a:pt x="278416" y="172403"/>
                  </a:cubicBezTo>
                  <a:cubicBezTo>
                    <a:pt x="278416" y="115348"/>
                    <a:pt x="236315" y="73533"/>
                    <a:pt x="180308" y="73533"/>
                  </a:cubicBezTo>
                  <a:cubicBezTo>
                    <a:pt x="124206" y="73533"/>
                    <a:pt x="82201" y="116681"/>
                    <a:pt x="82201" y="172403"/>
                  </a:cubicBezTo>
                  <a:cubicBezTo>
                    <a:pt x="82201" y="202787"/>
                    <a:pt x="96203" y="228219"/>
                    <a:pt x="108966" y="249746"/>
                  </a:cubicBezTo>
                  <a:lnTo>
                    <a:pt x="110109" y="252317"/>
                  </a:lnTo>
                  <a:cubicBezTo>
                    <a:pt x="116395" y="262509"/>
                    <a:pt x="122301" y="279083"/>
                    <a:pt x="125825" y="290227"/>
                  </a:cubicBezTo>
                  <a:cubicBezTo>
                    <a:pt x="128111" y="297466"/>
                    <a:pt x="129254" y="305086"/>
                    <a:pt x="129254" y="312706"/>
                  </a:cubicBezTo>
                  <a:lnTo>
                    <a:pt x="129254" y="339757"/>
                  </a:lnTo>
                  <a:cubicBezTo>
                    <a:pt x="129254" y="358807"/>
                    <a:pt x="145828" y="375285"/>
                    <a:pt x="164973" y="375285"/>
                  </a:cubicBezTo>
                  <a:lnTo>
                    <a:pt x="194310" y="375285"/>
                  </a:lnTo>
                  <a:cubicBezTo>
                    <a:pt x="213455" y="375285"/>
                    <a:pt x="230029" y="358807"/>
                    <a:pt x="230029" y="339757"/>
                  </a:cubicBezTo>
                  <a:lnTo>
                    <a:pt x="230029" y="313277"/>
                  </a:lnTo>
                  <a:cubicBezTo>
                    <a:pt x="230029" y="304419"/>
                    <a:pt x="231553" y="295656"/>
                    <a:pt x="234696" y="287274"/>
                  </a:cubicBezTo>
                  <a:cubicBezTo>
                    <a:pt x="238411" y="276606"/>
                    <a:pt x="244316" y="261938"/>
                    <a:pt x="250317" y="252317"/>
                  </a:cubicBezTo>
                  <a:close/>
                  <a:moveTo>
                    <a:pt x="132969" y="327374"/>
                  </a:moveTo>
                  <a:lnTo>
                    <a:pt x="227552" y="327374"/>
                  </a:lnTo>
                  <a:moveTo>
                    <a:pt x="182975" y="0"/>
                  </a:moveTo>
                  <a:lnTo>
                    <a:pt x="182975" y="30099"/>
                  </a:lnTo>
                  <a:moveTo>
                    <a:pt x="54769" y="50864"/>
                  </a:moveTo>
                  <a:lnTo>
                    <a:pt x="76105" y="72104"/>
                  </a:lnTo>
                  <a:moveTo>
                    <a:pt x="0" y="177355"/>
                  </a:moveTo>
                  <a:lnTo>
                    <a:pt x="30099" y="177355"/>
                  </a:lnTo>
                  <a:moveTo>
                    <a:pt x="360331" y="182975"/>
                  </a:moveTo>
                  <a:lnTo>
                    <a:pt x="330232" y="182975"/>
                  </a:lnTo>
                  <a:moveTo>
                    <a:pt x="309562" y="54769"/>
                  </a:moveTo>
                  <a:lnTo>
                    <a:pt x="288227" y="76105"/>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DA950858-20E3-434F-8F5D-8D68CF2D06B8}"/>
              </a:ext>
            </a:extLst>
          </p:cNvPr>
          <p:cNvCxnSpPr/>
          <p:nvPr/>
        </p:nvCxnSpPr>
        <p:spPr>
          <a:xfrm>
            <a:off x="585018" y="1871884"/>
            <a:ext cx="2971681"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DD9734-6758-4D6D-88C7-9B84C8CD52E2}"/>
              </a:ext>
            </a:extLst>
          </p:cNvPr>
          <p:cNvCxnSpPr/>
          <p:nvPr/>
        </p:nvCxnSpPr>
        <p:spPr>
          <a:xfrm>
            <a:off x="584200" y="4630034"/>
            <a:ext cx="2971681"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5052DBD-63A6-497A-A563-EC0972FE1C38}"/>
              </a:ext>
            </a:extLst>
          </p:cNvPr>
          <p:cNvCxnSpPr/>
          <p:nvPr/>
        </p:nvCxnSpPr>
        <p:spPr>
          <a:xfrm>
            <a:off x="8625460" y="1814605"/>
            <a:ext cx="2971681"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A8867A-DB72-4A5C-A1DF-1B1EE2147140}"/>
              </a:ext>
            </a:extLst>
          </p:cNvPr>
          <p:cNvCxnSpPr/>
          <p:nvPr/>
        </p:nvCxnSpPr>
        <p:spPr>
          <a:xfrm>
            <a:off x="8617807" y="4630034"/>
            <a:ext cx="2971681"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E1EFD5-DCBA-4ADC-A1A7-8F46587CD36F}"/>
              </a:ext>
            </a:extLst>
          </p:cNvPr>
          <p:cNvGrpSpPr/>
          <p:nvPr/>
        </p:nvGrpSpPr>
        <p:grpSpPr>
          <a:xfrm>
            <a:off x="7386412" y="3695573"/>
            <a:ext cx="518426" cy="516065"/>
            <a:chOff x="7116328" y="3234640"/>
            <a:chExt cx="933135" cy="928886"/>
          </a:xfrm>
        </p:grpSpPr>
        <p:sp>
          <p:nvSpPr>
            <p:cNvPr id="77" name="Oval 12">
              <a:extLst>
                <a:ext uri="{FF2B5EF4-FFF2-40B4-BE49-F238E27FC236}">
                  <a16:creationId xmlns:a16="http://schemas.microsoft.com/office/drawing/2014/main" id="{E2E448A1-D345-4C29-BA4E-04474E421BC2}"/>
                </a:ext>
              </a:extLst>
            </p:cNvPr>
            <p:cNvSpPr>
              <a:spLocks noChangeArrowheads="1"/>
            </p:cNvSpPr>
            <p:nvPr/>
          </p:nvSpPr>
          <p:spPr bwMode="auto">
            <a:xfrm>
              <a:off x="7116328" y="3234640"/>
              <a:ext cx="933135" cy="928886"/>
            </a:xfrm>
            <a:prstGeom prst="ellipse">
              <a:avLst/>
            </a:pr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AF6D700C-B934-49EF-A71A-320E35873975}"/>
                </a:ext>
              </a:extLst>
            </p:cNvPr>
            <p:cNvGrpSpPr/>
            <p:nvPr/>
          </p:nvGrpSpPr>
          <p:grpSpPr>
            <a:xfrm>
              <a:off x="7298508" y="3410953"/>
              <a:ext cx="568775" cy="576260"/>
              <a:chOff x="13638586" y="3979118"/>
              <a:chExt cx="111728" cy="113198"/>
            </a:xfrm>
          </p:grpSpPr>
          <p:sp>
            <p:nvSpPr>
              <p:cNvPr id="127" name="Freeform: Shape 126">
                <a:extLst>
                  <a:ext uri="{FF2B5EF4-FFF2-40B4-BE49-F238E27FC236}">
                    <a16:creationId xmlns:a16="http://schemas.microsoft.com/office/drawing/2014/main" id="{0624272C-25A4-45D9-8115-0041AD4C5496}"/>
                  </a:ext>
                </a:extLst>
              </p:cNvPr>
              <p:cNvSpPr/>
              <p:nvPr/>
            </p:nvSpPr>
            <p:spPr>
              <a:xfrm>
                <a:off x="13638586" y="3979118"/>
                <a:ext cx="111728" cy="113198"/>
              </a:xfrm>
              <a:custGeom>
                <a:avLst/>
                <a:gdLst>
                  <a:gd name="connsiteX0" fmla="*/ 144780 w 144780"/>
                  <a:gd name="connsiteY0" fmla="*/ 73342 h 146685"/>
                  <a:gd name="connsiteX1" fmla="*/ 72390 w 144780"/>
                  <a:gd name="connsiteY1" fmla="*/ 146685 h 146685"/>
                  <a:gd name="connsiteX2" fmla="*/ 0 w 144780"/>
                  <a:gd name="connsiteY2" fmla="*/ 73342 h 146685"/>
                  <a:gd name="connsiteX3" fmla="*/ 72390 w 144780"/>
                  <a:gd name="connsiteY3" fmla="*/ 0 h 146685"/>
                  <a:gd name="connsiteX4" fmla="*/ 144780 w 144780"/>
                  <a:gd name="connsiteY4" fmla="*/ 73342 h 146685"/>
                  <a:gd name="connsiteX5" fmla="*/ 144780 w 144780"/>
                  <a:gd name="connsiteY5" fmla="*/ 73342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46685">
                    <a:moveTo>
                      <a:pt x="144780" y="73342"/>
                    </a:moveTo>
                    <a:cubicBezTo>
                      <a:pt x="144780" y="114300"/>
                      <a:pt x="112395" y="146685"/>
                      <a:pt x="72390" y="146685"/>
                    </a:cubicBezTo>
                    <a:cubicBezTo>
                      <a:pt x="32385" y="146685"/>
                      <a:pt x="0" y="113348"/>
                      <a:pt x="0" y="73342"/>
                    </a:cubicBezTo>
                    <a:cubicBezTo>
                      <a:pt x="0" y="33338"/>
                      <a:pt x="32385" y="0"/>
                      <a:pt x="72390" y="0"/>
                    </a:cubicBezTo>
                    <a:cubicBezTo>
                      <a:pt x="112395" y="0"/>
                      <a:pt x="144780" y="32385"/>
                      <a:pt x="144780" y="73342"/>
                    </a:cubicBezTo>
                    <a:lnTo>
                      <a:pt x="144780" y="73342"/>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3353BCC-E8C8-4AF6-B412-BD936712C526}"/>
                  </a:ext>
                </a:extLst>
              </p:cNvPr>
              <p:cNvSpPr/>
              <p:nvPr/>
            </p:nvSpPr>
            <p:spPr>
              <a:xfrm>
                <a:off x="13665048" y="4012930"/>
                <a:ext cx="58069" cy="41162"/>
              </a:xfrm>
              <a:custGeom>
                <a:avLst/>
                <a:gdLst>
                  <a:gd name="connsiteX0" fmla="*/ 0 w 75247"/>
                  <a:gd name="connsiteY0" fmla="*/ 29527 h 53339"/>
                  <a:gd name="connsiteX1" fmla="*/ 22860 w 75247"/>
                  <a:gd name="connsiteY1" fmla="*/ 53340 h 53339"/>
                  <a:gd name="connsiteX2" fmla="*/ 75248 w 75247"/>
                  <a:gd name="connsiteY2" fmla="*/ 0 h 53339"/>
                </a:gdLst>
                <a:ahLst/>
                <a:cxnLst>
                  <a:cxn ang="0">
                    <a:pos x="connsiteX0" y="connsiteY0"/>
                  </a:cxn>
                  <a:cxn ang="0">
                    <a:pos x="connsiteX1" y="connsiteY1"/>
                  </a:cxn>
                  <a:cxn ang="0">
                    <a:pos x="connsiteX2" y="connsiteY2"/>
                  </a:cxn>
                </a:cxnLst>
                <a:rect l="l" t="t" r="r" b="b"/>
                <a:pathLst>
                  <a:path w="75247" h="53339">
                    <a:moveTo>
                      <a:pt x="0" y="29527"/>
                    </a:moveTo>
                    <a:cubicBezTo>
                      <a:pt x="22860" y="53340"/>
                      <a:pt x="22860" y="53340"/>
                      <a:pt x="22860" y="53340"/>
                    </a:cubicBezTo>
                    <a:cubicBezTo>
                      <a:pt x="75248" y="0"/>
                      <a:pt x="75248" y="0"/>
                      <a:pt x="75248" y="0"/>
                    </a:cubicBez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C124DF6C-037A-42E1-A5CB-BDFAEEAB6F1A}"/>
              </a:ext>
            </a:extLst>
          </p:cNvPr>
          <p:cNvGrpSpPr/>
          <p:nvPr/>
        </p:nvGrpSpPr>
        <p:grpSpPr>
          <a:xfrm>
            <a:off x="6230393" y="2026118"/>
            <a:ext cx="518868" cy="516497"/>
            <a:chOff x="5725336" y="1808305"/>
            <a:chExt cx="933930" cy="929663"/>
          </a:xfrm>
        </p:grpSpPr>
        <p:sp>
          <p:nvSpPr>
            <p:cNvPr id="74" name="Oval 9">
              <a:extLst>
                <a:ext uri="{FF2B5EF4-FFF2-40B4-BE49-F238E27FC236}">
                  <a16:creationId xmlns:a16="http://schemas.microsoft.com/office/drawing/2014/main" id="{943BE3AC-45CF-46F8-9FE9-E687B71C4EA0}"/>
                </a:ext>
              </a:extLst>
            </p:cNvPr>
            <p:cNvSpPr>
              <a:spLocks noChangeArrowheads="1"/>
            </p:cNvSpPr>
            <p:nvPr/>
          </p:nvSpPr>
          <p:spPr bwMode="auto">
            <a:xfrm>
              <a:off x="5725336" y="1808305"/>
              <a:ext cx="933930" cy="929663"/>
            </a:xfrm>
            <a:prstGeom prst="ellipse">
              <a:avLst/>
            </a:prstGeom>
            <a:solidFill>
              <a:schemeClr val="accent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MA" alt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grpSp>
          <p:nvGrpSpPr>
            <p:cNvPr id="35" name="Group 34">
              <a:extLst>
                <a:ext uri="{FF2B5EF4-FFF2-40B4-BE49-F238E27FC236}">
                  <a16:creationId xmlns:a16="http://schemas.microsoft.com/office/drawing/2014/main" id="{47D6B4CE-3243-4181-97E4-E93B74E4AFC8}"/>
                </a:ext>
              </a:extLst>
            </p:cNvPr>
            <p:cNvGrpSpPr/>
            <p:nvPr/>
          </p:nvGrpSpPr>
          <p:grpSpPr>
            <a:xfrm>
              <a:off x="5878299" y="1941306"/>
              <a:ext cx="628005" cy="663660"/>
              <a:chOff x="7975871" y="3333704"/>
              <a:chExt cx="301943" cy="319087"/>
            </a:xfrm>
          </p:grpSpPr>
          <p:sp>
            <p:nvSpPr>
              <p:cNvPr id="105" name="Freeform: Shape 104">
                <a:extLst>
                  <a:ext uri="{FF2B5EF4-FFF2-40B4-BE49-F238E27FC236}">
                    <a16:creationId xmlns:a16="http://schemas.microsoft.com/office/drawing/2014/main" id="{56DBB488-3B83-4371-8485-639744950781}"/>
                  </a:ext>
                </a:extLst>
              </p:cNvPr>
              <p:cNvSpPr/>
              <p:nvPr/>
            </p:nvSpPr>
            <p:spPr>
              <a:xfrm>
                <a:off x="8015860" y="3373709"/>
                <a:ext cx="200025" cy="238125"/>
              </a:xfrm>
              <a:custGeom>
                <a:avLst/>
                <a:gdLst>
                  <a:gd name="connsiteX0" fmla="*/ 162622 w 200025"/>
                  <a:gd name="connsiteY0" fmla="*/ 184513 h 238125"/>
                  <a:gd name="connsiteX1" fmla="*/ 55942 w 200025"/>
                  <a:gd name="connsiteY1" fmla="*/ 184513 h 238125"/>
                  <a:gd name="connsiteX2" fmla="*/ 43559 w 200025"/>
                  <a:gd name="connsiteY2" fmla="*/ 171178 h 238125"/>
                  <a:gd name="connsiteX3" fmla="*/ 43559 w 200025"/>
                  <a:gd name="connsiteY3" fmla="*/ 60688 h 238125"/>
                  <a:gd name="connsiteX4" fmla="*/ 55942 w 200025"/>
                  <a:gd name="connsiteY4" fmla="*/ 47353 h 238125"/>
                  <a:gd name="connsiteX5" fmla="*/ 162622 w 200025"/>
                  <a:gd name="connsiteY5" fmla="*/ 47353 h 238125"/>
                  <a:gd name="connsiteX6" fmla="*/ 175004 w 200025"/>
                  <a:gd name="connsiteY6" fmla="*/ 60688 h 238125"/>
                  <a:gd name="connsiteX7" fmla="*/ 175004 w 200025"/>
                  <a:gd name="connsiteY7" fmla="*/ 171178 h 238125"/>
                  <a:gd name="connsiteX8" fmla="*/ 162622 w 200025"/>
                  <a:gd name="connsiteY8" fmla="*/ 184513 h 238125"/>
                  <a:gd name="connsiteX9" fmla="*/ 162622 w 200025"/>
                  <a:gd name="connsiteY9" fmla="*/ 184513 h 238125"/>
                  <a:gd name="connsiteX10" fmla="*/ 162622 w 200025"/>
                  <a:gd name="connsiteY10" fmla="*/ 184513 h 238125"/>
                  <a:gd name="connsiteX11" fmla="*/ 162622 w 200025"/>
                  <a:gd name="connsiteY11" fmla="*/ 184513 h 238125"/>
                  <a:gd name="connsiteX12" fmla="*/ 65467 w 200025"/>
                  <a:gd name="connsiteY12" fmla="*/ 48306 h 238125"/>
                  <a:gd name="connsiteX13" fmla="*/ 65467 w 200025"/>
                  <a:gd name="connsiteY13" fmla="*/ 29256 h 238125"/>
                  <a:gd name="connsiteX14" fmla="*/ 88327 w 200025"/>
                  <a:gd name="connsiteY14" fmla="*/ 48306 h 238125"/>
                  <a:gd name="connsiteX15" fmla="*/ 88327 w 200025"/>
                  <a:gd name="connsiteY15" fmla="*/ 7348 h 238125"/>
                  <a:gd name="connsiteX16" fmla="*/ 109282 w 200025"/>
                  <a:gd name="connsiteY16" fmla="*/ 29256 h 238125"/>
                  <a:gd name="connsiteX17" fmla="*/ 109282 w 200025"/>
                  <a:gd name="connsiteY17" fmla="*/ 48306 h 238125"/>
                  <a:gd name="connsiteX18" fmla="*/ 132142 w 200025"/>
                  <a:gd name="connsiteY18" fmla="*/ 29256 h 238125"/>
                  <a:gd name="connsiteX19" fmla="*/ 132142 w 200025"/>
                  <a:gd name="connsiteY19" fmla="*/ 48306 h 238125"/>
                  <a:gd name="connsiteX20" fmla="*/ 196912 w 200025"/>
                  <a:gd name="connsiteY20" fmla="*/ 70213 h 238125"/>
                  <a:gd name="connsiteX21" fmla="*/ 175004 w 200025"/>
                  <a:gd name="connsiteY21" fmla="*/ 70213 h 238125"/>
                  <a:gd name="connsiteX22" fmla="*/ 196912 w 200025"/>
                  <a:gd name="connsiteY22" fmla="*/ 114028 h 238125"/>
                  <a:gd name="connsiteX23" fmla="*/ 175004 w 200025"/>
                  <a:gd name="connsiteY23" fmla="*/ 114028 h 238125"/>
                  <a:gd name="connsiteX24" fmla="*/ 196912 w 200025"/>
                  <a:gd name="connsiteY24" fmla="*/ 140698 h 238125"/>
                  <a:gd name="connsiteX25" fmla="*/ 175004 w 200025"/>
                  <a:gd name="connsiteY25" fmla="*/ 140698 h 238125"/>
                  <a:gd name="connsiteX26" fmla="*/ 196912 w 200025"/>
                  <a:gd name="connsiteY26" fmla="*/ 162606 h 238125"/>
                  <a:gd name="connsiteX27" fmla="*/ 175004 w 200025"/>
                  <a:gd name="connsiteY27" fmla="*/ 162606 h 238125"/>
                  <a:gd name="connsiteX28" fmla="*/ 42607 w 200025"/>
                  <a:gd name="connsiteY28" fmla="*/ 70213 h 238125"/>
                  <a:gd name="connsiteX29" fmla="*/ 7365 w 200025"/>
                  <a:gd name="connsiteY29" fmla="*/ 70213 h 238125"/>
                  <a:gd name="connsiteX30" fmla="*/ 41655 w 200025"/>
                  <a:gd name="connsiteY30" fmla="*/ 92121 h 238125"/>
                  <a:gd name="connsiteX31" fmla="*/ 25462 w 200025"/>
                  <a:gd name="connsiteY31" fmla="*/ 92121 h 238125"/>
                  <a:gd name="connsiteX32" fmla="*/ 41655 w 200025"/>
                  <a:gd name="connsiteY32" fmla="*/ 140698 h 238125"/>
                  <a:gd name="connsiteX33" fmla="*/ 25462 w 200025"/>
                  <a:gd name="connsiteY33" fmla="*/ 140698 h 238125"/>
                  <a:gd name="connsiteX34" fmla="*/ 42607 w 200025"/>
                  <a:gd name="connsiteY34" fmla="*/ 162606 h 238125"/>
                  <a:gd name="connsiteX35" fmla="*/ 25462 w 200025"/>
                  <a:gd name="connsiteY35" fmla="*/ 162606 h 238125"/>
                  <a:gd name="connsiteX36" fmla="*/ 65467 w 200025"/>
                  <a:gd name="connsiteY36" fmla="*/ 184513 h 238125"/>
                  <a:gd name="connsiteX37" fmla="*/ 65467 w 200025"/>
                  <a:gd name="connsiteY37" fmla="*/ 206421 h 238125"/>
                  <a:gd name="connsiteX38" fmla="*/ 109282 w 200025"/>
                  <a:gd name="connsiteY38" fmla="*/ 207373 h 238125"/>
                  <a:gd name="connsiteX39" fmla="*/ 109282 w 200025"/>
                  <a:gd name="connsiteY39" fmla="*/ 185466 h 238125"/>
                  <a:gd name="connsiteX40" fmla="*/ 132142 w 200025"/>
                  <a:gd name="connsiteY40" fmla="*/ 184513 h 238125"/>
                  <a:gd name="connsiteX41" fmla="*/ 132142 w 200025"/>
                  <a:gd name="connsiteY41" fmla="*/ 206421 h 238125"/>
                  <a:gd name="connsiteX42" fmla="*/ 156907 w 200025"/>
                  <a:gd name="connsiteY42" fmla="*/ 184513 h 238125"/>
                  <a:gd name="connsiteX43" fmla="*/ 156907 w 200025"/>
                  <a:gd name="connsiteY43" fmla="*/ 23690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025" h="238125">
                    <a:moveTo>
                      <a:pt x="162622" y="184513"/>
                    </a:moveTo>
                    <a:cubicBezTo>
                      <a:pt x="55942" y="184513"/>
                      <a:pt x="55942" y="184513"/>
                      <a:pt x="55942" y="184513"/>
                    </a:cubicBezTo>
                    <a:cubicBezTo>
                      <a:pt x="49274" y="184513"/>
                      <a:pt x="43559" y="177846"/>
                      <a:pt x="43559" y="171178"/>
                    </a:cubicBezTo>
                    <a:cubicBezTo>
                      <a:pt x="43559" y="60688"/>
                      <a:pt x="43559" y="60688"/>
                      <a:pt x="43559" y="60688"/>
                    </a:cubicBezTo>
                    <a:cubicBezTo>
                      <a:pt x="43559" y="52116"/>
                      <a:pt x="50227" y="47353"/>
                      <a:pt x="55942" y="47353"/>
                    </a:cubicBezTo>
                    <a:cubicBezTo>
                      <a:pt x="162622" y="47353"/>
                      <a:pt x="162622" y="47353"/>
                      <a:pt x="162622" y="47353"/>
                    </a:cubicBezTo>
                    <a:cubicBezTo>
                      <a:pt x="170242" y="47353"/>
                      <a:pt x="175004" y="52116"/>
                      <a:pt x="175004" y="60688"/>
                    </a:cubicBezTo>
                    <a:cubicBezTo>
                      <a:pt x="175004" y="171178"/>
                      <a:pt x="175004" y="171178"/>
                      <a:pt x="175004" y="171178"/>
                    </a:cubicBezTo>
                    <a:cubicBezTo>
                      <a:pt x="175004" y="178798"/>
                      <a:pt x="170242" y="184513"/>
                      <a:pt x="162622" y="184513"/>
                    </a:cubicBezTo>
                    <a:lnTo>
                      <a:pt x="162622" y="184513"/>
                    </a:lnTo>
                    <a:lnTo>
                      <a:pt x="162622" y="184513"/>
                    </a:lnTo>
                    <a:lnTo>
                      <a:pt x="162622" y="184513"/>
                    </a:lnTo>
                    <a:close/>
                    <a:moveTo>
                      <a:pt x="65467" y="48306"/>
                    </a:moveTo>
                    <a:cubicBezTo>
                      <a:pt x="65467" y="29256"/>
                      <a:pt x="65467" y="29256"/>
                      <a:pt x="65467" y="29256"/>
                    </a:cubicBezTo>
                    <a:moveTo>
                      <a:pt x="88327" y="48306"/>
                    </a:moveTo>
                    <a:cubicBezTo>
                      <a:pt x="88327" y="7348"/>
                      <a:pt x="88327" y="7348"/>
                      <a:pt x="88327" y="7348"/>
                    </a:cubicBezTo>
                    <a:moveTo>
                      <a:pt x="109282" y="29256"/>
                    </a:moveTo>
                    <a:cubicBezTo>
                      <a:pt x="109282" y="48306"/>
                      <a:pt x="109282" y="48306"/>
                      <a:pt x="109282" y="48306"/>
                    </a:cubicBezTo>
                    <a:moveTo>
                      <a:pt x="132142" y="29256"/>
                    </a:moveTo>
                    <a:cubicBezTo>
                      <a:pt x="132142" y="48306"/>
                      <a:pt x="132142" y="48306"/>
                      <a:pt x="132142" y="48306"/>
                    </a:cubicBezTo>
                    <a:moveTo>
                      <a:pt x="196912" y="70213"/>
                    </a:moveTo>
                    <a:cubicBezTo>
                      <a:pt x="175004" y="70213"/>
                      <a:pt x="175004" y="70213"/>
                      <a:pt x="175004" y="70213"/>
                    </a:cubicBezTo>
                    <a:moveTo>
                      <a:pt x="196912" y="114028"/>
                    </a:moveTo>
                    <a:cubicBezTo>
                      <a:pt x="175004" y="114028"/>
                      <a:pt x="175004" y="114028"/>
                      <a:pt x="175004" y="114028"/>
                    </a:cubicBezTo>
                    <a:moveTo>
                      <a:pt x="196912" y="140698"/>
                    </a:moveTo>
                    <a:cubicBezTo>
                      <a:pt x="175004" y="140698"/>
                      <a:pt x="175004" y="140698"/>
                      <a:pt x="175004" y="140698"/>
                    </a:cubicBezTo>
                    <a:moveTo>
                      <a:pt x="196912" y="162606"/>
                    </a:moveTo>
                    <a:cubicBezTo>
                      <a:pt x="175004" y="162606"/>
                      <a:pt x="175004" y="162606"/>
                      <a:pt x="175004" y="162606"/>
                    </a:cubicBezTo>
                    <a:moveTo>
                      <a:pt x="42607" y="70213"/>
                    </a:moveTo>
                    <a:cubicBezTo>
                      <a:pt x="5459" y="70213"/>
                      <a:pt x="7365" y="70213"/>
                      <a:pt x="7365" y="70213"/>
                    </a:cubicBezTo>
                    <a:moveTo>
                      <a:pt x="41655" y="92121"/>
                    </a:moveTo>
                    <a:cubicBezTo>
                      <a:pt x="23557" y="92121"/>
                      <a:pt x="25462" y="92121"/>
                      <a:pt x="25462" y="92121"/>
                    </a:cubicBezTo>
                    <a:moveTo>
                      <a:pt x="41655" y="140698"/>
                    </a:moveTo>
                    <a:cubicBezTo>
                      <a:pt x="23557" y="140698"/>
                      <a:pt x="25462" y="140698"/>
                      <a:pt x="25462" y="140698"/>
                    </a:cubicBezTo>
                    <a:moveTo>
                      <a:pt x="42607" y="162606"/>
                    </a:moveTo>
                    <a:cubicBezTo>
                      <a:pt x="24509" y="162606"/>
                      <a:pt x="25462" y="162606"/>
                      <a:pt x="25462" y="162606"/>
                    </a:cubicBezTo>
                    <a:moveTo>
                      <a:pt x="65467" y="184513"/>
                    </a:moveTo>
                    <a:cubicBezTo>
                      <a:pt x="65467" y="206421"/>
                      <a:pt x="65467" y="206421"/>
                      <a:pt x="65467" y="206421"/>
                    </a:cubicBezTo>
                    <a:moveTo>
                      <a:pt x="109282" y="207373"/>
                    </a:moveTo>
                    <a:cubicBezTo>
                      <a:pt x="109282" y="185466"/>
                      <a:pt x="109282" y="185466"/>
                      <a:pt x="109282" y="185466"/>
                    </a:cubicBezTo>
                    <a:moveTo>
                      <a:pt x="132142" y="184513"/>
                    </a:moveTo>
                    <a:cubicBezTo>
                      <a:pt x="132142" y="206421"/>
                      <a:pt x="132142" y="206421"/>
                      <a:pt x="132142" y="206421"/>
                    </a:cubicBezTo>
                    <a:moveTo>
                      <a:pt x="156907" y="184513"/>
                    </a:moveTo>
                    <a:cubicBezTo>
                      <a:pt x="156907" y="236901"/>
                      <a:pt x="156907" y="236901"/>
                      <a:pt x="156907" y="236901"/>
                    </a:cubicBez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1D7BD9C-E6B7-408A-A5D5-E72A7B0502B7}"/>
                  </a:ext>
                </a:extLst>
              </p:cNvPr>
              <p:cNvSpPr/>
              <p:nvPr/>
            </p:nvSpPr>
            <p:spPr>
              <a:xfrm>
                <a:off x="8184469" y="3459434"/>
                <a:ext cx="76200" cy="28575"/>
              </a:xfrm>
              <a:custGeom>
                <a:avLst/>
                <a:gdLst>
                  <a:gd name="connsiteX0" fmla="*/ 7348 w 76200"/>
                  <a:gd name="connsiteY0" fmla="*/ 7348 h 28575"/>
                  <a:gd name="connsiteX1" fmla="*/ 71166 w 76200"/>
                  <a:gd name="connsiteY1" fmla="*/ 7348 h 28575"/>
                  <a:gd name="connsiteX2" fmla="*/ 71166 w 76200"/>
                  <a:gd name="connsiteY2" fmla="*/ 28303 h 28575"/>
                </a:gdLst>
                <a:ahLst/>
                <a:cxnLst>
                  <a:cxn ang="0">
                    <a:pos x="connsiteX0" y="connsiteY0"/>
                  </a:cxn>
                  <a:cxn ang="0">
                    <a:pos x="connsiteX1" y="connsiteY1"/>
                  </a:cxn>
                  <a:cxn ang="0">
                    <a:pos x="connsiteX2" y="connsiteY2"/>
                  </a:cxn>
                </a:cxnLst>
                <a:rect l="l" t="t" r="r" b="b"/>
                <a:pathLst>
                  <a:path w="76200" h="28575">
                    <a:moveTo>
                      <a:pt x="7348" y="7348"/>
                    </a:moveTo>
                    <a:lnTo>
                      <a:pt x="71166" y="7348"/>
                    </a:lnTo>
                    <a:lnTo>
                      <a:pt x="71166" y="28303"/>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1E7855D2-2FAB-4F86-B00C-01558BF2BD8A}"/>
                  </a:ext>
                </a:extLst>
              </p:cNvPr>
              <p:cNvSpPr/>
              <p:nvPr/>
            </p:nvSpPr>
            <p:spPr>
              <a:xfrm>
                <a:off x="8163514" y="3365136"/>
                <a:ext cx="38100" cy="57150"/>
              </a:xfrm>
              <a:custGeom>
                <a:avLst/>
                <a:gdLst>
                  <a:gd name="connsiteX0" fmla="*/ 7348 w 38100"/>
                  <a:gd name="connsiteY0" fmla="*/ 54973 h 57150"/>
                  <a:gd name="connsiteX1" fmla="*/ 7348 w 38100"/>
                  <a:gd name="connsiteY1" fmla="*/ 7348 h 57150"/>
                  <a:gd name="connsiteX2" fmla="*/ 36875 w 38100"/>
                  <a:gd name="connsiteY2" fmla="*/ 7348 h 57150"/>
                </a:gdLst>
                <a:ahLst/>
                <a:cxnLst>
                  <a:cxn ang="0">
                    <a:pos x="connsiteX0" y="connsiteY0"/>
                  </a:cxn>
                  <a:cxn ang="0">
                    <a:pos x="connsiteX1" y="connsiteY1"/>
                  </a:cxn>
                  <a:cxn ang="0">
                    <a:pos x="connsiteX2" y="connsiteY2"/>
                  </a:cxn>
                </a:cxnLst>
                <a:rect l="l" t="t" r="r" b="b"/>
                <a:pathLst>
                  <a:path w="38100" h="57150">
                    <a:moveTo>
                      <a:pt x="7348" y="54973"/>
                    </a:moveTo>
                    <a:lnTo>
                      <a:pt x="7348" y="7348"/>
                    </a:lnTo>
                    <a:lnTo>
                      <a:pt x="36875" y="7348"/>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24995CF-6AE1-4899-9E8F-95225A049E34}"/>
                  </a:ext>
                </a:extLst>
              </p:cNvPr>
              <p:cNvSpPr/>
              <p:nvPr/>
            </p:nvSpPr>
            <p:spPr>
              <a:xfrm>
                <a:off x="8073979" y="3553731"/>
                <a:ext cx="28575" cy="66675"/>
              </a:xfrm>
              <a:custGeom>
                <a:avLst/>
                <a:gdLst>
                  <a:gd name="connsiteX0" fmla="*/ 30208 w 28575"/>
                  <a:gd name="connsiteY0" fmla="*/ 7348 h 66675"/>
                  <a:gd name="connsiteX1" fmla="*/ 30208 w 28575"/>
                  <a:gd name="connsiteY1" fmla="*/ 60688 h 66675"/>
                  <a:gd name="connsiteX2" fmla="*/ 7348 w 28575"/>
                  <a:gd name="connsiteY2" fmla="*/ 60688 h 66675"/>
                </a:gdLst>
                <a:ahLst/>
                <a:cxnLst>
                  <a:cxn ang="0">
                    <a:pos x="connsiteX0" y="connsiteY0"/>
                  </a:cxn>
                  <a:cxn ang="0">
                    <a:pos x="connsiteX1" y="connsiteY1"/>
                  </a:cxn>
                  <a:cxn ang="0">
                    <a:pos x="connsiteX2" y="connsiteY2"/>
                  </a:cxn>
                </a:cxnLst>
                <a:rect l="l" t="t" r="r" b="b"/>
                <a:pathLst>
                  <a:path w="28575" h="66675">
                    <a:moveTo>
                      <a:pt x="30208" y="7348"/>
                    </a:moveTo>
                    <a:lnTo>
                      <a:pt x="30208" y="60688"/>
                    </a:lnTo>
                    <a:lnTo>
                      <a:pt x="7348" y="60688"/>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4376EE9-8C77-43A7-B29E-2E1A4A2CDC54}"/>
                  </a:ext>
                </a:extLst>
              </p:cNvPr>
              <p:cNvSpPr/>
              <p:nvPr/>
            </p:nvSpPr>
            <p:spPr>
              <a:xfrm>
                <a:off x="7995874" y="3479436"/>
                <a:ext cx="66675" cy="38100"/>
              </a:xfrm>
              <a:custGeom>
                <a:avLst/>
                <a:gdLst>
                  <a:gd name="connsiteX0" fmla="*/ 62593 w 66675"/>
                  <a:gd name="connsiteY0" fmla="*/ 7348 h 38100"/>
                  <a:gd name="connsiteX1" fmla="*/ 7348 w 66675"/>
                  <a:gd name="connsiteY1" fmla="*/ 7348 h 38100"/>
                  <a:gd name="connsiteX2" fmla="*/ 7348 w 66675"/>
                  <a:gd name="connsiteY2" fmla="*/ 34971 h 38100"/>
                </a:gdLst>
                <a:ahLst/>
                <a:cxnLst>
                  <a:cxn ang="0">
                    <a:pos x="connsiteX0" y="connsiteY0"/>
                  </a:cxn>
                  <a:cxn ang="0">
                    <a:pos x="connsiteX1" y="connsiteY1"/>
                  </a:cxn>
                  <a:cxn ang="0">
                    <a:pos x="connsiteX2" y="connsiteY2"/>
                  </a:cxn>
                </a:cxnLst>
                <a:rect l="l" t="t" r="r" b="b"/>
                <a:pathLst>
                  <a:path w="66675" h="38100">
                    <a:moveTo>
                      <a:pt x="62593" y="7348"/>
                    </a:moveTo>
                    <a:lnTo>
                      <a:pt x="7348" y="7348"/>
                    </a:lnTo>
                    <a:lnTo>
                      <a:pt x="7348" y="34971"/>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7C54E1E-6060-441F-9E28-DA7401D08ABC}"/>
                  </a:ext>
                </a:extLst>
              </p:cNvPr>
              <p:cNvSpPr/>
              <p:nvPr/>
            </p:nvSpPr>
            <p:spPr>
              <a:xfrm>
                <a:off x="7975871" y="3507059"/>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4968"/>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4F6BF76-4D48-48A9-89B3-BED7876AB34B}"/>
                  </a:ext>
                </a:extLst>
              </p:cNvPr>
              <p:cNvSpPr/>
              <p:nvPr/>
            </p:nvSpPr>
            <p:spPr>
              <a:xfrm>
                <a:off x="8035879" y="3588021"/>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4968"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C612267-FF9D-468F-99E5-FB25F8AAB14F}"/>
                  </a:ext>
                </a:extLst>
              </p:cNvPr>
              <p:cNvSpPr/>
              <p:nvPr/>
            </p:nvSpPr>
            <p:spPr>
              <a:xfrm>
                <a:off x="8146369" y="360516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1FBE98C9-269B-4BF9-BB2E-14DA027A2E04}"/>
                  </a:ext>
                </a:extLst>
              </p:cNvPr>
              <p:cNvSpPr/>
              <p:nvPr/>
            </p:nvSpPr>
            <p:spPr>
              <a:xfrm>
                <a:off x="8230189" y="348324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4971" y="7348"/>
                      <a:pt x="43543" y="14968"/>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E96E1AC-9E95-48EA-A002-B8D84A40DFAA}"/>
                  </a:ext>
                </a:extLst>
              </p:cNvPr>
              <p:cNvSpPr/>
              <p:nvPr/>
            </p:nvSpPr>
            <p:spPr>
              <a:xfrm>
                <a:off x="8193041" y="3347039"/>
                <a:ext cx="47625" cy="47625"/>
              </a:xfrm>
              <a:custGeom>
                <a:avLst/>
                <a:gdLst>
                  <a:gd name="connsiteX0" fmla="*/ 43544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4 w 47625"/>
                  <a:gd name="connsiteY4" fmla="*/ 25446 h 47625"/>
                  <a:gd name="connsiteX5" fmla="*/ 43544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4" y="25446"/>
                    </a:moveTo>
                    <a:cubicBezTo>
                      <a:pt x="43544" y="34971"/>
                      <a:pt x="35923" y="43543"/>
                      <a:pt x="25446" y="43543"/>
                    </a:cubicBezTo>
                    <a:cubicBezTo>
                      <a:pt x="14969" y="43543"/>
                      <a:pt x="7348" y="35923"/>
                      <a:pt x="7348" y="25446"/>
                    </a:cubicBezTo>
                    <a:cubicBezTo>
                      <a:pt x="7348" y="15921"/>
                      <a:pt x="14969" y="7348"/>
                      <a:pt x="25446" y="7348"/>
                    </a:cubicBezTo>
                    <a:cubicBezTo>
                      <a:pt x="35923" y="7348"/>
                      <a:pt x="43544" y="15921"/>
                      <a:pt x="43544" y="25446"/>
                    </a:cubicBezTo>
                    <a:lnTo>
                      <a:pt x="43544"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E39F8689-6F18-42E0-9155-24B6D3E34FF9}"/>
                  </a:ext>
                </a:extLst>
              </p:cNvPr>
              <p:cNvSpPr/>
              <p:nvPr/>
            </p:nvSpPr>
            <p:spPr>
              <a:xfrm>
                <a:off x="8076836" y="3333704"/>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DFD3242-1EB1-4EFA-A3BA-8F99353080A2}"/>
                  </a:ext>
                </a:extLst>
              </p:cNvPr>
              <p:cNvSpPr/>
              <p:nvPr/>
            </p:nvSpPr>
            <p:spPr>
              <a:xfrm>
                <a:off x="7975871" y="3418476"/>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60B14F87-2CB3-426E-940E-F1A81A1ADBBE}"/>
                  </a:ext>
                </a:extLst>
              </p:cNvPr>
              <p:cNvSpPr/>
              <p:nvPr/>
            </p:nvSpPr>
            <p:spPr>
              <a:xfrm>
                <a:off x="8066359" y="3429906"/>
                <a:ext cx="114300" cy="114300"/>
              </a:xfrm>
              <a:custGeom>
                <a:avLst/>
                <a:gdLst>
                  <a:gd name="connsiteX0" fmla="*/ 59736 w 114300"/>
                  <a:gd name="connsiteY0" fmla="*/ 112123 h 114300"/>
                  <a:gd name="connsiteX1" fmla="*/ 59736 w 114300"/>
                  <a:gd name="connsiteY1" fmla="*/ 112123 h 114300"/>
                  <a:gd name="connsiteX2" fmla="*/ 7348 w 114300"/>
                  <a:gd name="connsiteY2" fmla="*/ 59736 h 114300"/>
                  <a:gd name="connsiteX3" fmla="*/ 7348 w 114300"/>
                  <a:gd name="connsiteY3" fmla="*/ 59736 h 114300"/>
                  <a:gd name="connsiteX4" fmla="*/ 59736 w 114300"/>
                  <a:gd name="connsiteY4" fmla="*/ 7348 h 114300"/>
                  <a:gd name="connsiteX5" fmla="*/ 59736 w 114300"/>
                  <a:gd name="connsiteY5" fmla="*/ 7348 h 114300"/>
                  <a:gd name="connsiteX6" fmla="*/ 112123 w 114300"/>
                  <a:gd name="connsiteY6" fmla="*/ 59736 h 114300"/>
                  <a:gd name="connsiteX7" fmla="*/ 112123 w 114300"/>
                  <a:gd name="connsiteY7" fmla="*/ 59736 h 114300"/>
                  <a:gd name="connsiteX8" fmla="*/ 59736 w 114300"/>
                  <a:gd name="connsiteY8" fmla="*/ 112123 h 114300"/>
                  <a:gd name="connsiteX9" fmla="*/ 59736 w 114300"/>
                  <a:gd name="connsiteY9" fmla="*/ 11212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9736" y="112123"/>
                    </a:moveTo>
                    <a:lnTo>
                      <a:pt x="59736" y="112123"/>
                    </a:lnTo>
                    <a:cubicBezTo>
                      <a:pt x="31161" y="112123"/>
                      <a:pt x="7348" y="88311"/>
                      <a:pt x="7348" y="59736"/>
                    </a:cubicBezTo>
                    <a:lnTo>
                      <a:pt x="7348" y="59736"/>
                    </a:lnTo>
                    <a:cubicBezTo>
                      <a:pt x="7348" y="30208"/>
                      <a:pt x="30208" y="7348"/>
                      <a:pt x="59736" y="7348"/>
                    </a:cubicBezTo>
                    <a:lnTo>
                      <a:pt x="59736" y="7348"/>
                    </a:lnTo>
                    <a:cubicBezTo>
                      <a:pt x="88311" y="7348"/>
                      <a:pt x="112123" y="31161"/>
                      <a:pt x="112123" y="59736"/>
                    </a:cubicBezTo>
                    <a:lnTo>
                      <a:pt x="112123" y="59736"/>
                    </a:lnTo>
                    <a:cubicBezTo>
                      <a:pt x="112123" y="87358"/>
                      <a:pt x="88311" y="112123"/>
                      <a:pt x="59736" y="112123"/>
                    </a:cubicBezTo>
                    <a:lnTo>
                      <a:pt x="59736" y="112123"/>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0" name="Titre 1">
            <a:extLst>
              <a:ext uri="{FF2B5EF4-FFF2-40B4-BE49-F238E27FC236}">
                <a16:creationId xmlns:a16="http://schemas.microsoft.com/office/drawing/2014/main" id="{9F501AB0-9125-4E3E-B95F-A3E639E9DC6B}"/>
              </a:ext>
            </a:extLst>
          </p:cNvPr>
          <p:cNvSpPr txBox="1">
            <a:spLocks/>
          </p:cNvSpPr>
          <p:nvPr/>
        </p:nvSpPr>
        <p:spPr>
          <a:xfrm>
            <a:off x="7028596" y="2940586"/>
            <a:ext cx="926179" cy="697656"/>
          </a:xfrm>
          <a:prstGeom prst="rect">
            <a:avLst/>
          </a:prstGeom>
        </p:spPr>
        <p:txBody>
          <a:bodyPr wrap="square" lIns="0" tIns="0" rIns="0" bIns="91440" anchor="b">
            <a:noAutofit/>
          </a:bodyPr>
          <a:lstStyle>
            <a:defPPr>
              <a:defRPr lang="en-US"/>
            </a:defPPr>
            <a:lvl1pPr>
              <a:lnSpc>
                <a:spcPct val="120000"/>
              </a:lnSpc>
              <a:spcBef>
                <a:spcPct val="0"/>
              </a:spcBef>
              <a:buNone/>
              <a:defRPr sz="1600" cap="all">
                <a:solidFill>
                  <a:srgbClr val="FFFFFF"/>
                </a:solidFill>
                <a:latin typeface="Segoe UI Semibold"/>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cs typeface="Segoe UI" panose="020B0502040204020203" pitchFamily="34" charset="0"/>
              </a:rPr>
              <a:t>Authoritative source of truth </a:t>
            </a:r>
            <a:endParaRPr kumimoji="0" lang="fr-FR" sz="1200" b="0" i="0" u="none" strike="noStrike" kern="120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51" name="Titre 1">
            <a:extLst>
              <a:ext uri="{FF2B5EF4-FFF2-40B4-BE49-F238E27FC236}">
                <a16:creationId xmlns:a16="http://schemas.microsoft.com/office/drawing/2014/main" id="{DC748611-C655-4E7C-9AEC-59AB0094AB09}"/>
              </a:ext>
            </a:extLst>
          </p:cNvPr>
          <p:cNvSpPr txBox="1">
            <a:spLocks/>
          </p:cNvSpPr>
          <p:nvPr/>
        </p:nvSpPr>
        <p:spPr>
          <a:xfrm>
            <a:off x="6338489" y="4456648"/>
            <a:ext cx="1200556" cy="979331"/>
          </a:xfrm>
          <a:prstGeom prst="rect">
            <a:avLst/>
          </a:prstGeom>
          <a:noFill/>
        </p:spPr>
        <p:txBody>
          <a:bodyPr wrap="square" lIns="0" tIns="0" rIns="0" bIns="91440" anchor="b">
            <a:noAutofit/>
          </a:bodyPr>
          <a:lstStyle>
            <a:defPPr>
              <a:defRPr lang="en-US"/>
            </a:defPPr>
            <a:lvl1pPr defTabSz="914400">
              <a:lnSpc>
                <a:spcPct val="120000"/>
              </a:lnSpc>
              <a:spcBef>
                <a:spcPct val="0"/>
              </a:spcBef>
              <a:buNone/>
              <a:defRPr sz="1400" cap="all">
                <a:solidFill>
                  <a:schemeClr val="bg1"/>
                </a:solidFill>
                <a:latin typeface="+mj-lt"/>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cs typeface="Segoe UI" panose="020B0502040204020203" pitchFamily="34" charset="0"/>
              </a:rPr>
              <a:t>Agile software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cs typeface="Segoe UI" panose="020B0502040204020203" pitchFamily="34" charset="0"/>
              </a:rPr>
              <a:t>&amp; automation</a:t>
            </a:r>
          </a:p>
        </p:txBody>
      </p:sp>
      <p:sp>
        <p:nvSpPr>
          <p:cNvPr id="52" name="Titre 1">
            <a:extLst>
              <a:ext uri="{FF2B5EF4-FFF2-40B4-BE49-F238E27FC236}">
                <a16:creationId xmlns:a16="http://schemas.microsoft.com/office/drawing/2014/main" id="{E7AF8D9F-826F-4642-87FF-3E02EDB32BEC}"/>
              </a:ext>
            </a:extLst>
          </p:cNvPr>
          <p:cNvSpPr txBox="1">
            <a:spLocks/>
          </p:cNvSpPr>
          <p:nvPr/>
        </p:nvSpPr>
        <p:spPr>
          <a:xfrm>
            <a:off x="4428590" y="3254825"/>
            <a:ext cx="1386635" cy="1176625"/>
          </a:xfrm>
          <a:prstGeom prst="rect">
            <a:avLst/>
          </a:prstGeom>
          <a:noFill/>
        </p:spPr>
        <p:txBody>
          <a:bodyPr wrap="square" lIns="0" tIns="0" rIns="0" bIns="91440" anchor="b">
            <a:noAutofit/>
          </a:bodyPr>
          <a:lstStyle>
            <a:defPPr>
              <a:defRPr lang="en-US"/>
            </a:defPPr>
            <a:lvl1pPr defTabSz="914400">
              <a:lnSpc>
                <a:spcPct val="120000"/>
              </a:lnSpc>
              <a:spcBef>
                <a:spcPct val="0"/>
              </a:spcBef>
              <a:buNone/>
              <a:defRPr sz="1400" cap="all">
                <a:solidFill>
                  <a:schemeClr val="bg1"/>
                </a:solidFill>
                <a:latin typeface="+mj-lt"/>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cs typeface="Segoe UI" panose="020B0502040204020203" pitchFamily="34" charset="0"/>
              </a:rPr>
              <a:t>Technology innovation &amp; platform</a:t>
            </a:r>
            <a:endParaRPr kumimoji="0" lang="fr-FR" sz="1200" b="0" i="0" u="none" strike="noStrike" kern="120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53" name="Titre 1">
            <a:extLst>
              <a:ext uri="{FF2B5EF4-FFF2-40B4-BE49-F238E27FC236}">
                <a16:creationId xmlns:a16="http://schemas.microsoft.com/office/drawing/2014/main" id="{20D3AF7F-B6C5-497B-B3E0-3DB53959C225}"/>
              </a:ext>
            </a:extLst>
          </p:cNvPr>
          <p:cNvSpPr txBox="1">
            <a:spLocks/>
          </p:cNvSpPr>
          <p:nvPr/>
        </p:nvSpPr>
        <p:spPr>
          <a:xfrm>
            <a:off x="5093556" y="2285406"/>
            <a:ext cx="1028605" cy="423089"/>
          </a:xfrm>
          <a:prstGeom prst="rect">
            <a:avLst/>
          </a:prstGeom>
        </p:spPr>
        <p:txBody>
          <a:bodyPr wrap="square" lIns="0" tIns="0" rIns="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ource Sans Pro" panose="020B0503030403020204" pitchFamily="34" charset="0"/>
                <a:cs typeface="Segoe UI" panose="020B0502040204020203" pitchFamily="34" charset="0"/>
              </a:rPr>
              <a:t>Model-based engineering</a:t>
            </a:r>
            <a:endParaRPr kumimoji="0" lang="fr-FR" sz="1200" b="1" i="0" u="none" strike="noStrike" kern="1200" cap="none" spc="0" normalizeH="0" baseline="0" noProof="0">
              <a:ln>
                <a:noFill/>
              </a:ln>
              <a:solidFill>
                <a:srgbClr val="FFFFFF"/>
              </a:solidFill>
              <a:effectLst/>
              <a:uLnTx/>
              <a:uFillTx/>
              <a:latin typeface="Segoe UI Semibold"/>
              <a:ea typeface="+mj-ea"/>
              <a:cs typeface="+mj-cs"/>
            </a:endParaRPr>
          </a:p>
        </p:txBody>
      </p:sp>
      <p:sp>
        <p:nvSpPr>
          <p:cNvPr id="99" name="Graphic 6">
            <a:extLst>
              <a:ext uri="{FF2B5EF4-FFF2-40B4-BE49-F238E27FC236}">
                <a16:creationId xmlns:a16="http://schemas.microsoft.com/office/drawing/2014/main" id="{C0CFA7FB-7F78-4144-84CD-98FFCBA6ABF3}"/>
              </a:ext>
            </a:extLst>
          </p:cNvPr>
          <p:cNvSpPr/>
          <p:nvPr/>
        </p:nvSpPr>
        <p:spPr>
          <a:xfrm>
            <a:off x="5724700" y="5071780"/>
            <a:ext cx="401132" cy="163394"/>
          </a:xfrm>
          <a:custGeom>
            <a:avLst/>
            <a:gdLst>
              <a:gd name="connsiteX0" fmla="*/ 242257 w 449187"/>
              <a:gd name="connsiteY0" fmla="*/ 120737 h 182968"/>
              <a:gd name="connsiteX1" fmla="*/ 308858 w 449187"/>
              <a:gd name="connsiteY1" fmla="*/ 169136 h 182968"/>
              <a:gd name="connsiteX2" fmla="*/ 434832 w 449187"/>
              <a:gd name="connsiteY2" fmla="*/ 139690 h 182968"/>
              <a:gd name="connsiteX3" fmla="*/ 405386 w 449187"/>
              <a:gd name="connsiteY3" fmla="*/ 13716 h 182968"/>
              <a:gd name="connsiteX4" fmla="*/ 357024 w 449187"/>
              <a:gd name="connsiteY4" fmla="*/ -52 h 182968"/>
              <a:gd name="connsiteX5" fmla="*/ 281228 w 449187"/>
              <a:gd name="connsiteY5" fmla="*/ 40273 h 182968"/>
              <a:gd name="connsiteX6" fmla="*/ 138970 w 449187"/>
              <a:gd name="connsiteY6" fmla="*/ 169136 h 182968"/>
              <a:gd name="connsiteX7" fmla="*/ 13113 w 449187"/>
              <a:gd name="connsiteY7" fmla="*/ 139480 h 182968"/>
              <a:gd name="connsiteX8" fmla="*/ 42769 w 449187"/>
              <a:gd name="connsiteY8" fmla="*/ 13623 h 182968"/>
              <a:gd name="connsiteX9" fmla="*/ 90804 w 449187"/>
              <a:gd name="connsiteY9" fmla="*/ -52 h 182968"/>
              <a:gd name="connsiteX10" fmla="*/ 148305 w 449187"/>
              <a:gd name="connsiteY10" fmla="*/ 19831 h 182968"/>
              <a:gd name="connsiteX11" fmla="*/ 178315 w 449187"/>
              <a:gd name="connsiteY11" fmla="*/ 47321 h 182968"/>
              <a:gd name="connsiteX12" fmla="*/ 206319 w 449187"/>
              <a:gd name="connsiteY12" fmla="*/ 78265 h 1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9187" h="182968">
                <a:moveTo>
                  <a:pt x="242257" y="120737"/>
                </a:moveTo>
                <a:cubicBezTo>
                  <a:pt x="285335" y="158075"/>
                  <a:pt x="308858" y="169136"/>
                  <a:pt x="308858" y="169136"/>
                </a:cubicBezTo>
                <a:cubicBezTo>
                  <a:pt x="351778" y="195791"/>
                  <a:pt x="408177" y="182608"/>
                  <a:pt x="434832" y="139690"/>
                </a:cubicBezTo>
                <a:cubicBezTo>
                  <a:pt x="461487" y="96773"/>
                  <a:pt x="448306" y="40372"/>
                  <a:pt x="405386" y="13716"/>
                </a:cubicBezTo>
                <a:cubicBezTo>
                  <a:pt x="390866" y="4699"/>
                  <a:pt x="374115" y="-70"/>
                  <a:pt x="357024" y="-52"/>
                </a:cubicBezTo>
                <a:cubicBezTo>
                  <a:pt x="325473" y="-52"/>
                  <a:pt x="300130" y="17824"/>
                  <a:pt x="281228" y="40273"/>
                </a:cubicBezTo>
                <a:cubicBezTo>
                  <a:pt x="206552" y="128951"/>
                  <a:pt x="138970" y="169136"/>
                  <a:pt x="138970" y="169136"/>
                </a:cubicBezTo>
                <a:cubicBezTo>
                  <a:pt x="96027" y="195701"/>
                  <a:pt x="39679" y="182424"/>
                  <a:pt x="13113" y="139480"/>
                </a:cubicBezTo>
                <a:cubicBezTo>
                  <a:pt x="-13453" y="96536"/>
                  <a:pt x="-174" y="40188"/>
                  <a:pt x="42769" y="13623"/>
                </a:cubicBezTo>
                <a:cubicBezTo>
                  <a:pt x="57200" y="4695"/>
                  <a:pt x="73834" y="-40"/>
                  <a:pt x="90804" y="-52"/>
                </a:cubicBezTo>
                <a:cubicBezTo>
                  <a:pt x="114467" y="-52"/>
                  <a:pt x="129869" y="6109"/>
                  <a:pt x="148305" y="19831"/>
                </a:cubicBezTo>
                <a:cubicBezTo>
                  <a:pt x="159165" y="28010"/>
                  <a:pt x="169219" y="37216"/>
                  <a:pt x="178315" y="47321"/>
                </a:cubicBezTo>
                <a:lnTo>
                  <a:pt x="206319" y="78265"/>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re 1">
            <a:extLst>
              <a:ext uri="{FF2B5EF4-FFF2-40B4-BE49-F238E27FC236}">
                <a16:creationId xmlns:a16="http://schemas.microsoft.com/office/drawing/2014/main" id="{644BED0E-7D90-84A1-E2EE-379EA1A672C0}"/>
              </a:ext>
            </a:extLst>
          </p:cNvPr>
          <p:cNvSpPr txBox="1">
            <a:spLocks/>
          </p:cNvSpPr>
          <p:nvPr/>
        </p:nvSpPr>
        <p:spPr>
          <a:xfrm>
            <a:off x="4053069" y="5975903"/>
            <a:ext cx="4354648" cy="653059"/>
          </a:xfrm>
          <a:prstGeom prst="rect">
            <a:avLst/>
          </a:prstGeom>
          <a:noFill/>
        </p:spPr>
        <p:txBody>
          <a:bodyPr lIns="0" tIns="0" rIns="0" bIns="91440" anchor="b">
            <a:noAutofit/>
          </a:bodyPr>
          <a:lstStyle>
            <a:defPPr>
              <a:defRPr lang="en-US"/>
            </a:defPPr>
            <a:lvl1pPr defTabSz="914400">
              <a:lnSpc>
                <a:spcPct val="120000"/>
              </a:lnSpc>
              <a:spcBef>
                <a:spcPct val="0"/>
              </a:spcBef>
              <a:buNone/>
              <a:defRPr sz="1400" cap="all">
                <a:solidFill>
                  <a:schemeClr val="bg1"/>
                </a:solidFill>
                <a:latin typeface="+mj-lt"/>
                <a:ea typeface="Source Sans Pro" panose="020B050303040302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700" b="0" i="0" u="none" strike="noStrike" kern="1200" cap="none" spc="0" normalizeH="0" baseline="0" noProof="0">
                <a:ln>
                  <a:noFill/>
                </a:ln>
                <a:solidFill>
                  <a:srgbClr val="50E6FF"/>
                </a:solidFill>
                <a:effectLst/>
                <a:uLnTx/>
                <a:uFillTx/>
                <a:latin typeface="Segoe UI Semibold"/>
                <a:cs typeface="Segoe UI" panose="020B0502040204020203" pitchFamily="34" charset="0"/>
              </a:rPr>
              <a:t>Transformed, digital culture and workplace</a:t>
            </a:r>
            <a:endParaRPr kumimoji="0" lang="fr-FR" sz="1700" b="0" i="0" u="none" strike="noStrike" kern="1200" cap="none" spc="0" normalizeH="0" baseline="0" noProof="0">
              <a:ln>
                <a:noFill/>
              </a:ln>
              <a:solidFill>
                <a:srgbClr val="50E6FF"/>
              </a:solidFill>
              <a:effectLst/>
              <a:uLnTx/>
              <a:uFillTx/>
              <a:latin typeface="Segoe UI Semibold"/>
              <a:cs typeface="Segoe UI" panose="020B0502040204020203" pitchFamily="34" charset="0"/>
            </a:endParaRPr>
          </a:p>
        </p:txBody>
      </p:sp>
      <p:cxnSp>
        <p:nvCxnSpPr>
          <p:cNvPr id="7" name="Straight Connector 6">
            <a:extLst>
              <a:ext uri="{FF2B5EF4-FFF2-40B4-BE49-F238E27FC236}">
                <a16:creationId xmlns:a16="http://schemas.microsoft.com/office/drawing/2014/main" id="{FE94FECA-D7AC-3133-930F-2195BD267F69}"/>
              </a:ext>
            </a:extLst>
          </p:cNvPr>
          <p:cNvCxnSpPr>
            <a:cxnSpLocks/>
          </p:cNvCxnSpPr>
          <p:nvPr/>
        </p:nvCxnSpPr>
        <p:spPr>
          <a:xfrm>
            <a:off x="4587400" y="6623496"/>
            <a:ext cx="2971681"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41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81DD026-AF07-4E45-888B-39AD1C841E21}"/>
              </a:ext>
            </a:extLst>
          </p:cNvPr>
          <p:cNvSpPr/>
          <p:nvPr/>
        </p:nvSpPr>
        <p:spPr bwMode="auto">
          <a:xfrm>
            <a:off x="389625" y="1206503"/>
            <a:ext cx="1871994" cy="584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1</a:t>
            </a:r>
          </a:p>
        </p:txBody>
      </p:sp>
      <p:sp>
        <p:nvSpPr>
          <p:cNvPr id="22" name="Rectangle 21">
            <a:extLst>
              <a:ext uri="{FF2B5EF4-FFF2-40B4-BE49-F238E27FC236}">
                <a16:creationId xmlns:a16="http://schemas.microsoft.com/office/drawing/2014/main" id="{9D7AB1C4-902E-4E3F-9EE0-11225D8D55E3}"/>
              </a:ext>
            </a:extLst>
          </p:cNvPr>
          <p:cNvSpPr/>
          <p:nvPr/>
        </p:nvSpPr>
        <p:spPr>
          <a:xfrm>
            <a:off x="381000" y="1809337"/>
            <a:ext cx="2133600" cy="707886"/>
          </a:xfrm>
          <a:prstGeom prst="rect">
            <a:avLst/>
          </a:prstGeom>
        </p:spPr>
        <p:txBody>
          <a:bodyPr wrap="square" lIns="0" rIns="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mn-cs"/>
              </a:rPr>
              <a:t>Model-based engineering</a:t>
            </a:r>
          </a:p>
        </p:txBody>
      </p:sp>
      <p:sp>
        <p:nvSpPr>
          <p:cNvPr id="23" name="Rectangle 22">
            <a:extLst>
              <a:ext uri="{FF2B5EF4-FFF2-40B4-BE49-F238E27FC236}">
                <a16:creationId xmlns:a16="http://schemas.microsoft.com/office/drawing/2014/main" id="{34A271B7-070E-49AB-BBD1-1C1B1413DAAF}"/>
              </a:ext>
            </a:extLst>
          </p:cNvPr>
          <p:cNvSpPr/>
          <p:nvPr/>
        </p:nvSpPr>
        <p:spPr bwMode="auto">
          <a:xfrm>
            <a:off x="2707257" y="1206503"/>
            <a:ext cx="1871994" cy="584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2</a:t>
            </a:r>
          </a:p>
        </p:txBody>
      </p:sp>
      <p:sp>
        <p:nvSpPr>
          <p:cNvPr id="24" name="Rectangle 23">
            <a:extLst>
              <a:ext uri="{FF2B5EF4-FFF2-40B4-BE49-F238E27FC236}">
                <a16:creationId xmlns:a16="http://schemas.microsoft.com/office/drawing/2014/main" id="{0B26FA84-A518-47F3-BD75-CF70113EFF3C}"/>
              </a:ext>
            </a:extLst>
          </p:cNvPr>
          <p:cNvSpPr/>
          <p:nvPr/>
        </p:nvSpPr>
        <p:spPr>
          <a:xfrm>
            <a:off x="2707257" y="1809337"/>
            <a:ext cx="2133600" cy="707886"/>
          </a:xfrm>
          <a:prstGeom prst="rect">
            <a:avLst/>
          </a:prstGeom>
        </p:spPr>
        <p:txBody>
          <a:bodyPr wrap="square" lIns="0" rIns="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mn-cs"/>
              </a:rPr>
              <a:t>Authoritative source of truth</a:t>
            </a:r>
          </a:p>
        </p:txBody>
      </p:sp>
      <p:sp>
        <p:nvSpPr>
          <p:cNvPr id="25" name="Rectangle 24">
            <a:extLst>
              <a:ext uri="{FF2B5EF4-FFF2-40B4-BE49-F238E27FC236}">
                <a16:creationId xmlns:a16="http://schemas.microsoft.com/office/drawing/2014/main" id="{474C14E5-C3E7-478A-BD14-A138FA21803D}"/>
              </a:ext>
            </a:extLst>
          </p:cNvPr>
          <p:cNvSpPr/>
          <p:nvPr/>
        </p:nvSpPr>
        <p:spPr bwMode="auto">
          <a:xfrm>
            <a:off x="5033514" y="1206503"/>
            <a:ext cx="1871994" cy="584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3</a:t>
            </a:r>
          </a:p>
        </p:txBody>
      </p:sp>
      <p:sp>
        <p:nvSpPr>
          <p:cNvPr id="27" name="Rectangle 26">
            <a:extLst>
              <a:ext uri="{FF2B5EF4-FFF2-40B4-BE49-F238E27FC236}">
                <a16:creationId xmlns:a16="http://schemas.microsoft.com/office/drawing/2014/main" id="{003F1A2E-D880-4F89-B7BF-5CEA2DECB44C}"/>
              </a:ext>
            </a:extLst>
          </p:cNvPr>
          <p:cNvSpPr/>
          <p:nvPr/>
        </p:nvSpPr>
        <p:spPr bwMode="auto">
          <a:xfrm>
            <a:off x="7359771" y="1206503"/>
            <a:ext cx="1871994" cy="584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4</a:t>
            </a:r>
          </a:p>
        </p:txBody>
      </p:sp>
      <p:sp>
        <p:nvSpPr>
          <p:cNvPr id="28" name="Rectangle 27">
            <a:extLst>
              <a:ext uri="{FF2B5EF4-FFF2-40B4-BE49-F238E27FC236}">
                <a16:creationId xmlns:a16="http://schemas.microsoft.com/office/drawing/2014/main" id="{9CEB4EAA-957A-4018-9121-F9664654A0E1}"/>
              </a:ext>
            </a:extLst>
          </p:cNvPr>
          <p:cNvSpPr/>
          <p:nvPr/>
        </p:nvSpPr>
        <p:spPr>
          <a:xfrm>
            <a:off x="7359771" y="1809337"/>
            <a:ext cx="2133600" cy="646331"/>
          </a:xfrm>
          <a:prstGeom prst="rect">
            <a:avLst/>
          </a:prstGeom>
        </p:spPr>
        <p:txBody>
          <a:bodyPr wrap="square" lIns="0" rIns="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mn-cs"/>
              </a:rPr>
              <a:t>Agile Development &amp; Automation</a:t>
            </a:r>
          </a:p>
        </p:txBody>
      </p:sp>
      <p:sp>
        <p:nvSpPr>
          <p:cNvPr id="29" name="Rectangle 28">
            <a:extLst>
              <a:ext uri="{FF2B5EF4-FFF2-40B4-BE49-F238E27FC236}">
                <a16:creationId xmlns:a16="http://schemas.microsoft.com/office/drawing/2014/main" id="{39EE13A0-529B-4196-9F18-342AD18CC8F0}"/>
              </a:ext>
            </a:extLst>
          </p:cNvPr>
          <p:cNvSpPr/>
          <p:nvPr/>
        </p:nvSpPr>
        <p:spPr bwMode="auto">
          <a:xfrm>
            <a:off x="9694654" y="1206503"/>
            <a:ext cx="1871994" cy="584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pitchFamily="34" charset="0"/>
              </a:rPr>
              <a:t>5</a:t>
            </a:r>
          </a:p>
        </p:txBody>
      </p:sp>
      <p:sp>
        <p:nvSpPr>
          <p:cNvPr id="30" name="Rectangle 29">
            <a:extLst>
              <a:ext uri="{FF2B5EF4-FFF2-40B4-BE49-F238E27FC236}">
                <a16:creationId xmlns:a16="http://schemas.microsoft.com/office/drawing/2014/main" id="{EB9EF5FE-A03E-420D-8293-B9FB6FD4669B}"/>
              </a:ext>
            </a:extLst>
          </p:cNvPr>
          <p:cNvSpPr/>
          <p:nvPr/>
        </p:nvSpPr>
        <p:spPr>
          <a:xfrm>
            <a:off x="9686029" y="1809337"/>
            <a:ext cx="2374652" cy="707886"/>
          </a:xfrm>
          <a:prstGeom prst="rect">
            <a:avLst/>
          </a:prstGeom>
        </p:spPr>
        <p:txBody>
          <a:bodyPr wrap="square" lIns="0" rIns="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mn-cs"/>
              </a:rPr>
              <a:t>Digital Culture         &amp; Workplace</a:t>
            </a:r>
          </a:p>
        </p:txBody>
      </p:sp>
      <p:sp>
        <p:nvSpPr>
          <p:cNvPr id="61" name="TextBox 60">
            <a:extLst>
              <a:ext uri="{FF2B5EF4-FFF2-40B4-BE49-F238E27FC236}">
                <a16:creationId xmlns:a16="http://schemas.microsoft.com/office/drawing/2014/main" id="{380781A0-7E4A-4500-B06E-7A546718859A}"/>
              </a:ext>
            </a:extLst>
          </p:cNvPr>
          <p:cNvSpPr txBox="1"/>
          <p:nvPr/>
        </p:nvSpPr>
        <p:spPr>
          <a:xfrm>
            <a:off x="2622442" y="4979170"/>
            <a:ext cx="2300561" cy="180263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171450" marR="0" lvl="0" indent="-171450" defTabSz="699393" fontAlgn="base">
              <a:lnSpc>
                <a:spcPct val="100000"/>
              </a:lnSpc>
              <a:spcBef>
                <a:spcPts val="100"/>
              </a:spcBef>
              <a:buClrTx/>
              <a:buSzTx/>
              <a:buFont typeface="Arial" panose="020B0604020202020204" pitchFamily="34" charset="0"/>
              <a:buChar char="•"/>
              <a:tabLst/>
              <a:defRPr>
                <a:solidFill>
                  <a:srgbClr val="FFFFFF"/>
                </a:soli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Cloud &amp; Edge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Digital Twins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Synapse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Zero Trust Security</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Digital Thread</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Semilight"/>
                <a:ea typeface="+mn-ea"/>
                <a:cs typeface="Segoe UI" pitchFamily="34" charset="0"/>
              </a:rPr>
              <a:t>ISV Solutions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a:p>
            <a:pPr marL="0" marR="0" lvl="0" indent="0" algn="l" defTabSz="699393" rtl="0" eaLnBrk="1" fontAlgn="base" latinLnBrk="0" hangingPunct="1">
              <a:lnSpc>
                <a:spcPct val="100000"/>
              </a:lnSpc>
              <a:spcBef>
                <a:spcPts val="1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5" name="TextBox 64">
            <a:extLst>
              <a:ext uri="{FF2B5EF4-FFF2-40B4-BE49-F238E27FC236}">
                <a16:creationId xmlns:a16="http://schemas.microsoft.com/office/drawing/2014/main" id="{F9D59197-C3E5-480E-88FB-0F5557FD595F}"/>
              </a:ext>
            </a:extLst>
          </p:cNvPr>
          <p:cNvSpPr txBox="1"/>
          <p:nvPr/>
        </p:nvSpPr>
        <p:spPr>
          <a:xfrm>
            <a:off x="7277625" y="4976800"/>
            <a:ext cx="2133600" cy="114328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171450" marR="0" lvl="0" indent="-171450" defTabSz="699393" fontAlgn="base">
              <a:lnSpc>
                <a:spcPct val="100000"/>
              </a:lnSpc>
              <a:spcBef>
                <a:spcPts val="100"/>
              </a:spcBef>
              <a:buClrTx/>
              <a:buSzTx/>
              <a:buFont typeface="Arial" panose="020B0604020202020204" pitchFamily="34" charset="0"/>
              <a:buChar char="•"/>
              <a:tabLst/>
              <a:defRPr>
                <a:solidFill>
                  <a:srgbClr val="FFFFFF"/>
                </a:soli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Cloud &amp; Edge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Digital Twins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M365, Teams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Power Platform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Data Share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Semilight"/>
                <a:ea typeface="+mn-ea"/>
                <a:cs typeface="Segoe UI" pitchFamily="34" charset="0"/>
              </a:rPr>
              <a:t>ISV Solutions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7" name="TextBox 66">
            <a:extLst>
              <a:ext uri="{FF2B5EF4-FFF2-40B4-BE49-F238E27FC236}">
                <a16:creationId xmlns:a16="http://schemas.microsoft.com/office/drawing/2014/main" id="{DB973EC3-D289-4FD7-B1BA-627EC9FE639D}"/>
              </a:ext>
            </a:extLst>
          </p:cNvPr>
          <p:cNvSpPr txBox="1"/>
          <p:nvPr/>
        </p:nvSpPr>
        <p:spPr>
          <a:xfrm>
            <a:off x="9604823" y="4779039"/>
            <a:ext cx="2374652" cy="97059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171450" marR="0" lvl="0" indent="-171450" defTabSz="699393" fontAlgn="base">
              <a:lnSpc>
                <a:spcPct val="100000"/>
              </a:lnSpc>
              <a:spcBef>
                <a:spcPts val="100"/>
              </a:spcBef>
              <a:buClrTx/>
              <a:buSzTx/>
              <a:buFont typeface="Arial" panose="020B0604020202020204" pitchFamily="34" charset="0"/>
              <a:buChar char="•"/>
              <a:tabLst/>
              <a:defRPr>
                <a:solidFill>
                  <a:srgbClr val="FFFFFF"/>
                </a:soli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Cloud &amp; Edge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Digital Twins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M365, Teams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DevOps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IoT</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Defender, Sphere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Segoe UI Semilight"/>
                <a:ea typeface="+mn-ea"/>
                <a:cs typeface="Segoe UI" pitchFamily="34" charset="0"/>
              </a:rPr>
              <a:t>Hololens</a:t>
            </a: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Semilight"/>
                <a:ea typeface="+mn-ea"/>
                <a:cs typeface="Segoe UI" pitchFamily="34" charset="0"/>
              </a:rPr>
              <a:t>ISV Solutions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cxnSp>
        <p:nvCxnSpPr>
          <p:cNvPr id="14" name="Straight Connector 13">
            <a:extLst>
              <a:ext uri="{FF2B5EF4-FFF2-40B4-BE49-F238E27FC236}">
                <a16:creationId xmlns:a16="http://schemas.microsoft.com/office/drawing/2014/main" id="{F76BC969-52A5-41DD-B233-6C45A832E3F4}"/>
              </a:ext>
              <a:ext uri="{C183D7F6-B498-43B3-948B-1728B52AA6E4}">
                <adec:decorative xmlns:adec="http://schemas.microsoft.com/office/drawing/2017/decorative" val="1"/>
              </a:ext>
            </a:extLst>
          </p:cNvPr>
          <p:cNvCxnSpPr>
            <a:cxnSpLocks/>
          </p:cNvCxnSpPr>
          <p:nvPr/>
        </p:nvCxnSpPr>
        <p:spPr>
          <a:xfrm>
            <a:off x="389625" y="2613386"/>
            <a:ext cx="731520"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96817C-FD3D-4EBA-BCC3-FCD0204CBBCC}"/>
              </a:ext>
              <a:ext uri="{C183D7F6-B498-43B3-948B-1728B52AA6E4}">
                <adec:decorative xmlns:adec="http://schemas.microsoft.com/office/drawing/2017/decorative" val="1"/>
              </a:ext>
            </a:extLst>
          </p:cNvPr>
          <p:cNvCxnSpPr>
            <a:cxnSpLocks/>
          </p:cNvCxnSpPr>
          <p:nvPr/>
        </p:nvCxnSpPr>
        <p:spPr>
          <a:xfrm>
            <a:off x="2706663" y="2613386"/>
            <a:ext cx="731520"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A332ED2-4AD6-4F4F-8D6E-B46C4A79B118}"/>
              </a:ext>
            </a:extLst>
          </p:cNvPr>
          <p:cNvSpPr/>
          <p:nvPr/>
        </p:nvSpPr>
        <p:spPr>
          <a:xfrm>
            <a:off x="5033514" y="1809337"/>
            <a:ext cx="2133600" cy="707886"/>
          </a:xfrm>
          <a:prstGeom prst="rect">
            <a:avLst/>
          </a:prstGeom>
        </p:spPr>
        <p:txBody>
          <a:bodyPr wrap="square" lIns="0" rIns="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mn-cs"/>
              </a:rPr>
              <a:t>Technology innovation</a:t>
            </a:r>
          </a:p>
        </p:txBody>
      </p:sp>
      <p:sp>
        <p:nvSpPr>
          <p:cNvPr id="63" name="TextBox 62">
            <a:extLst>
              <a:ext uri="{FF2B5EF4-FFF2-40B4-BE49-F238E27FC236}">
                <a16:creationId xmlns:a16="http://schemas.microsoft.com/office/drawing/2014/main" id="{71E39089-B722-496B-9CFD-C519D520BF42}"/>
              </a:ext>
            </a:extLst>
          </p:cNvPr>
          <p:cNvSpPr txBox="1"/>
          <p:nvPr/>
        </p:nvSpPr>
        <p:spPr>
          <a:xfrm>
            <a:off x="5033364" y="4976800"/>
            <a:ext cx="2133900" cy="80472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171450" marR="0" lvl="0" indent="-171450" defTabSz="699393" fontAlgn="base">
              <a:lnSpc>
                <a:spcPct val="100000"/>
              </a:lnSpc>
              <a:spcBef>
                <a:spcPts val="100"/>
              </a:spcBef>
              <a:buClrTx/>
              <a:buSzTx/>
              <a:buFont typeface="Arial" panose="020B0604020202020204" pitchFamily="34" charset="0"/>
              <a:buChar char="•"/>
              <a:tabLst/>
              <a:defRPr>
                <a:solidFill>
                  <a:srgbClr val="FFFFFF"/>
                </a:soli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Cloud &amp; Edge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Digital Twins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DevOps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AI/ML</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HPC</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Semilight"/>
                <a:ea typeface="+mn-ea"/>
                <a:cs typeface="Segoe UI" pitchFamily="34" charset="0"/>
              </a:rPr>
              <a:t>ISV Solutions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cxnSp>
        <p:nvCxnSpPr>
          <p:cNvPr id="16" name="Straight Connector 15">
            <a:extLst>
              <a:ext uri="{FF2B5EF4-FFF2-40B4-BE49-F238E27FC236}">
                <a16:creationId xmlns:a16="http://schemas.microsoft.com/office/drawing/2014/main" id="{580B20D4-2622-4089-BAAB-F931007504D9}"/>
              </a:ext>
              <a:ext uri="{C183D7F6-B498-43B3-948B-1728B52AA6E4}">
                <adec:decorative xmlns:adec="http://schemas.microsoft.com/office/drawing/2017/decorative" val="1"/>
              </a:ext>
            </a:extLst>
          </p:cNvPr>
          <p:cNvCxnSpPr>
            <a:cxnSpLocks/>
          </p:cNvCxnSpPr>
          <p:nvPr/>
        </p:nvCxnSpPr>
        <p:spPr>
          <a:xfrm>
            <a:off x="5033514" y="2613386"/>
            <a:ext cx="731520"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CCA2FF-756B-4C86-8092-BFF9A4004A18}"/>
              </a:ext>
              <a:ext uri="{C183D7F6-B498-43B3-948B-1728B52AA6E4}">
                <adec:decorative xmlns:adec="http://schemas.microsoft.com/office/drawing/2017/decorative" val="1"/>
              </a:ext>
            </a:extLst>
          </p:cNvPr>
          <p:cNvCxnSpPr>
            <a:cxnSpLocks/>
          </p:cNvCxnSpPr>
          <p:nvPr/>
        </p:nvCxnSpPr>
        <p:spPr>
          <a:xfrm>
            <a:off x="7372528" y="2613386"/>
            <a:ext cx="731520"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E30FD6-79B0-4637-A883-02E7080D4273}"/>
              </a:ext>
              <a:ext uri="{C183D7F6-B498-43B3-948B-1728B52AA6E4}">
                <adec:decorative xmlns:adec="http://schemas.microsoft.com/office/drawing/2017/decorative" val="1"/>
              </a:ext>
            </a:extLst>
          </p:cNvPr>
          <p:cNvCxnSpPr>
            <a:cxnSpLocks/>
          </p:cNvCxnSpPr>
          <p:nvPr/>
        </p:nvCxnSpPr>
        <p:spPr>
          <a:xfrm>
            <a:off x="9694654" y="2613386"/>
            <a:ext cx="731520"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F1AD4D8-001C-4E98-B0A2-3A992CCC09CA}"/>
              </a:ext>
            </a:extLst>
          </p:cNvPr>
          <p:cNvSpPr/>
          <p:nvPr/>
        </p:nvSpPr>
        <p:spPr bwMode="auto">
          <a:xfrm>
            <a:off x="542321" y="2978407"/>
            <a:ext cx="11261725" cy="1580978"/>
          </a:xfrm>
          <a:prstGeom prst="rect">
            <a:avLst/>
          </a:prstGeom>
          <a:noFill/>
          <a:ln w="6350" cap="flat" cmpd="sng" algn="ctr">
            <a:solidFill>
              <a:srgbClr val="FFFFFF">
                <a:lumMod val="85000"/>
              </a:srgb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259DEED-43BB-43F3-8C9D-89CFBCA5C802}"/>
              </a:ext>
            </a:extLst>
          </p:cNvPr>
          <p:cNvSpPr/>
          <p:nvPr/>
        </p:nvSpPr>
        <p:spPr bwMode="auto">
          <a:xfrm>
            <a:off x="463549" y="2833298"/>
            <a:ext cx="11425419" cy="1388444"/>
          </a:xfrm>
          <a:custGeom>
            <a:avLst/>
            <a:gdLst>
              <a:gd name="connsiteX0" fmla="*/ 9804400 w 10502900"/>
              <a:gd name="connsiteY0" fmla="*/ 1409700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909676 w 10502900"/>
              <a:gd name="connsiteY0" fmla="*/ 1400007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833112 w 10502900"/>
              <a:gd name="connsiteY0" fmla="*/ 1404854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834707 w 10504495"/>
              <a:gd name="connsiteY0" fmla="*/ 1404854 h 1409700"/>
              <a:gd name="connsiteX1" fmla="*/ 10504495 w 10504495"/>
              <a:gd name="connsiteY1" fmla="*/ 1409700 h 1409700"/>
              <a:gd name="connsiteX2" fmla="*/ 10504495 w 10504495"/>
              <a:gd name="connsiteY2" fmla="*/ 0 h 1409700"/>
              <a:gd name="connsiteX3" fmla="*/ 1595 w 10504495"/>
              <a:gd name="connsiteY3" fmla="*/ 0 h 1409700"/>
              <a:gd name="connsiteX4" fmla="*/ 0 w 10504495"/>
              <a:gd name="connsiteY4" fmla="*/ 178897 h 1409700"/>
              <a:gd name="connsiteX5" fmla="*/ 1595 w 10504495"/>
              <a:gd name="connsiteY5" fmla="*/ 215900 h 1409700"/>
              <a:gd name="connsiteX0" fmla="*/ 9834707 w 10504495"/>
              <a:gd name="connsiteY0" fmla="*/ 1404854 h 1409700"/>
              <a:gd name="connsiteX1" fmla="*/ 10504495 w 10504495"/>
              <a:gd name="connsiteY1" fmla="*/ 1409700 h 1409700"/>
              <a:gd name="connsiteX2" fmla="*/ 10504495 w 10504495"/>
              <a:gd name="connsiteY2" fmla="*/ 0 h 1409700"/>
              <a:gd name="connsiteX3" fmla="*/ 1595 w 10504495"/>
              <a:gd name="connsiteY3" fmla="*/ 0 h 1409700"/>
              <a:gd name="connsiteX4" fmla="*/ 0 w 10504495"/>
              <a:gd name="connsiteY4" fmla="*/ 178897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495" h="1409700">
                <a:moveTo>
                  <a:pt x="9834707" y="1404854"/>
                </a:moveTo>
                <a:lnTo>
                  <a:pt x="10504495" y="1409700"/>
                </a:lnTo>
                <a:lnTo>
                  <a:pt x="10504495" y="0"/>
                </a:lnTo>
                <a:lnTo>
                  <a:pt x="1595" y="0"/>
                </a:lnTo>
                <a:cubicBezTo>
                  <a:pt x="1063" y="59632"/>
                  <a:pt x="532" y="119265"/>
                  <a:pt x="0" y="178897"/>
                </a:cubicBezTo>
              </a:path>
            </a:pathLst>
          </a:custGeom>
          <a:noFill/>
          <a:ln w="19050" cap="flat" cmpd="sng" algn="ctr">
            <a:solidFill>
              <a:schemeClr val="accent2"/>
            </a:solidFill>
            <a:prstDash val="solid"/>
            <a:headEnd type="oval" w="med" len="med"/>
            <a:tailEnd type="none" w="med"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j-ea"/>
              <a:cs typeface="+mj-cs"/>
            </a:endParaRPr>
          </a:p>
        </p:txBody>
      </p:sp>
      <p:sp>
        <p:nvSpPr>
          <p:cNvPr id="82" name="Freeform: Shape 81">
            <a:extLst>
              <a:ext uri="{FF2B5EF4-FFF2-40B4-BE49-F238E27FC236}">
                <a16:creationId xmlns:a16="http://schemas.microsoft.com/office/drawing/2014/main" id="{D07D82E5-DB9A-4C27-9801-E11EFBBA6445}"/>
              </a:ext>
            </a:extLst>
          </p:cNvPr>
          <p:cNvSpPr/>
          <p:nvPr/>
        </p:nvSpPr>
        <p:spPr bwMode="auto">
          <a:xfrm flipH="1">
            <a:off x="463548" y="2839046"/>
            <a:ext cx="11425418" cy="1388444"/>
          </a:xfrm>
          <a:custGeom>
            <a:avLst/>
            <a:gdLst>
              <a:gd name="connsiteX0" fmla="*/ 9804400 w 10502900"/>
              <a:gd name="connsiteY0" fmla="*/ 1409700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909676 w 10502900"/>
              <a:gd name="connsiteY0" fmla="*/ 1400007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833112 w 10502900"/>
              <a:gd name="connsiteY0" fmla="*/ 1404854 h 1409700"/>
              <a:gd name="connsiteX1" fmla="*/ 10502900 w 10502900"/>
              <a:gd name="connsiteY1" fmla="*/ 1409700 h 1409700"/>
              <a:gd name="connsiteX2" fmla="*/ 10502900 w 10502900"/>
              <a:gd name="connsiteY2" fmla="*/ 0 h 1409700"/>
              <a:gd name="connsiteX3" fmla="*/ 0 w 10502900"/>
              <a:gd name="connsiteY3" fmla="*/ 0 h 1409700"/>
              <a:gd name="connsiteX4" fmla="*/ 0 w 10502900"/>
              <a:gd name="connsiteY4" fmla="*/ 215900 h 1409700"/>
              <a:gd name="connsiteX0" fmla="*/ 9834707 w 10504495"/>
              <a:gd name="connsiteY0" fmla="*/ 1404854 h 1409700"/>
              <a:gd name="connsiteX1" fmla="*/ 10504495 w 10504495"/>
              <a:gd name="connsiteY1" fmla="*/ 1409700 h 1409700"/>
              <a:gd name="connsiteX2" fmla="*/ 10504495 w 10504495"/>
              <a:gd name="connsiteY2" fmla="*/ 0 h 1409700"/>
              <a:gd name="connsiteX3" fmla="*/ 1595 w 10504495"/>
              <a:gd name="connsiteY3" fmla="*/ 0 h 1409700"/>
              <a:gd name="connsiteX4" fmla="*/ 0 w 10504495"/>
              <a:gd name="connsiteY4" fmla="*/ 178897 h 1409700"/>
              <a:gd name="connsiteX5" fmla="*/ 1595 w 10504495"/>
              <a:gd name="connsiteY5" fmla="*/ 215900 h 1409700"/>
              <a:gd name="connsiteX0" fmla="*/ 9834707 w 10504495"/>
              <a:gd name="connsiteY0" fmla="*/ 1404854 h 1409700"/>
              <a:gd name="connsiteX1" fmla="*/ 10504495 w 10504495"/>
              <a:gd name="connsiteY1" fmla="*/ 1409700 h 1409700"/>
              <a:gd name="connsiteX2" fmla="*/ 10504495 w 10504495"/>
              <a:gd name="connsiteY2" fmla="*/ 0 h 1409700"/>
              <a:gd name="connsiteX3" fmla="*/ 1595 w 10504495"/>
              <a:gd name="connsiteY3" fmla="*/ 0 h 1409700"/>
              <a:gd name="connsiteX4" fmla="*/ 0 w 10504495"/>
              <a:gd name="connsiteY4" fmla="*/ 178897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495" h="1409700">
                <a:moveTo>
                  <a:pt x="9834707" y="1404854"/>
                </a:moveTo>
                <a:lnTo>
                  <a:pt x="10504495" y="1409700"/>
                </a:lnTo>
                <a:lnTo>
                  <a:pt x="10504495" y="0"/>
                </a:lnTo>
                <a:lnTo>
                  <a:pt x="1595" y="0"/>
                </a:lnTo>
                <a:cubicBezTo>
                  <a:pt x="1063" y="59632"/>
                  <a:pt x="532" y="119265"/>
                  <a:pt x="0" y="178897"/>
                </a:cubicBezTo>
              </a:path>
            </a:pathLst>
          </a:custGeom>
          <a:noFill/>
          <a:ln w="19050" cap="flat" cmpd="sng" algn="ctr">
            <a:solidFill>
              <a:schemeClr val="accent2"/>
            </a:solidFill>
            <a:prstDash val="solid"/>
            <a:headEnd type="oval" w="med" len="med"/>
            <a:tailEnd type="none" w="med"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j-ea"/>
              <a:cs typeface="+mj-cs"/>
            </a:endParaRPr>
          </a:p>
        </p:txBody>
      </p:sp>
      <p:sp>
        <p:nvSpPr>
          <p:cNvPr id="80" name="Rectangle 79">
            <a:extLst>
              <a:ext uri="{FF2B5EF4-FFF2-40B4-BE49-F238E27FC236}">
                <a16:creationId xmlns:a16="http://schemas.microsoft.com/office/drawing/2014/main" id="{38A3925D-F0F5-4E96-8C56-017CDC57F57A}"/>
              </a:ext>
            </a:extLst>
          </p:cNvPr>
          <p:cNvSpPr/>
          <p:nvPr/>
        </p:nvSpPr>
        <p:spPr bwMode="auto">
          <a:xfrm>
            <a:off x="5548788" y="2737134"/>
            <a:ext cx="1248791" cy="196501"/>
          </a:xfrm>
          <a:prstGeom prst="rect">
            <a:avLst/>
          </a:prstGeom>
          <a:solidFill>
            <a:schemeClr val="bg1"/>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j-ea"/>
                <a:cs typeface="Segoe UI Semibold" panose="020B0702040204020203" pitchFamily="34" charset="0"/>
              </a:rPr>
              <a:t>Feedback Loop</a:t>
            </a:r>
          </a:p>
        </p:txBody>
      </p:sp>
      <p:sp>
        <p:nvSpPr>
          <p:cNvPr id="86" name="Rectangle 52">
            <a:extLst>
              <a:ext uri="{FF2B5EF4-FFF2-40B4-BE49-F238E27FC236}">
                <a16:creationId xmlns:a16="http://schemas.microsoft.com/office/drawing/2014/main" id="{70B98AFB-A842-43C2-B087-1239501FD1E0}"/>
              </a:ext>
            </a:extLst>
          </p:cNvPr>
          <p:cNvSpPr/>
          <p:nvPr/>
        </p:nvSpPr>
        <p:spPr bwMode="auto">
          <a:xfrm>
            <a:off x="381000" y="4979170"/>
            <a:ext cx="2131081" cy="170816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Cloud &amp; Edge</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Digital Twins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HPC</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rPr>
              <a:t>Azure Virtual Desktop </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Semilight"/>
                <a:ea typeface="+mn-ea"/>
                <a:cs typeface="Segoe UI" pitchFamily="34" charset="0"/>
              </a:rPr>
              <a:t>ISV Solutions</a:t>
            </a:r>
          </a:p>
          <a:p>
            <a:pPr marL="171450" marR="0" lvl="0" indent="-171450" algn="l" defTabSz="699393" rtl="0" eaLnBrk="1" fontAlgn="base" latinLnBrk="0" hangingPunct="1">
              <a:lnSpc>
                <a:spcPct val="100000"/>
              </a:lnSpc>
              <a:spcBef>
                <a:spcPts val="1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00" name="Rectangle 15">
            <a:extLst>
              <a:ext uri="{FF2B5EF4-FFF2-40B4-BE49-F238E27FC236}">
                <a16:creationId xmlns:a16="http://schemas.microsoft.com/office/drawing/2014/main" id="{7C0B9A3E-90AF-490A-BA05-E7ABC437FBF9}"/>
              </a:ext>
            </a:extLst>
          </p:cNvPr>
          <p:cNvSpPr/>
          <p:nvPr/>
        </p:nvSpPr>
        <p:spPr bwMode="auto">
          <a:xfrm>
            <a:off x="636090" y="4604157"/>
            <a:ext cx="11047909" cy="104071"/>
          </a:xfrm>
          <a:custGeom>
            <a:avLst/>
            <a:gdLst>
              <a:gd name="connsiteX0" fmla="*/ 0 w 1797663"/>
              <a:gd name="connsiteY0" fmla="*/ 0 h 152595"/>
              <a:gd name="connsiteX1" fmla="*/ 1797663 w 1797663"/>
              <a:gd name="connsiteY1" fmla="*/ 0 h 152595"/>
              <a:gd name="connsiteX2" fmla="*/ 1797663 w 1797663"/>
              <a:gd name="connsiteY2" fmla="*/ 152595 h 152595"/>
              <a:gd name="connsiteX3" fmla="*/ 0 w 1797663"/>
              <a:gd name="connsiteY3" fmla="*/ 152595 h 152595"/>
              <a:gd name="connsiteX4" fmla="*/ 0 w 1797663"/>
              <a:gd name="connsiteY4" fmla="*/ 0 h 152595"/>
              <a:gd name="connsiteX0" fmla="*/ 1797663 w 1889103"/>
              <a:gd name="connsiteY0" fmla="*/ 0 h 152595"/>
              <a:gd name="connsiteX1" fmla="*/ 1797663 w 1889103"/>
              <a:gd name="connsiteY1" fmla="*/ 152595 h 152595"/>
              <a:gd name="connsiteX2" fmla="*/ 0 w 1889103"/>
              <a:gd name="connsiteY2" fmla="*/ 152595 h 152595"/>
              <a:gd name="connsiteX3" fmla="*/ 0 w 1889103"/>
              <a:gd name="connsiteY3" fmla="*/ 0 h 152595"/>
              <a:gd name="connsiteX4" fmla="*/ 1889103 w 1889103"/>
              <a:gd name="connsiteY4" fmla="*/ 91440 h 152595"/>
              <a:gd name="connsiteX0" fmla="*/ 1797663 w 1797663"/>
              <a:gd name="connsiteY0" fmla="*/ 0 h 152595"/>
              <a:gd name="connsiteX1" fmla="*/ 1797663 w 1797663"/>
              <a:gd name="connsiteY1" fmla="*/ 152595 h 152595"/>
              <a:gd name="connsiteX2" fmla="*/ 0 w 1797663"/>
              <a:gd name="connsiteY2" fmla="*/ 152595 h 152595"/>
              <a:gd name="connsiteX3" fmla="*/ 0 w 1797663"/>
              <a:gd name="connsiteY3" fmla="*/ 0 h 152595"/>
            </a:gdLst>
            <a:ahLst/>
            <a:cxnLst>
              <a:cxn ang="0">
                <a:pos x="connsiteX0" y="connsiteY0"/>
              </a:cxn>
              <a:cxn ang="0">
                <a:pos x="connsiteX1" y="connsiteY1"/>
              </a:cxn>
              <a:cxn ang="0">
                <a:pos x="connsiteX2" y="connsiteY2"/>
              </a:cxn>
              <a:cxn ang="0">
                <a:pos x="connsiteX3" y="connsiteY3"/>
              </a:cxn>
            </a:cxnLst>
            <a:rect l="l" t="t" r="r" b="b"/>
            <a:pathLst>
              <a:path w="1797663" h="152595">
                <a:moveTo>
                  <a:pt x="1797663" y="0"/>
                </a:moveTo>
                <a:lnTo>
                  <a:pt x="1797663" y="152595"/>
                </a:lnTo>
                <a:lnTo>
                  <a:pt x="0" y="152595"/>
                </a:lnTo>
                <a:lnTo>
                  <a:pt x="0" y="0"/>
                </a:lnTo>
              </a:path>
            </a:pathLst>
          </a:custGeom>
          <a:no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2" name="Rectangle 101">
            <a:extLst>
              <a:ext uri="{FF2B5EF4-FFF2-40B4-BE49-F238E27FC236}">
                <a16:creationId xmlns:a16="http://schemas.microsoft.com/office/drawing/2014/main" id="{9DF6D79E-8F1B-4E8D-8425-5B50D9FAAAAE}"/>
              </a:ext>
            </a:extLst>
          </p:cNvPr>
          <p:cNvSpPr/>
          <p:nvPr/>
        </p:nvSpPr>
        <p:spPr bwMode="auto">
          <a:xfrm>
            <a:off x="5471604" y="4654749"/>
            <a:ext cx="1248791" cy="196501"/>
          </a:xfrm>
          <a:prstGeom prst="rect">
            <a:avLst/>
          </a:prstGeom>
          <a:solidFill>
            <a:schemeClr val="bg1"/>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j-ea"/>
                <a:cs typeface="Segoe UI Semibold" panose="020B0702040204020203" pitchFamily="34" charset="0"/>
              </a:rPr>
              <a:t>Digital Thread</a:t>
            </a:r>
          </a:p>
        </p:txBody>
      </p:sp>
      <p:sp>
        <p:nvSpPr>
          <p:cNvPr id="41" name="Title 4">
            <a:extLst>
              <a:ext uri="{FF2B5EF4-FFF2-40B4-BE49-F238E27FC236}">
                <a16:creationId xmlns:a16="http://schemas.microsoft.com/office/drawing/2014/main" id="{E4435E3C-E5A5-4DC5-9224-28602A57913F}"/>
              </a:ext>
            </a:extLst>
          </p:cNvPr>
          <p:cNvSpPr>
            <a:spLocks noGrp="1"/>
          </p:cNvSpPr>
          <p:nvPr>
            <p:ph type="title"/>
          </p:nvPr>
        </p:nvSpPr>
        <p:spPr>
          <a:xfrm>
            <a:off x="605315" y="414928"/>
            <a:ext cx="11018520" cy="553998"/>
          </a:xfrm>
        </p:spPr>
        <p:txBody>
          <a:bodyPr/>
          <a:lstStyle/>
          <a:p>
            <a:r>
              <a:rPr lang="it-IT"/>
              <a:t>Digital Engineering Realized</a:t>
            </a:r>
            <a:endParaRPr lang="en-IN"/>
          </a:p>
        </p:txBody>
      </p:sp>
      <p:grpSp>
        <p:nvGrpSpPr>
          <p:cNvPr id="5" name="Group 4">
            <a:extLst>
              <a:ext uri="{FF2B5EF4-FFF2-40B4-BE49-F238E27FC236}">
                <a16:creationId xmlns:a16="http://schemas.microsoft.com/office/drawing/2014/main" id="{AD9888BD-59C2-3599-E3FC-256B354FC7BE}"/>
              </a:ext>
            </a:extLst>
          </p:cNvPr>
          <p:cNvGrpSpPr/>
          <p:nvPr/>
        </p:nvGrpSpPr>
        <p:grpSpPr>
          <a:xfrm>
            <a:off x="463548" y="1206503"/>
            <a:ext cx="518868" cy="516497"/>
            <a:chOff x="5725336" y="1808305"/>
            <a:chExt cx="933930" cy="929663"/>
          </a:xfrm>
        </p:grpSpPr>
        <p:sp>
          <p:nvSpPr>
            <p:cNvPr id="7" name="Oval 9">
              <a:extLst>
                <a:ext uri="{FF2B5EF4-FFF2-40B4-BE49-F238E27FC236}">
                  <a16:creationId xmlns:a16="http://schemas.microsoft.com/office/drawing/2014/main" id="{D5DBC428-BE37-845E-5A17-C4CC6CF1995D}"/>
                </a:ext>
              </a:extLst>
            </p:cNvPr>
            <p:cNvSpPr>
              <a:spLocks noChangeArrowheads="1"/>
            </p:cNvSpPr>
            <p:nvPr/>
          </p:nvSpPr>
          <p:spPr bwMode="auto">
            <a:xfrm>
              <a:off x="5725336" y="1808305"/>
              <a:ext cx="933930" cy="929663"/>
            </a:xfrm>
            <a:prstGeom prst="ellipse">
              <a:avLst/>
            </a:prstGeom>
            <a:solidFill>
              <a:schemeClr val="accent1"/>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MA" alt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grpSp>
          <p:nvGrpSpPr>
            <p:cNvPr id="9" name="Group 8">
              <a:extLst>
                <a:ext uri="{FF2B5EF4-FFF2-40B4-BE49-F238E27FC236}">
                  <a16:creationId xmlns:a16="http://schemas.microsoft.com/office/drawing/2014/main" id="{F216291B-2E3E-CC69-EF99-DF83F7B53297}"/>
                </a:ext>
              </a:extLst>
            </p:cNvPr>
            <p:cNvGrpSpPr/>
            <p:nvPr/>
          </p:nvGrpSpPr>
          <p:grpSpPr>
            <a:xfrm>
              <a:off x="5878299" y="1941306"/>
              <a:ext cx="628005" cy="663660"/>
              <a:chOff x="7975871" y="3333704"/>
              <a:chExt cx="301943" cy="319087"/>
            </a:xfrm>
          </p:grpSpPr>
          <p:sp>
            <p:nvSpPr>
              <p:cNvPr id="10" name="Freeform: Shape 9">
                <a:extLst>
                  <a:ext uri="{FF2B5EF4-FFF2-40B4-BE49-F238E27FC236}">
                    <a16:creationId xmlns:a16="http://schemas.microsoft.com/office/drawing/2014/main" id="{8FFBAFE9-2BCA-9863-373C-B720D23DD1B1}"/>
                  </a:ext>
                </a:extLst>
              </p:cNvPr>
              <p:cNvSpPr/>
              <p:nvPr/>
            </p:nvSpPr>
            <p:spPr>
              <a:xfrm>
                <a:off x="8015860" y="3373709"/>
                <a:ext cx="200025" cy="238125"/>
              </a:xfrm>
              <a:custGeom>
                <a:avLst/>
                <a:gdLst>
                  <a:gd name="connsiteX0" fmla="*/ 162622 w 200025"/>
                  <a:gd name="connsiteY0" fmla="*/ 184513 h 238125"/>
                  <a:gd name="connsiteX1" fmla="*/ 55942 w 200025"/>
                  <a:gd name="connsiteY1" fmla="*/ 184513 h 238125"/>
                  <a:gd name="connsiteX2" fmla="*/ 43559 w 200025"/>
                  <a:gd name="connsiteY2" fmla="*/ 171178 h 238125"/>
                  <a:gd name="connsiteX3" fmla="*/ 43559 w 200025"/>
                  <a:gd name="connsiteY3" fmla="*/ 60688 h 238125"/>
                  <a:gd name="connsiteX4" fmla="*/ 55942 w 200025"/>
                  <a:gd name="connsiteY4" fmla="*/ 47353 h 238125"/>
                  <a:gd name="connsiteX5" fmla="*/ 162622 w 200025"/>
                  <a:gd name="connsiteY5" fmla="*/ 47353 h 238125"/>
                  <a:gd name="connsiteX6" fmla="*/ 175004 w 200025"/>
                  <a:gd name="connsiteY6" fmla="*/ 60688 h 238125"/>
                  <a:gd name="connsiteX7" fmla="*/ 175004 w 200025"/>
                  <a:gd name="connsiteY7" fmla="*/ 171178 h 238125"/>
                  <a:gd name="connsiteX8" fmla="*/ 162622 w 200025"/>
                  <a:gd name="connsiteY8" fmla="*/ 184513 h 238125"/>
                  <a:gd name="connsiteX9" fmla="*/ 162622 w 200025"/>
                  <a:gd name="connsiteY9" fmla="*/ 184513 h 238125"/>
                  <a:gd name="connsiteX10" fmla="*/ 162622 w 200025"/>
                  <a:gd name="connsiteY10" fmla="*/ 184513 h 238125"/>
                  <a:gd name="connsiteX11" fmla="*/ 162622 w 200025"/>
                  <a:gd name="connsiteY11" fmla="*/ 184513 h 238125"/>
                  <a:gd name="connsiteX12" fmla="*/ 65467 w 200025"/>
                  <a:gd name="connsiteY12" fmla="*/ 48306 h 238125"/>
                  <a:gd name="connsiteX13" fmla="*/ 65467 w 200025"/>
                  <a:gd name="connsiteY13" fmla="*/ 29256 h 238125"/>
                  <a:gd name="connsiteX14" fmla="*/ 88327 w 200025"/>
                  <a:gd name="connsiteY14" fmla="*/ 48306 h 238125"/>
                  <a:gd name="connsiteX15" fmla="*/ 88327 w 200025"/>
                  <a:gd name="connsiteY15" fmla="*/ 7348 h 238125"/>
                  <a:gd name="connsiteX16" fmla="*/ 109282 w 200025"/>
                  <a:gd name="connsiteY16" fmla="*/ 29256 h 238125"/>
                  <a:gd name="connsiteX17" fmla="*/ 109282 w 200025"/>
                  <a:gd name="connsiteY17" fmla="*/ 48306 h 238125"/>
                  <a:gd name="connsiteX18" fmla="*/ 132142 w 200025"/>
                  <a:gd name="connsiteY18" fmla="*/ 29256 h 238125"/>
                  <a:gd name="connsiteX19" fmla="*/ 132142 w 200025"/>
                  <a:gd name="connsiteY19" fmla="*/ 48306 h 238125"/>
                  <a:gd name="connsiteX20" fmla="*/ 196912 w 200025"/>
                  <a:gd name="connsiteY20" fmla="*/ 70213 h 238125"/>
                  <a:gd name="connsiteX21" fmla="*/ 175004 w 200025"/>
                  <a:gd name="connsiteY21" fmla="*/ 70213 h 238125"/>
                  <a:gd name="connsiteX22" fmla="*/ 196912 w 200025"/>
                  <a:gd name="connsiteY22" fmla="*/ 114028 h 238125"/>
                  <a:gd name="connsiteX23" fmla="*/ 175004 w 200025"/>
                  <a:gd name="connsiteY23" fmla="*/ 114028 h 238125"/>
                  <a:gd name="connsiteX24" fmla="*/ 196912 w 200025"/>
                  <a:gd name="connsiteY24" fmla="*/ 140698 h 238125"/>
                  <a:gd name="connsiteX25" fmla="*/ 175004 w 200025"/>
                  <a:gd name="connsiteY25" fmla="*/ 140698 h 238125"/>
                  <a:gd name="connsiteX26" fmla="*/ 196912 w 200025"/>
                  <a:gd name="connsiteY26" fmla="*/ 162606 h 238125"/>
                  <a:gd name="connsiteX27" fmla="*/ 175004 w 200025"/>
                  <a:gd name="connsiteY27" fmla="*/ 162606 h 238125"/>
                  <a:gd name="connsiteX28" fmla="*/ 42607 w 200025"/>
                  <a:gd name="connsiteY28" fmla="*/ 70213 h 238125"/>
                  <a:gd name="connsiteX29" fmla="*/ 7365 w 200025"/>
                  <a:gd name="connsiteY29" fmla="*/ 70213 h 238125"/>
                  <a:gd name="connsiteX30" fmla="*/ 41655 w 200025"/>
                  <a:gd name="connsiteY30" fmla="*/ 92121 h 238125"/>
                  <a:gd name="connsiteX31" fmla="*/ 25462 w 200025"/>
                  <a:gd name="connsiteY31" fmla="*/ 92121 h 238125"/>
                  <a:gd name="connsiteX32" fmla="*/ 41655 w 200025"/>
                  <a:gd name="connsiteY32" fmla="*/ 140698 h 238125"/>
                  <a:gd name="connsiteX33" fmla="*/ 25462 w 200025"/>
                  <a:gd name="connsiteY33" fmla="*/ 140698 h 238125"/>
                  <a:gd name="connsiteX34" fmla="*/ 42607 w 200025"/>
                  <a:gd name="connsiteY34" fmla="*/ 162606 h 238125"/>
                  <a:gd name="connsiteX35" fmla="*/ 25462 w 200025"/>
                  <a:gd name="connsiteY35" fmla="*/ 162606 h 238125"/>
                  <a:gd name="connsiteX36" fmla="*/ 65467 w 200025"/>
                  <a:gd name="connsiteY36" fmla="*/ 184513 h 238125"/>
                  <a:gd name="connsiteX37" fmla="*/ 65467 w 200025"/>
                  <a:gd name="connsiteY37" fmla="*/ 206421 h 238125"/>
                  <a:gd name="connsiteX38" fmla="*/ 109282 w 200025"/>
                  <a:gd name="connsiteY38" fmla="*/ 207373 h 238125"/>
                  <a:gd name="connsiteX39" fmla="*/ 109282 w 200025"/>
                  <a:gd name="connsiteY39" fmla="*/ 185466 h 238125"/>
                  <a:gd name="connsiteX40" fmla="*/ 132142 w 200025"/>
                  <a:gd name="connsiteY40" fmla="*/ 184513 h 238125"/>
                  <a:gd name="connsiteX41" fmla="*/ 132142 w 200025"/>
                  <a:gd name="connsiteY41" fmla="*/ 206421 h 238125"/>
                  <a:gd name="connsiteX42" fmla="*/ 156907 w 200025"/>
                  <a:gd name="connsiteY42" fmla="*/ 184513 h 238125"/>
                  <a:gd name="connsiteX43" fmla="*/ 156907 w 200025"/>
                  <a:gd name="connsiteY43" fmla="*/ 23690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025" h="238125">
                    <a:moveTo>
                      <a:pt x="162622" y="184513"/>
                    </a:moveTo>
                    <a:cubicBezTo>
                      <a:pt x="55942" y="184513"/>
                      <a:pt x="55942" y="184513"/>
                      <a:pt x="55942" y="184513"/>
                    </a:cubicBezTo>
                    <a:cubicBezTo>
                      <a:pt x="49274" y="184513"/>
                      <a:pt x="43559" y="177846"/>
                      <a:pt x="43559" y="171178"/>
                    </a:cubicBezTo>
                    <a:cubicBezTo>
                      <a:pt x="43559" y="60688"/>
                      <a:pt x="43559" y="60688"/>
                      <a:pt x="43559" y="60688"/>
                    </a:cubicBezTo>
                    <a:cubicBezTo>
                      <a:pt x="43559" y="52116"/>
                      <a:pt x="50227" y="47353"/>
                      <a:pt x="55942" y="47353"/>
                    </a:cubicBezTo>
                    <a:cubicBezTo>
                      <a:pt x="162622" y="47353"/>
                      <a:pt x="162622" y="47353"/>
                      <a:pt x="162622" y="47353"/>
                    </a:cubicBezTo>
                    <a:cubicBezTo>
                      <a:pt x="170242" y="47353"/>
                      <a:pt x="175004" y="52116"/>
                      <a:pt x="175004" y="60688"/>
                    </a:cubicBezTo>
                    <a:cubicBezTo>
                      <a:pt x="175004" y="171178"/>
                      <a:pt x="175004" y="171178"/>
                      <a:pt x="175004" y="171178"/>
                    </a:cubicBezTo>
                    <a:cubicBezTo>
                      <a:pt x="175004" y="178798"/>
                      <a:pt x="170242" y="184513"/>
                      <a:pt x="162622" y="184513"/>
                    </a:cubicBezTo>
                    <a:lnTo>
                      <a:pt x="162622" y="184513"/>
                    </a:lnTo>
                    <a:lnTo>
                      <a:pt x="162622" y="184513"/>
                    </a:lnTo>
                    <a:lnTo>
                      <a:pt x="162622" y="184513"/>
                    </a:lnTo>
                    <a:close/>
                    <a:moveTo>
                      <a:pt x="65467" y="48306"/>
                    </a:moveTo>
                    <a:cubicBezTo>
                      <a:pt x="65467" y="29256"/>
                      <a:pt x="65467" y="29256"/>
                      <a:pt x="65467" y="29256"/>
                    </a:cubicBezTo>
                    <a:moveTo>
                      <a:pt x="88327" y="48306"/>
                    </a:moveTo>
                    <a:cubicBezTo>
                      <a:pt x="88327" y="7348"/>
                      <a:pt x="88327" y="7348"/>
                      <a:pt x="88327" y="7348"/>
                    </a:cubicBezTo>
                    <a:moveTo>
                      <a:pt x="109282" y="29256"/>
                    </a:moveTo>
                    <a:cubicBezTo>
                      <a:pt x="109282" y="48306"/>
                      <a:pt x="109282" y="48306"/>
                      <a:pt x="109282" y="48306"/>
                    </a:cubicBezTo>
                    <a:moveTo>
                      <a:pt x="132142" y="29256"/>
                    </a:moveTo>
                    <a:cubicBezTo>
                      <a:pt x="132142" y="48306"/>
                      <a:pt x="132142" y="48306"/>
                      <a:pt x="132142" y="48306"/>
                    </a:cubicBezTo>
                    <a:moveTo>
                      <a:pt x="196912" y="70213"/>
                    </a:moveTo>
                    <a:cubicBezTo>
                      <a:pt x="175004" y="70213"/>
                      <a:pt x="175004" y="70213"/>
                      <a:pt x="175004" y="70213"/>
                    </a:cubicBezTo>
                    <a:moveTo>
                      <a:pt x="196912" y="114028"/>
                    </a:moveTo>
                    <a:cubicBezTo>
                      <a:pt x="175004" y="114028"/>
                      <a:pt x="175004" y="114028"/>
                      <a:pt x="175004" y="114028"/>
                    </a:cubicBezTo>
                    <a:moveTo>
                      <a:pt x="196912" y="140698"/>
                    </a:moveTo>
                    <a:cubicBezTo>
                      <a:pt x="175004" y="140698"/>
                      <a:pt x="175004" y="140698"/>
                      <a:pt x="175004" y="140698"/>
                    </a:cubicBezTo>
                    <a:moveTo>
                      <a:pt x="196912" y="162606"/>
                    </a:moveTo>
                    <a:cubicBezTo>
                      <a:pt x="175004" y="162606"/>
                      <a:pt x="175004" y="162606"/>
                      <a:pt x="175004" y="162606"/>
                    </a:cubicBezTo>
                    <a:moveTo>
                      <a:pt x="42607" y="70213"/>
                    </a:moveTo>
                    <a:cubicBezTo>
                      <a:pt x="5459" y="70213"/>
                      <a:pt x="7365" y="70213"/>
                      <a:pt x="7365" y="70213"/>
                    </a:cubicBezTo>
                    <a:moveTo>
                      <a:pt x="41655" y="92121"/>
                    </a:moveTo>
                    <a:cubicBezTo>
                      <a:pt x="23557" y="92121"/>
                      <a:pt x="25462" y="92121"/>
                      <a:pt x="25462" y="92121"/>
                    </a:cubicBezTo>
                    <a:moveTo>
                      <a:pt x="41655" y="140698"/>
                    </a:moveTo>
                    <a:cubicBezTo>
                      <a:pt x="23557" y="140698"/>
                      <a:pt x="25462" y="140698"/>
                      <a:pt x="25462" y="140698"/>
                    </a:cubicBezTo>
                    <a:moveTo>
                      <a:pt x="42607" y="162606"/>
                    </a:moveTo>
                    <a:cubicBezTo>
                      <a:pt x="24509" y="162606"/>
                      <a:pt x="25462" y="162606"/>
                      <a:pt x="25462" y="162606"/>
                    </a:cubicBezTo>
                    <a:moveTo>
                      <a:pt x="65467" y="184513"/>
                    </a:moveTo>
                    <a:cubicBezTo>
                      <a:pt x="65467" y="206421"/>
                      <a:pt x="65467" y="206421"/>
                      <a:pt x="65467" y="206421"/>
                    </a:cubicBezTo>
                    <a:moveTo>
                      <a:pt x="109282" y="207373"/>
                    </a:moveTo>
                    <a:cubicBezTo>
                      <a:pt x="109282" y="185466"/>
                      <a:pt x="109282" y="185466"/>
                      <a:pt x="109282" y="185466"/>
                    </a:cubicBezTo>
                    <a:moveTo>
                      <a:pt x="132142" y="184513"/>
                    </a:moveTo>
                    <a:cubicBezTo>
                      <a:pt x="132142" y="206421"/>
                      <a:pt x="132142" y="206421"/>
                      <a:pt x="132142" y="206421"/>
                    </a:cubicBezTo>
                    <a:moveTo>
                      <a:pt x="156907" y="184513"/>
                    </a:moveTo>
                    <a:cubicBezTo>
                      <a:pt x="156907" y="236901"/>
                      <a:pt x="156907" y="236901"/>
                      <a:pt x="156907" y="236901"/>
                    </a:cubicBez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B1413097-C459-7038-C287-622CD47E0EA3}"/>
                  </a:ext>
                </a:extLst>
              </p:cNvPr>
              <p:cNvSpPr/>
              <p:nvPr/>
            </p:nvSpPr>
            <p:spPr>
              <a:xfrm>
                <a:off x="8184469" y="3459434"/>
                <a:ext cx="76200" cy="28575"/>
              </a:xfrm>
              <a:custGeom>
                <a:avLst/>
                <a:gdLst>
                  <a:gd name="connsiteX0" fmla="*/ 7348 w 76200"/>
                  <a:gd name="connsiteY0" fmla="*/ 7348 h 28575"/>
                  <a:gd name="connsiteX1" fmla="*/ 71166 w 76200"/>
                  <a:gd name="connsiteY1" fmla="*/ 7348 h 28575"/>
                  <a:gd name="connsiteX2" fmla="*/ 71166 w 76200"/>
                  <a:gd name="connsiteY2" fmla="*/ 28303 h 28575"/>
                </a:gdLst>
                <a:ahLst/>
                <a:cxnLst>
                  <a:cxn ang="0">
                    <a:pos x="connsiteX0" y="connsiteY0"/>
                  </a:cxn>
                  <a:cxn ang="0">
                    <a:pos x="connsiteX1" y="connsiteY1"/>
                  </a:cxn>
                  <a:cxn ang="0">
                    <a:pos x="connsiteX2" y="connsiteY2"/>
                  </a:cxn>
                </a:cxnLst>
                <a:rect l="l" t="t" r="r" b="b"/>
                <a:pathLst>
                  <a:path w="76200" h="28575">
                    <a:moveTo>
                      <a:pt x="7348" y="7348"/>
                    </a:moveTo>
                    <a:lnTo>
                      <a:pt x="71166" y="7348"/>
                    </a:lnTo>
                    <a:lnTo>
                      <a:pt x="71166" y="28303"/>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26936B95-B0EF-45E0-8DD6-079FB716D7CA}"/>
                  </a:ext>
                </a:extLst>
              </p:cNvPr>
              <p:cNvSpPr/>
              <p:nvPr/>
            </p:nvSpPr>
            <p:spPr>
              <a:xfrm>
                <a:off x="8163514" y="3365136"/>
                <a:ext cx="38100" cy="57150"/>
              </a:xfrm>
              <a:custGeom>
                <a:avLst/>
                <a:gdLst>
                  <a:gd name="connsiteX0" fmla="*/ 7348 w 38100"/>
                  <a:gd name="connsiteY0" fmla="*/ 54973 h 57150"/>
                  <a:gd name="connsiteX1" fmla="*/ 7348 w 38100"/>
                  <a:gd name="connsiteY1" fmla="*/ 7348 h 57150"/>
                  <a:gd name="connsiteX2" fmla="*/ 36875 w 38100"/>
                  <a:gd name="connsiteY2" fmla="*/ 7348 h 57150"/>
                </a:gdLst>
                <a:ahLst/>
                <a:cxnLst>
                  <a:cxn ang="0">
                    <a:pos x="connsiteX0" y="connsiteY0"/>
                  </a:cxn>
                  <a:cxn ang="0">
                    <a:pos x="connsiteX1" y="connsiteY1"/>
                  </a:cxn>
                  <a:cxn ang="0">
                    <a:pos x="connsiteX2" y="connsiteY2"/>
                  </a:cxn>
                </a:cxnLst>
                <a:rect l="l" t="t" r="r" b="b"/>
                <a:pathLst>
                  <a:path w="38100" h="57150">
                    <a:moveTo>
                      <a:pt x="7348" y="54973"/>
                    </a:moveTo>
                    <a:lnTo>
                      <a:pt x="7348" y="7348"/>
                    </a:lnTo>
                    <a:lnTo>
                      <a:pt x="36875" y="7348"/>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8E08848-FB22-61B6-29E8-04E91B9D80BA}"/>
                  </a:ext>
                </a:extLst>
              </p:cNvPr>
              <p:cNvSpPr/>
              <p:nvPr/>
            </p:nvSpPr>
            <p:spPr>
              <a:xfrm>
                <a:off x="8073979" y="3553731"/>
                <a:ext cx="28575" cy="66675"/>
              </a:xfrm>
              <a:custGeom>
                <a:avLst/>
                <a:gdLst>
                  <a:gd name="connsiteX0" fmla="*/ 30208 w 28575"/>
                  <a:gd name="connsiteY0" fmla="*/ 7348 h 66675"/>
                  <a:gd name="connsiteX1" fmla="*/ 30208 w 28575"/>
                  <a:gd name="connsiteY1" fmla="*/ 60688 h 66675"/>
                  <a:gd name="connsiteX2" fmla="*/ 7348 w 28575"/>
                  <a:gd name="connsiteY2" fmla="*/ 60688 h 66675"/>
                </a:gdLst>
                <a:ahLst/>
                <a:cxnLst>
                  <a:cxn ang="0">
                    <a:pos x="connsiteX0" y="connsiteY0"/>
                  </a:cxn>
                  <a:cxn ang="0">
                    <a:pos x="connsiteX1" y="connsiteY1"/>
                  </a:cxn>
                  <a:cxn ang="0">
                    <a:pos x="connsiteX2" y="connsiteY2"/>
                  </a:cxn>
                </a:cxnLst>
                <a:rect l="l" t="t" r="r" b="b"/>
                <a:pathLst>
                  <a:path w="28575" h="66675">
                    <a:moveTo>
                      <a:pt x="30208" y="7348"/>
                    </a:moveTo>
                    <a:lnTo>
                      <a:pt x="30208" y="60688"/>
                    </a:lnTo>
                    <a:lnTo>
                      <a:pt x="7348" y="60688"/>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52521315-73CB-D900-36B9-280992A7A040}"/>
                  </a:ext>
                </a:extLst>
              </p:cNvPr>
              <p:cNvSpPr/>
              <p:nvPr/>
            </p:nvSpPr>
            <p:spPr>
              <a:xfrm>
                <a:off x="7995874" y="3479436"/>
                <a:ext cx="66675" cy="38100"/>
              </a:xfrm>
              <a:custGeom>
                <a:avLst/>
                <a:gdLst>
                  <a:gd name="connsiteX0" fmla="*/ 62593 w 66675"/>
                  <a:gd name="connsiteY0" fmla="*/ 7348 h 38100"/>
                  <a:gd name="connsiteX1" fmla="*/ 7348 w 66675"/>
                  <a:gd name="connsiteY1" fmla="*/ 7348 h 38100"/>
                  <a:gd name="connsiteX2" fmla="*/ 7348 w 66675"/>
                  <a:gd name="connsiteY2" fmla="*/ 34971 h 38100"/>
                </a:gdLst>
                <a:ahLst/>
                <a:cxnLst>
                  <a:cxn ang="0">
                    <a:pos x="connsiteX0" y="connsiteY0"/>
                  </a:cxn>
                  <a:cxn ang="0">
                    <a:pos x="connsiteX1" y="connsiteY1"/>
                  </a:cxn>
                  <a:cxn ang="0">
                    <a:pos x="connsiteX2" y="connsiteY2"/>
                  </a:cxn>
                </a:cxnLst>
                <a:rect l="l" t="t" r="r" b="b"/>
                <a:pathLst>
                  <a:path w="66675" h="38100">
                    <a:moveTo>
                      <a:pt x="62593" y="7348"/>
                    </a:moveTo>
                    <a:lnTo>
                      <a:pt x="7348" y="7348"/>
                    </a:lnTo>
                    <a:lnTo>
                      <a:pt x="7348" y="34971"/>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819D44E-8666-2EBB-EA59-512811FA4F36}"/>
                  </a:ext>
                </a:extLst>
              </p:cNvPr>
              <p:cNvSpPr/>
              <p:nvPr/>
            </p:nvSpPr>
            <p:spPr>
              <a:xfrm>
                <a:off x="7975871" y="3507059"/>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4968"/>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D4A75B7-2683-4555-FB3C-6DC2803E4BF9}"/>
                  </a:ext>
                </a:extLst>
              </p:cNvPr>
              <p:cNvSpPr/>
              <p:nvPr/>
            </p:nvSpPr>
            <p:spPr>
              <a:xfrm>
                <a:off x="8035879" y="3588021"/>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4968"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8BCAE6B5-00BD-1A84-9D89-BD6CF3636F45}"/>
                  </a:ext>
                </a:extLst>
              </p:cNvPr>
              <p:cNvSpPr/>
              <p:nvPr/>
            </p:nvSpPr>
            <p:spPr>
              <a:xfrm>
                <a:off x="8146369" y="360516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5923" y="7348"/>
                      <a:pt x="43543" y="15921"/>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2F8BB1E-19A0-2A42-EFC9-E093F11B8436}"/>
                  </a:ext>
                </a:extLst>
              </p:cNvPr>
              <p:cNvSpPr/>
              <p:nvPr/>
            </p:nvSpPr>
            <p:spPr>
              <a:xfrm>
                <a:off x="8230189" y="3483246"/>
                <a:ext cx="47625" cy="47625"/>
              </a:xfrm>
              <a:custGeom>
                <a:avLst/>
                <a:gdLst>
                  <a:gd name="connsiteX0" fmla="*/ 43543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3 w 47625"/>
                  <a:gd name="connsiteY4" fmla="*/ 25446 h 47625"/>
                  <a:gd name="connsiteX5" fmla="*/ 43543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3" y="25446"/>
                    </a:moveTo>
                    <a:cubicBezTo>
                      <a:pt x="43543" y="34971"/>
                      <a:pt x="35923" y="43543"/>
                      <a:pt x="25446" y="43543"/>
                    </a:cubicBezTo>
                    <a:cubicBezTo>
                      <a:pt x="15921" y="43543"/>
                      <a:pt x="7348" y="35923"/>
                      <a:pt x="7348" y="25446"/>
                    </a:cubicBezTo>
                    <a:cubicBezTo>
                      <a:pt x="7348" y="15921"/>
                      <a:pt x="14968" y="7348"/>
                      <a:pt x="25446" y="7348"/>
                    </a:cubicBezTo>
                    <a:cubicBezTo>
                      <a:pt x="34971" y="7348"/>
                      <a:pt x="43543" y="14968"/>
                      <a:pt x="43543" y="25446"/>
                    </a:cubicBezTo>
                    <a:lnTo>
                      <a:pt x="43543"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2C9B04A2-1065-99D2-00D4-A4972DCB41A5}"/>
                  </a:ext>
                </a:extLst>
              </p:cNvPr>
              <p:cNvSpPr/>
              <p:nvPr/>
            </p:nvSpPr>
            <p:spPr>
              <a:xfrm>
                <a:off x="8193041" y="3347039"/>
                <a:ext cx="47625" cy="47625"/>
              </a:xfrm>
              <a:custGeom>
                <a:avLst/>
                <a:gdLst>
                  <a:gd name="connsiteX0" fmla="*/ 43544 w 47625"/>
                  <a:gd name="connsiteY0" fmla="*/ 25446 h 47625"/>
                  <a:gd name="connsiteX1" fmla="*/ 25446 w 47625"/>
                  <a:gd name="connsiteY1" fmla="*/ 43543 h 47625"/>
                  <a:gd name="connsiteX2" fmla="*/ 7348 w 47625"/>
                  <a:gd name="connsiteY2" fmla="*/ 25446 h 47625"/>
                  <a:gd name="connsiteX3" fmla="*/ 25446 w 47625"/>
                  <a:gd name="connsiteY3" fmla="*/ 7348 h 47625"/>
                  <a:gd name="connsiteX4" fmla="*/ 43544 w 47625"/>
                  <a:gd name="connsiteY4" fmla="*/ 25446 h 47625"/>
                  <a:gd name="connsiteX5" fmla="*/ 43544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3544" y="25446"/>
                    </a:moveTo>
                    <a:cubicBezTo>
                      <a:pt x="43544" y="34971"/>
                      <a:pt x="35923" y="43543"/>
                      <a:pt x="25446" y="43543"/>
                    </a:cubicBezTo>
                    <a:cubicBezTo>
                      <a:pt x="14969" y="43543"/>
                      <a:pt x="7348" y="35923"/>
                      <a:pt x="7348" y="25446"/>
                    </a:cubicBezTo>
                    <a:cubicBezTo>
                      <a:pt x="7348" y="15921"/>
                      <a:pt x="14969" y="7348"/>
                      <a:pt x="25446" y="7348"/>
                    </a:cubicBezTo>
                    <a:cubicBezTo>
                      <a:pt x="35923" y="7348"/>
                      <a:pt x="43544" y="15921"/>
                      <a:pt x="43544" y="25446"/>
                    </a:cubicBezTo>
                    <a:lnTo>
                      <a:pt x="43544"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77A5BCC-EBF2-5333-895E-8CCDA3761EF4}"/>
                  </a:ext>
                </a:extLst>
              </p:cNvPr>
              <p:cNvSpPr/>
              <p:nvPr/>
            </p:nvSpPr>
            <p:spPr>
              <a:xfrm>
                <a:off x="8076836" y="3333704"/>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55EB116F-DA2F-FFD8-D6C4-51BF61D54A6C}"/>
                  </a:ext>
                </a:extLst>
              </p:cNvPr>
              <p:cNvSpPr/>
              <p:nvPr/>
            </p:nvSpPr>
            <p:spPr>
              <a:xfrm>
                <a:off x="7975871" y="3418476"/>
                <a:ext cx="47625" cy="47625"/>
              </a:xfrm>
              <a:custGeom>
                <a:avLst/>
                <a:gdLst>
                  <a:gd name="connsiteX0" fmla="*/ 45448 w 47625"/>
                  <a:gd name="connsiteY0" fmla="*/ 25446 h 47625"/>
                  <a:gd name="connsiteX1" fmla="*/ 26398 w 47625"/>
                  <a:gd name="connsiteY1" fmla="*/ 43543 h 47625"/>
                  <a:gd name="connsiteX2" fmla="*/ 7348 w 47625"/>
                  <a:gd name="connsiteY2" fmla="*/ 25446 h 47625"/>
                  <a:gd name="connsiteX3" fmla="*/ 26398 w 47625"/>
                  <a:gd name="connsiteY3" fmla="*/ 7348 h 47625"/>
                  <a:gd name="connsiteX4" fmla="*/ 45448 w 47625"/>
                  <a:gd name="connsiteY4" fmla="*/ 25446 h 47625"/>
                  <a:gd name="connsiteX5" fmla="*/ 45448 w 47625"/>
                  <a:gd name="connsiteY5" fmla="*/ 254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45448" y="25446"/>
                    </a:moveTo>
                    <a:cubicBezTo>
                      <a:pt x="45448" y="34971"/>
                      <a:pt x="36876" y="43543"/>
                      <a:pt x="26398" y="43543"/>
                    </a:cubicBezTo>
                    <a:cubicBezTo>
                      <a:pt x="15921" y="43543"/>
                      <a:pt x="7348" y="35923"/>
                      <a:pt x="7348" y="25446"/>
                    </a:cubicBezTo>
                    <a:cubicBezTo>
                      <a:pt x="7348" y="15921"/>
                      <a:pt x="15921" y="7348"/>
                      <a:pt x="26398" y="7348"/>
                    </a:cubicBezTo>
                    <a:cubicBezTo>
                      <a:pt x="36876" y="7348"/>
                      <a:pt x="45448" y="15921"/>
                      <a:pt x="45448" y="25446"/>
                    </a:cubicBezTo>
                    <a:lnTo>
                      <a:pt x="45448" y="25446"/>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BFC912F-A71D-A244-AD48-F278092E0DE0}"/>
                  </a:ext>
                </a:extLst>
              </p:cNvPr>
              <p:cNvSpPr/>
              <p:nvPr/>
            </p:nvSpPr>
            <p:spPr>
              <a:xfrm>
                <a:off x="8066359" y="3429906"/>
                <a:ext cx="114300" cy="114300"/>
              </a:xfrm>
              <a:custGeom>
                <a:avLst/>
                <a:gdLst>
                  <a:gd name="connsiteX0" fmla="*/ 59736 w 114300"/>
                  <a:gd name="connsiteY0" fmla="*/ 112123 h 114300"/>
                  <a:gd name="connsiteX1" fmla="*/ 59736 w 114300"/>
                  <a:gd name="connsiteY1" fmla="*/ 112123 h 114300"/>
                  <a:gd name="connsiteX2" fmla="*/ 7348 w 114300"/>
                  <a:gd name="connsiteY2" fmla="*/ 59736 h 114300"/>
                  <a:gd name="connsiteX3" fmla="*/ 7348 w 114300"/>
                  <a:gd name="connsiteY3" fmla="*/ 59736 h 114300"/>
                  <a:gd name="connsiteX4" fmla="*/ 59736 w 114300"/>
                  <a:gd name="connsiteY4" fmla="*/ 7348 h 114300"/>
                  <a:gd name="connsiteX5" fmla="*/ 59736 w 114300"/>
                  <a:gd name="connsiteY5" fmla="*/ 7348 h 114300"/>
                  <a:gd name="connsiteX6" fmla="*/ 112123 w 114300"/>
                  <a:gd name="connsiteY6" fmla="*/ 59736 h 114300"/>
                  <a:gd name="connsiteX7" fmla="*/ 112123 w 114300"/>
                  <a:gd name="connsiteY7" fmla="*/ 59736 h 114300"/>
                  <a:gd name="connsiteX8" fmla="*/ 59736 w 114300"/>
                  <a:gd name="connsiteY8" fmla="*/ 112123 h 114300"/>
                  <a:gd name="connsiteX9" fmla="*/ 59736 w 114300"/>
                  <a:gd name="connsiteY9" fmla="*/ 11212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9736" y="112123"/>
                    </a:moveTo>
                    <a:lnTo>
                      <a:pt x="59736" y="112123"/>
                    </a:lnTo>
                    <a:cubicBezTo>
                      <a:pt x="31161" y="112123"/>
                      <a:pt x="7348" y="88311"/>
                      <a:pt x="7348" y="59736"/>
                    </a:cubicBezTo>
                    <a:lnTo>
                      <a:pt x="7348" y="59736"/>
                    </a:lnTo>
                    <a:cubicBezTo>
                      <a:pt x="7348" y="30208"/>
                      <a:pt x="30208" y="7348"/>
                      <a:pt x="59736" y="7348"/>
                    </a:cubicBezTo>
                    <a:lnTo>
                      <a:pt x="59736" y="7348"/>
                    </a:lnTo>
                    <a:cubicBezTo>
                      <a:pt x="88311" y="7348"/>
                      <a:pt x="112123" y="31161"/>
                      <a:pt x="112123" y="59736"/>
                    </a:cubicBezTo>
                    <a:lnTo>
                      <a:pt x="112123" y="59736"/>
                    </a:lnTo>
                    <a:cubicBezTo>
                      <a:pt x="112123" y="87358"/>
                      <a:pt x="88311" y="112123"/>
                      <a:pt x="59736" y="112123"/>
                    </a:cubicBezTo>
                    <a:lnTo>
                      <a:pt x="59736" y="112123"/>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AC421012-61E0-C87D-784C-F730D03D367E}"/>
              </a:ext>
            </a:extLst>
          </p:cNvPr>
          <p:cNvGrpSpPr/>
          <p:nvPr/>
        </p:nvGrpSpPr>
        <p:grpSpPr>
          <a:xfrm>
            <a:off x="2724508" y="1260350"/>
            <a:ext cx="518426" cy="516065"/>
            <a:chOff x="7116328" y="3234640"/>
            <a:chExt cx="933135" cy="928886"/>
          </a:xfrm>
        </p:grpSpPr>
        <p:sp>
          <p:nvSpPr>
            <p:cNvPr id="39" name="Oval 12">
              <a:extLst>
                <a:ext uri="{FF2B5EF4-FFF2-40B4-BE49-F238E27FC236}">
                  <a16:creationId xmlns:a16="http://schemas.microsoft.com/office/drawing/2014/main" id="{E84F2AF2-36EB-4D18-4F9D-CAC068D6140B}"/>
                </a:ext>
              </a:extLst>
            </p:cNvPr>
            <p:cNvSpPr>
              <a:spLocks noChangeArrowheads="1"/>
            </p:cNvSpPr>
            <p:nvPr/>
          </p:nvSpPr>
          <p:spPr bwMode="auto">
            <a:xfrm>
              <a:off x="7116328" y="3234640"/>
              <a:ext cx="933135" cy="928886"/>
            </a:xfrm>
            <a:prstGeom prst="ellipse">
              <a:avLst/>
            </a:pr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676EEB3B-C812-B5F1-E382-2ACD9174FE1E}"/>
                </a:ext>
              </a:extLst>
            </p:cNvPr>
            <p:cNvGrpSpPr/>
            <p:nvPr/>
          </p:nvGrpSpPr>
          <p:grpSpPr>
            <a:xfrm>
              <a:off x="7298508" y="3410953"/>
              <a:ext cx="568775" cy="576260"/>
              <a:chOff x="13638586" y="3979118"/>
              <a:chExt cx="111728" cy="113198"/>
            </a:xfrm>
          </p:grpSpPr>
          <p:sp>
            <p:nvSpPr>
              <p:cNvPr id="42" name="Freeform: Shape 41">
                <a:extLst>
                  <a:ext uri="{FF2B5EF4-FFF2-40B4-BE49-F238E27FC236}">
                    <a16:creationId xmlns:a16="http://schemas.microsoft.com/office/drawing/2014/main" id="{50B8BC2C-CA26-9788-42E6-54EBE6ADD8FC}"/>
                  </a:ext>
                </a:extLst>
              </p:cNvPr>
              <p:cNvSpPr/>
              <p:nvPr/>
            </p:nvSpPr>
            <p:spPr>
              <a:xfrm>
                <a:off x="13638586" y="3979118"/>
                <a:ext cx="111728" cy="113198"/>
              </a:xfrm>
              <a:custGeom>
                <a:avLst/>
                <a:gdLst>
                  <a:gd name="connsiteX0" fmla="*/ 144780 w 144780"/>
                  <a:gd name="connsiteY0" fmla="*/ 73342 h 146685"/>
                  <a:gd name="connsiteX1" fmla="*/ 72390 w 144780"/>
                  <a:gd name="connsiteY1" fmla="*/ 146685 h 146685"/>
                  <a:gd name="connsiteX2" fmla="*/ 0 w 144780"/>
                  <a:gd name="connsiteY2" fmla="*/ 73342 h 146685"/>
                  <a:gd name="connsiteX3" fmla="*/ 72390 w 144780"/>
                  <a:gd name="connsiteY3" fmla="*/ 0 h 146685"/>
                  <a:gd name="connsiteX4" fmla="*/ 144780 w 144780"/>
                  <a:gd name="connsiteY4" fmla="*/ 73342 h 146685"/>
                  <a:gd name="connsiteX5" fmla="*/ 144780 w 144780"/>
                  <a:gd name="connsiteY5" fmla="*/ 73342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46685">
                    <a:moveTo>
                      <a:pt x="144780" y="73342"/>
                    </a:moveTo>
                    <a:cubicBezTo>
                      <a:pt x="144780" y="114300"/>
                      <a:pt x="112395" y="146685"/>
                      <a:pt x="72390" y="146685"/>
                    </a:cubicBezTo>
                    <a:cubicBezTo>
                      <a:pt x="32385" y="146685"/>
                      <a:pt x="0" y="113348"/>
                      <a:pt x="0" y="73342"/>
                    </a:cubicBezTo>
                    <a:cubicBezTo>
                      <a:pt x="0" y="33338"/>
                      <a:pt x="32385" y="0"/>
                      <a:pt x="72390" y="0"/>
                    </a:cubicBezTo>
                    <a:cubicBezTo>
                      <a:pt x="112395" y="0"/>
                      <a:pt x="144780" y="32385"/>
                      <a:pt x="144780" y="73342"/>
                    </a:cubicBezTo>
                    <a:lnTo>
                      <a:pt x="144780" y="73342"/>
                    </a:ln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730926B-F2AF-65CA-8573-1D44EFDB16F5}"/>
                  </a:ext>
                </a:extLst>
              </p:cNvPr>
              <p:cNvSpPr/>
              <p:nvPr/>
            </p:nvSpPr>
            <p:spPr>
              <a:xfrm>
                <a:off x="13665048" y="4012930"/>
                <a:ext cx="58069" cy="41162"/>
              </a:xfrm>
              <a:custGeom>
                <a:avLst/>
                <a:gdLst>
                  <a:gd name="connsiteX0" fmla="*/ 0 w 75247"/>
                  <a:gd name="connsiteY0" fmla="*/ 29527 h 53339"/>
                  <a:gd name="connsiteX1" fmla="*/ 22860 w 75247"/>
                  <a:gd name="connsiteY1" fmla="*/ 53340 h 53339"/>
                  <a:gd name="connsiteX2" fmla="*/ 75248 w 75247"/>
                  <a:gd name="connsiteY2" fmla="*/ 0 h 53339"/>
                </a:gdLst>
                <a:ahLst/>
                <a:cxnLst>
                  <a:cxn ang="0">
                    <a:pos x="connsiteX0" y="connsiteY0"/>
                  </a:cxn>
                  <a:cxn ang="0">
                    <a:pos x="connsiteX1" y="connsiteY1"/>
                  </a:cxn>
                  <a:cxn ang="0">
                    <a:pos x="connsiteX2" y="connsiteY2"/>
                  </a:cxn>
                </a:cxnLst>
                <a:rect l="l" t="t" r="r" b="b"/>
                <a:pathLst>
                  <a:path w="75247" h="53339">
                    <a:moveTo>
                      <a:pt x="0" y="29527"/>
                    </a:moveTo>
                    <a:cubicBezTo>
                      <a:pt x="22860" y="53340"/>
                      <a:pt x="22860" y="53340"/>
                      <a:pt x="22860" y="53340"/>
                    </a:cubicBezTo>
                    <a:cubicBezTo>
                      <a:pt x="75248" y="0"/>
                      <a:pt x="75248" y="0"/>
                      <a:pt x="75248" y="0"/>
                    </a:cubicBez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FE10CA7C-2288-5C77-1BA5-16D84E0FCBFE}"/>
              </a:ext>
            </a:extLst>
          </p:cNvPr>
          <p:cNvGrpSpPr/>
          <p:nvPr/>
        </p:nvGrpSpPr>
        <p:grpSpPr>
          <a:xfrm>
            <a:off x="5109215" y="1255958"/>
            <a:ext cx="518425" cy="516852"/>
            <a:chOff x="4257993" y="3203488"/>
            <a:chExt cx="933134" cy="930302"/>
          </a:xfrm>
        </p:grpSpPr>
        <p:sp>
          <p:nvSpPr>
            <p:cNvPr id="45" name="Oval 11">
              <a:extLst>
                <a:ext uri="{FF2B5EF4-FFF2-40B4-BE49-F238E27FC236}">
                  <a16:creationId xmlns:a16="http://schemas.microsoft.com/office/drawing/2014/main" id="{108BAB0F-6F07-30B7-5C21-6919AC8F1C61}"/>
                </a:ext>
              </a:extLst>
            </p:cNvPr>
            <p:cNvSpPr>
              <a:spLocks noChangeArrowheads="1"/>
            </p:cNvSpPr>
            <p:nvPr/>
          </p:nvSpPr>
          <p:spPr bwMode="auto">
            <a:xfrm>
              <a:off x="4257993" y="3203488"/>
              <a:ext cx="933134" cy="930302"/>
            </a:xfrm>
            <a:prstGeom prst="ellipse">
              <a:avLst/>
            </a:pr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0" cap="none" spc="0" normalizeH="0" baseline="0" noProof="0">
                <a:ln>
                  <a:noFill/>
                </a:ln>
                <a:solidFill>
                  <a:srgbClr val="0C0C0C"/>
                </a:solidFill>
                <a:effectLst/>
                <a:uLnTx/>
                <a:uFillTx/>
                <a:latin typeface="Calibri" panose="020F0502020204030204"/>
                <a:ea typeface="+mn-ea"/>
                <a:cs typeface="+mn-cs"/>
              </a:endParaRPr>
            </a:p>
          </p:txBody>
        </p:sp>
        <p:sp>
          <p:nvSpPr>
            <p:cNvPr id="47" name="Graphic 10">
              <a:extLst>
                <a:ext uri="{FF2B5EF4-FFF2-40B4-BE49-F238E27FC236}">
                  <a16:creationId xmlns:a16="http://schemas.microsoft.com/office/drawing/2014/main" id="{51EF1D60-7D31-CE30-4F68-EBC1AC8D4CA9}"/>
                </a:ext>
              </a:extLst>
            </p:cNvPr>
            <p:cNvSpPr>
              <a:spLocks/>
            </p:cNvSpPr>
            <p:nvPr/>
          </p:nvSpPr>
          <p:spPr>
            <a:xfrm>
              <a:off x="4478830" y="3422515"/>
              <a:ext cx="491460" cy="492248"/>
            </a:xfrm>
            <a:custGeom>
              <a:avLst/>
              <a:gdLst>
                <a:gd name="connsiteX0" fmla="*/ 250317 w 352425"/>
                <a:gd name="connsiteY0" fmla="*/ 252317 h 371475"/>
                <a:gd name="connsiteX1" fmla="*/ 252889 w 352425"/>
                <a:gd name="connsiteY1" fmla="*/ 248507 h 371475"/>
                <a:gd name="connsiteX2" fmla="*/ 278416 w 352425"/>
                <a:gd name="connsiteY2" fmla="*/ 172403 h 371475"/>
                <a:gd name="connsiteX3" fmla="*/ 180308 w 352425"/>
                <a:gd name="connsiteY3" fmla="*/ 73533 h 371475"/>
                <a:gd name="connsiteX4" fmla="*/ 82201 w 352425"/>
                <a:gd name="connsiteY4" fmla="*/ 172403 h 371475"/>
                <a:gd name="connsiteX5" fmla="*/ 108966 w 352425"/>
                <a:gd name="connsiteY5" fmla="*/ 249746 h 371475"/>
                <a:gd name="connsiteX6" fmla="*/ 110109 w 352425"/>
                <a:gd name="connsiteY6" fmla="*/ 252317 h 371475"/>
                <a:gd name="connsiteX7" fmla="*/ 125825 w 352425"/>
                <a:gd name="connsiteY7" fmla="*/ 290227 h 371475"/>
                <a:gd name="connsiteX8" fmla="*/ 129254 w 352425"/>
                <a:gd name="connsiteY8" fmla="*/ 312706 h 371475"/>
                <a:gd name="connsiteX9" fmla="*/ 129254 w 352425"/>
                <a:gd name="connsiteY9" fmla="*/ 339757 h 371475"/>
                <a:gd name="connsiteX10" fmla="*/ 164973 w 352425"/>
                <a:gd name="connsiteY10" fmla="*/ 375285 h 371475"/>
                <a:gd name="connsiteX11" fmla="*/ 194310 w 352425"/>
                <a:gd name="connsiteY11" fmla="*/ 375285 h 371475"/>
                <a:gd name="connsiteX12" fmla="*/ 230029 w 352425"/>
                <a:gd name="connsiteY12" fmla="*/ 339757 h 371475"/>
                <a:gd name="connsiteX13" fmla="*/ 230029 w 352425"/>
                <a:gd name="connsiteY13" fmla="*/ 313277 h 371475"/>
                <a:gd name="connsiteX14" fmla="*/ 234696 w 352425"/>
                <a:gd name="connsiteY14" fmla="*/ 287274 h 371475"/>
                <a:gd name="connsiteX15" fmla="*/ 250317 w 352425"/>
                <a:gd name="connsiteY15" fmla="*/ 252317 h 371475"/>
                <a:gd name="connsiteX16" fmla="*/ 132969 w 352425"/>
                <a:gd name="connsiteY16" fmla="*/ 327374 h 371475"/>
                <a:gd name="connsiteX17" fmla="*/ 227552 w 352425"/>
                <a:gd name="connsiteY17" fmla="*/ 327374 h 371475"/>
                <a:gd name="connsiteX18" fmla="*/ 182975 w 352425"/>
                <a:gd name="connsiteY18" fmla="*/ 0 h 371475"/>
                <a:gd name="connsiteX19" fmla="*/ 182975 w 352425"/>
                <a:gd name="connsiteY19" fmla="*/ 30099 h 371475"/>
                <a:gd name="connsiteX20" fmla="*/ 54769 w 352425"/>
                <a:gd name="connsiteY20" fmla="*/ 50864 h 371475"/>
                <a:gd name="connsiteX21" fmla="*/ 76105 w 352425"/>
                <a:gd name="connsiteY21" fmla="*/ 72104 h 371475"/>
                <a:gd name="connsiteX22" fmla="*/ 0 w 352425"/>
                <a:gd name="connsiteY22" fmla="*/ 177355 h 371475"/>
                <a:gd name="connsiteX23" fmla="*/ 30099 w 352425"/>
                <a:gd name="connsiteY23" fmla="*/ 177355 h 371475"/>
                <a:gd name="connsiteX24" fmla="*/ 360331 w 352425"/>
                <a:gd name="connsiteY24" fmla="*/ 182975 h 371475"/>
                <a:gd name="connsiteX25" fmla="*/ 330232 w 352425"/>
                <a:gd name="connsiteY25" fmla="*/ 182975 h 371475"/>
                <a:gd name="connsiteX26" fmla="*/ 309562 w 352425"/>
                <a:gd name="connsiteY26" fmla="*/ 54769 h 371475"/>
                <a:gd name="connsiteX27" fmla="*/ 288227 w 352425"/>
                <a:gd name="connsiteY27" fmla="*/ 7610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2425" h="371475">
                  <a:moveTo>
                    <a:pt x="250317" y="252317"/>
                  </a:moveTo>
                  <a:lnTo>
                    <a:pt x="252889" y="248507"/>
                  </a:lnTo>
                  <a:cubicBezTo>
                    <a:pt x="264319" y="226981"/>
                    <a:pt x="278416" y="202883"/>
                    <a:pt x="278416" y="172403"/>
                  </a:cubicBezTo>
                  <a:cubicBezTo>
                    <a:pt x="278416" y="115348"/>
                    <a:pt x="236315" y="73533"/>
                    <a:pt x="180308" y="73533"/>
                  </a:cubicBezTo>
                  <a:cubicBezTo>
                    <a:pt x="124206" y="73533"/>
                    <a:pt x="82201" y="116681"/>
                    <a:pt x="82201" y="172403"/>
                  </a:cubicBezTo>
                  <a:cubicBezTo>
                    <a:pt x="82201" y="202787"/>
                    <a:pt x="96203" y="228219"/>
                    <a:pt x="108966" y="249746"/>
                  </a:cubicBezTo>
                  <a:lnTo>
                    <a:pt x="110109" y="252317"/>
                  </a:lnTo>
                  <a:cubicBezTo>
                    <a:pt x="116395" y="262509"/>
                    <a:pt x="122301" y="279083"/>
                    <a:pt x="125825" y="290227"/>
                  </a:cubicBezTo>
                  <a:cubicBezTo>
                    <a:pt x="128111" y="297466"/>
                    <a:pt x="129254" y="305086"/>
                    <a:pt x="129254" y="312706"/>
                  </a:cubicBezTo>
                  <a:lnTo>
                    <a:pt x="129254" y="339757"/>
                  </a:lnTo>
                  <a:cubicBezTo>
                    <a:pt x="129254" y="358807"/>
                    <a:pt x="145828" y="375285"/>
                    <a:pt x="164973" y="375285"/>
                  </a:cubicBezTo>
                  <a:lnTo>
                    <a:pt x="194310" y="375285"/>
                  </a:lnTo>
                  <a:cubicBezTo>
                    <a:pt x="213455" y="375285"/>
                    <a:pt x="230029" y="358807"/>
                    <a:pt x="230029" y="339757"/>
                  </a:cubicBezTo>
                  <a:lnTo>
                    <a:pt x="230029" y="313277"/>
                  </a:lnTo>
                  <a:cubicBezTo>
                    <a:pt x="230029" y="304419"/>
                    <a:pt x="231553" y="295656"/>
                    <a:pt x="234696" y="287274"/>
                  </a:cubicBezTo>
                  <a:cubicBezTo>
                    <a:pt x="238411" y="276606"/>
                    <a:pt x="244316" y="261938"/>
                    <a:pt x="250317" y="252317"/>
                  </a:cubicBezTo>
                  <a:close/>
                  <a:moveTo>
                    <a:pt x="132969" y="327374"/>
                  </a:moveTo>
                  <a:lnTo>
                    <a:pt x="227552" y="327374"/>
                  </a:lnTo>
                  <a:moveTo>
                    <a:pt x="182975" y="0"/>
                  </a:moveTo>
                  <a:lnTo>
                    <a:pt x="182975" y="30099"/>
                  </a:lnTo>
                  <a:moveTo>
                    <a:pt x="54769" y="50864"/>
                  </a:moveTo>
                  <a:lnTo>
                    <a:pt x="76105" y="72104"/>
                  </a:lnTo>
                  <a:moveTo>
                    <a:pt x="0" y="177355"/>
                  </a:moveTo>
                  <a:lnTo>
                    <a:pt x="30099" y="177355"/>
                  </a:lnTo>
                  <a:moveTo>
                    <a:pt x="360331" y="182975"/>
                  </a:moveTo>
                  <a:lnTo>
                    <a:pt x="330232" y="182975"/>
                  </a:lnTo>
                  <a:moveTo>
                    <a:pt x="309562" y="54769"/>
                  </a:moveTo>
                  <a:lnTo>
                    <a:pt x="288227" y="76105"/>
                  </a:lnTo>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1" name="Oval 10">
            <a:extLst>
              <a:ext uri="{FF2B5EF4-FFF2-40B4-BE49-F238E27FC236}">
                <a16:creationId xmlns:a16="http://schemas.microsoft.com/office/drawing/2014/main" id="{9A90B227-1CA0-FE6A-13CE-104E208161A4}"/>
              </a:ext>
            </a:extLst>
          </p:cNvPr>
          <p:cNvSpPr>
            <a:spLocks noChangeArrowheads="1"/>
          </p:cNvSpPr>
          <p:nvPr/>
        </p:nvSpPr>
        <p:spPr bwMode="auto">
          <a:xfrm>
            <a:off x="7421736" y="1283523"/>
            <a:ext cx="517569" cy="516497"/>
          </a:xfrm>
          <a:prstGeom prst="ellipse">
            <a:avLst/>
          </a:prstGeom>
          <a:solidFill>
            <a:schemeClr val="accent1"/>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MA" alt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sp>
        <p:nvSpPr>
          <p:cNvPr id="53" name="Graphic 6">
            <a:extLst>
              <a:ext uri="{FF2B5EF4-FFF2-40B4-BE49-F238E27FC236}">
                <a16:creationId xmlns:a16="http://schemas.microsoft.com/office/drawing/2014/main" id="{1BD31542-96C5-B61E-5890-7AA6F378B515}"/>
              </a:ext>
            </a:extLst>
          </p:cNvPr>
          <p:cNvSpPr/>
          <p:nvPr/>
        </p:nvSpPr>
        <p:spPr>
          <a:xfrm>
            <a:off x="7479954" y="1460074"/>
            <a:ext cx="401132" cy="163394"/>
          </a:xfrm>
          <a:custGeom>
            <a:avLst/>
            <a:gdLst>
              <a:gd name="connsiteX0" fmla="*/ 242257 w 449187"/>
              <a:gd name="connsiteY0" fmla="*/ 120737 h 182968"/>
              <a:gd name="connsiteX1" fmla="*/ 308858 w 449187"/>
              <a:gd name="connsiteY1" fmla="*/ 169136 h 182968"/>
              <a:gd name="connsiteX2" fmla="*/ 434832 w 449187"/>
              <a:gd name="connsiteY2" fmla="*/ 139690 h 182968"/>
              <a:gd name="connsiteX3" fmla="*/ 405386 w 449187"/>
              <a:gd name="connsiteY3" fmla="*/ 13716 h 182968"/>
              <a:gd name="connsiteX4" fmla="*/ 357024 w 449187"/>
              <a:gd name="connsiteY4" fmla="*/ -52 h 182968"/>
              <a:gd name="connsiteX5" fmla="*/ 281228 w 449187"/>
              <a:gd name="connsiteY5" fmla="*/ 40273 h 182968"/>
              <a:gd name="connsiteX6" fmla="*/ 138970 w 449187"/>
              <a:gd name="connsiteY6" fmla="*/ 169136 h 182968"/>
              <a:gd name="connsiteX7" fmla="*/ 13113 w 449187"/>
              <a:gd name="connsiteY7" fmla="*/ 139480 h 182968"/>
              <a:gd name="connsiteX8" fmla="*/ 42769 w 449187"/>
              <a:gd name="connsiteY8" fmla="*/ 13623 h 182968"/>
              <a:gd name="connsiteX9" fmla="*/ 90804 w 449187"/>
              <a:gd name="connsiteY9" fmla="*/ -52 h 182968"/>
              <a:gd name="connsiteX10" fmla="*/ 148305 w 449187"/>
              <a:gd name="connsiteY10" fmla="*/ 19831 h 182968"/>
              <a:gd name="connsiteX11" fmla="*/ 178315 w 449187"/>
              <a:gd name="connsiteY11" fmla="*/ 47321 h 182968"/>
              <a:gd name="connsiteX12" fmla="*/ 206319 w 449187"/>
              <a:gd name="connsiteY12" fmla="*/ 78265 h 18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9187" h="182968">
                <a:moveTo>
                  <a:pt x="242257" y="120737"/>
                </a:moveTo>
                <a:cubicBezTo>
                  <a:pt x="285335" y="158075"/>
                  <a:pt x="308858" y="169136"/>
                  <a:pt x="308858" y="169136"/>
                </a:cubicBezTo>
                <a:cubicBezTo>
                  <a:pt x="351778" y="195791"/>
                  <a:pt x="408177" y="182608"/>
                  <a:pt x="434832" y="139690"/>
                </a:cubicBezTo>
                <a:cubicBezTo>
                  <a:pt x="461487" y="96773"/>
                  <a:pt x="448306" y="40372"/>
                  <a:pt x="405386" y="13716"/>
                </a:cubicBezTo>
                <a:cubicBezTo>
                  <a:pt x="390866" y="4699"/>
                  <a:pt x="374115" y="-70"/>
                  <a:pt x="357024" y="-52"/>
                </a:cubicBezTo>
                <a:cubicBezTo>
                  <a:pt x="325473" y="-52"/>
                  <a:pt x="300130" y="17824"/>
                  <a:pt x="281228" y="40273"/>
                </a:cubicBezTo>
                <a:cubicBezTo>
                  <a:pt x="206552" y="128951"/>
                  <a:pt x="138970" y="169136"/>
                  <a:pt x="138970" y="169136"/>
                </a:cubicBezTo>
                <a:cubicBezTo>
                  <a:pt x="96027" y="195701"/>
                  <a:pt x="39679" y="182424"/>
                  <a:pt x="13113" y="139480"/>
                </a:cubicBezTo>
                <a:cubicBezTo>
                  <a:pt x="-13453" y="96536"/>
                  <a:pt x="-174" y="40188"/>
                  <a:pt x="42769" y="13623"/>
                </a:cubicBezTo>
                <a:cubicBezTo>
                  <a:pt x="57200" y="4695"/>
                  <a:pt x="73834" y="-40"/>
                  <a:pt x="90804" y="-52"/>
                </a:cubicBezTo>
                <a:cubicBezTo>
                  <a:pt x="114467" y="-52"/>
                  <a:pt x="129869" y="6109"/>
                  <a:pt x="148305" y="19831"/>
                </a:cubicBezTo>
                <a:cubicBezTo>
                  <a:pt x="159165" y="28010"/>
                  <a:pt x="169219" y="37216"/>
                  <a:pt x="178315" y="47321"/>
                </a:cubicBezTo>
                <a:lnTo>
                  <a:pt x="206319" y="78265"/>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10">
            <a:extLst>
              <a:ext uri="{FF2B5EF4-FFF2-40B4-BE49-F238E27FC236}">
                <a16:creationId xmlns:a16="http://schemas.microsoft.com/office/drawing/2014/main" id="{268FB1B7-2AB3-9F4D-D0C5-A29AA4EAC7DA}"/>
              </a:ext>
            </a:extLst>
          </p:cNvPr>
          <p:cNvSpPr>
            <a:spLocks noChangeArrowheads="1"/>
          </p:cNvSpPr>
          <p:nvPr/>
        </p:nvSpPr>
        <p:spPr bwMode="auto">
          <a:xfrm>
            <a:off x="9686028" y="1284968"/>
            <a:ext cx="517569" cy="516497"/>
          </a:xfrm>
          <a:prstGeom prst="ellipse">
            <a:avLst/>
          </a:prstGeom>
          <a:solidFill>
            <a:schemeClr val="accent1"/>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MA" altLang="en-US" sz="1800" b="0" i="0" u="none" strike="noStrike" kern="0" cap="none" spc="0" normalizeH="0" baseline="0" noProof="0">
              <a:ln>
                <a:noFill/>
              </a:ln>
              <a:solidFill>
                <a:srgbClr val="0C0C0C"/>
              </a:solidFill>
              <a:effectLst/>
              <a:uLnTx/>
              <a:uFillTx/>
              <a:latin typeface="Calibri" panose="020F0502020204030204" pitchFamily="34" charset="0"/>
              <a:ea typeface="+mn-ea"/>
              <a:cs typeface="+mn-cs"/>
            </a:endParaRPr>
          </a:p>
        </p:txBody>
      </p:sp>
      <p:pic>
        <p:nvPicPr>
          <p:cNvPr id="60" name="Graphic 59" descr="Users with solid fill">
            <a:extLst>
              <a:ext uri="{FF2B5EF4-FFF2-40B4-BE49-F238E27FC236}">
                <a16:creationId xmlns:a16="http://schemas.microsoft.com/office/drawing/2014/main" id="{15D52430-BE1F-A0B2-160F-F4E38BDC4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3167" y="1356917"/>
            <a:ext cx="443289" cy="443289"/>
          </a:xfrm>
          <a:prstGeom prst="rect">
            <a:avLst/>
          </a:prstGeom>
        </p:spPr>
      </p:pic>
      <p:grpSp>
        <p:nvGrpSpPr>
          <p:cNvPr id="62" name="Group 61">
            <a:extLst>
              <a:ext uri="{FF2B5EF4-FFF2-40B4-BE49-F238E27FC236}">
                <a16:creationId xmlns:a16="http://schemas.microsoft.com/office/drawing/2014/main" id="{7FBE34C7-E68D-220D-1B3E-0055B76920AB}"/>
              </a:ext>
            </a:extLst>
          </p:cNvPr>
          <p:cNvGrpSpPr/>
          <p:nvPr/>
        </p:nvGrpSpPr>
        <p:grpSpPr>
          <a:xfrm>
            <a:off x="797774" y="3367595"/>
            <a:ext cx="1463846" cy="993495"/>
            <a:chOff x="3075003" y="-5970892"/>
            <a:chExt cx="2437576" cy="1508861"/>
          </a:xfrm>
        </p:grpSpPr>
        <p:cxnSp>
          <p:nvCxnSpPr>
            <p:cNvPr id="64" name="Connector: Elbow 3312">
              <a:extLst>
                <a:ext uri="{FF2B5EF4-FFF2-40B4-BE49-F238E27FC236}">
                  <a16:creationId xmlns:a16="http://schemas.microsoft.com/office/drawing/2014/main" id="{7627B91E-0722-000D-E170-B5DB74D09B07}"/>
                </a:ext>
              </a:extLst>
            </p:cNvPr>
            <p:cNvCxnSpPr>
              <a:cxnSpLocks/>
            </p:cNvCxnSpPr>
            <p:nvPr/>
          </p:nvCxnSpPr>
          <p:spPr>
            <a:xfrm>
              <a:off x="4029500" y="-5037202"/>
              <a:ext cx="1029392" cy="95345"/>
            </a:xfrm>
            <a:prstGeom prst="straightConnector1">
              <a:avLst/>
            </a:prstGeom>
            <a:noFill/>
            <a:ln w="9525" cap="flat" cmpd="sng" algn="ctr">
              <a:solidFill>
                <a:srgbClr val="0078D7"/>
              </a:solidFill>
              <a:prstDash val="sysDash"/>
            </a:ln>
            <a:effectLst/>
          </p:spPr>
        </p:cxnSp>
        <p:sp>
          <p:nvSpPr>
            <p:cNvPr id="66" name="Rectangle 65">
              <a:extLst>
                <a:ext uri="{FF2B5EF4-FFF2-40B4-BE49-F238E27FC236}">
                  <a16:creationId xmlns:a16="http://schemas.microsoft.com/office/drawing/2014/main" id="{6B1CB7EC-5C19-EA62-8158-7437C75E5910}"/>
                </a:ext>
              </a:extLst>
            </p:cNvPr>
            <p:cNvSpPr/>
            <p:nvPr/>
          </p:nvSpPr>
          <p:spPr bwMode="auto">
            <a:xfrm>
              <a:off x="3075003" y="-5970892"/>
              <a:ext cx="1531518" cy="933690"/>
            </a:xfrm>
            <a:prstGeom prst="rect">
              <a:avLst/>
            </a:prstGeom>
            <a:solidFill>
              <a:schemeClr val="accent2"/>
            </a:solidFill>
            <a:ln w="9525" cap="flat" cmpd="sng" algn="ctr">
              <a:solidFill>
                <a:schemeClr val="accent1"/>
              </a:solidFill>
              <a:prstDash val="solid"/>
            </a:ln>
            <a:effectLst/>
          </p:spPr>
          <p:txBody>
            <a:bodyPr rot="0" spcFirstLastPara="0" vertOverflow="overflow" horzOverflow="overflow" vert="horz" wrap="square" lIns="67183" tIns="67183" rIns="67183" bIns="67183" numCol="1" spcCol="0" rtlCol="0" fromWordArt="0" anchor="ctr" anchorCtr="0" forceAA="0" compatLnSpc="1">
              <a:prstTxWarp prst="textNoShape">
                <a:avLst/>
              </a:prstTxWarp>
              <a:noAutofit/>
            </a:bodyPr>
            <a:lstStyle/>
            <a:p>
              <a:pPr marL="0" marR="0" lvl="0" indent="0" algn="ctr" defTabSz="68519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7">
              <a:extLst>
                <a:ext uri="{FF2B5EF4-FFF2-40B4-BE49-F238E27FC236}">
                  <a16:creationId xmlns:a16="http://schemas.microsoft.com/office/drawing/2014/main" id="{B83F260B-2AD5-ADC9-1073-34AABFE772C4}"/>
                </a:ext>
              </a:extLst>
            </p:cNvPr>
            <p:cNvSpPr>
              <a:spLocks/>
            </p:cNvSpPr>
            <p:nvPr/>
          </p:nvSpPr>
          <p:spPr bwMode="auto">
            <a:xfrm>
              <a:off x="3115059" y="-5916445"/>
              <a:ext cx="1451405" cy="824795"/>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chemeClr val="accent1"/>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69" name="Rectangle 9">
              <a:extLst>
                <a:ext uri="{FF2B5EF4-FFF2-40B4-BE49-F238E27FC236}">
                  <a16:creationId xmlns:a16="http://schemas.microsoft.com/office/drawing/2014/main" id="{6BB06CED-BF27-7694-E830-85C4B84D1574}"/>
                </a:ext>
              </a:extLst>
            </p:cNvPr>
            <p:cNvSpPr>
              <a:spLocks noChangeArrowheads="1"/>
            </p:cNvSpPr>
            <p:nvPr/>
          </p:nvSpPr>
          <p:spPr bwMode="auto">
            <a:xfrm>
              <a:off x="3158819" y="-5872625"/>
              <a:ext cx="1363884" cy="737153"/>
            </a:xfrm>
            <a:prstGeom prst="rect">
              <a:avLst/>
            </a:prstGeom>
            <a:solidFill>
              <a:schemeClr val="accent2"/>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grpSp>
          <p:nvGrpSpPr>
            <p:cNvPr id="71" name="Group 70">
              <a:extLst>
                <a:ext uri="{FF2B5EF4-FFF2-40B4-BE49-F238E27FC236}">
                  <a16:creationId xmlns:a16="http://schemas.microsoft.com/office/drawing/2014/main" id="{63EDF072-B2B8-F273-0FB6-573891563653}"/>
                </a:ext>
              </a:extLst>
            </p:cNvPr>
            <p:cNvGrpSpPr/>
            <p:nvPr/>
          </p:nvGrpSpPr>
          <p:grpSpPr>
            <a:xfrm>
              <a:off x="3184808" y="-5705206"/>
              <a:ext cx="302624" cy="514588"/>
              <a:chOff x="7325882" y="-959435"/>
              <a:chExt cx="242893" cy="371400"/>
            </a:xfrm>
          </p:grpSpPr>
          <p:sp>
            <p:nvSpPr>
              <p:cNvPr id="92" name="Rectangle 91">
                <a:extLst>
                  <a:ext uri="{FF2B5EF4-FFF2-40B4-BE49-F238E27FC236}">
                    <a16:creationId xmlns:a16="http://schemas.microsoft.com/office/drawing/2014/main" id="{F126DA4A-EA18-0282-015F-6F67B1B81819}"/>
                  </a:ext>
                </a:extLst>
              </p:cNvPr>
              <p:cNvSpPr/>
              <p:nvPr/>
            </p:nvSpPr>
            <p:spPr bwMode="auto">
              <a:xfrm rot="21598413">
                <a:off x="7325882" y="-959435"/>
                <a:ext cx="242893" cy="65457"/>
              </a:xfrm>
              <a:prstGeom prst="rect">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E5FBC6F0-77B4-BA25-FB23-FD8299578C1E}"/>
                  </a:ext>
                </a:extLst>
              </p:cNvPr>
              <p:cNvSpPr/>
              <p:nvPr/>
            </p:nvSpPr>
            <p:spPr bwMode="auto">
              <a:xfrm rot="21598413">
                <a:off x="7325882" y="-882949"/>
                <a:ext cx="242893" cy="65457"/>
              </a:xfrm>
              <a:prstGeom prst="rect">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7E87A990-472F-8A21-E742-8C539C4176BD}"/>
                  </a:ext>
                </a:extLst>
              </p:cNvPr>
              <p:cNvSpPr/>
              <p:nvPr/>
            </p:nvSpPr>
            <p:spPr bwMode="auto">
              <a:xfrm rot="21598413">
                <a:off x="7325882" y="-806463"/>
                <a:ext cx="242893" cy="65457"/>
              </a:xfrm>
              <a:prstGeom prst="rect">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66C05530-DF4B-73EA-1925-1A9E099A5C21}"/>
                  </a:ext>
                </a:extLst>
              </p:cNvPr>
              <p:cNvSpPr/>
              <p:nvPr/>
            </p:nvSpPr>
            <p:spPr bwMode="auto">
              <a:xfrm rot="21598413">
                <a:off x="7325882" y="-729977"/>
                <a:ext cx="242893" cy="65457"/>
              </a:xfrm>
              <a:prstGeom prst="rect">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9DA018DD-2DAC-3C2B-C37B-6E6359C3AED4}"/>
                  </a:ext>
                </a:extLst>
              </p:cNvPr>
              <p:cNvSpPr/>
              <p:nvPr/>
            </p:nvSpPr>
            <p:spPr bwMode="auto">
              <a:xfrm rot="21598413">
                <a:off x="7325882" y="-653492"/>
                <a:ext cx="242893" cy="65457"/>
              </a:xfrm>
              <a:prstGeom prst="rect">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3" name="Rectangle 72">
              <a:extLst>
                <a:ext uri="{FF2B5EF4-FFF2-40B4-BE49-F238E27FC236}">
                  <a16:creationId xmlns:a16="http://schemas.microsoft.com/office/drawing/2014/main" id="{E1D00CD3-31F0-B1E1-DF44-9DAC4074E530}"/>
                </a:ext>
              </a:extLst>
            </p:cNvPr>
            <p:cNvSpPr/>
            <p:nvPr/>
          </p:nvSpPr>
          <p:spPr bwMode="auto">
            <a:xfrm>
              <a:off x="3186159" y="-5819772"/>
              <a:ext cx="596338" cy="776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IN" sz="5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5" name="Group 74">
              <a:extLst>
                <a:ext uri="{FF2B5EF4-FFF2-40B4-BE49-F238E27FC236}">
                  <a16:creationId xmlns:a16="http://schemas.microsoft.com/office/drawing/2014/main" id="{8B3D7927-E66D-B0ED-C092-B538B631F89E}"/>
                </a:ext>
              </a:extLst>
            </p:cNvPr>
            <p:cNvGrpSpPr/>
            <p:nvPr/>
          </p:nvGrpSpPr>
          <p:grpSpPr>
            <a:xfrm>
              <a:off x="4279767" y="-5792914"/>
              <a:ext cx="200637" cy="189213"/>
              <a:chOff x="8602980" y="1527810"/>
              <a:chExt cx="243840" cy="339090"/>
            </a:xfrm>
            <a:solidFill>
              <a:srgbClr val="00BCF2"/>
            </a:solidFill>
          </p:grpSpPr>
          <p:sp>
            <p:nvSpPr>
              <p:cNvPr id="89" name="Rectangle 88">
                <a:extLst>
                  <a:ext uri="{FF2B5EF4-FFF2-40B4-BE49-F238E27FC236}">
                    <a16:creationId xmlns:a16="http://schemas.microsoft.com/office/drawing/2014/main" id="{FD63EED8-30C2-7FD7-3E8E-A5A83154BBC4}"/>
                  </a:ext>
                </a:extLst>
              </p:cNvPr>
              <p:cNvSpPr/>
              <p:nvPr/>
            </p:nvSpPr>
            <p:spPr bwMode="auto">
              <a:xfrm>
                <a:off x="8602980" y="1664970"/>
                <a:ext cx="68580" cy="20193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37A90609-A480-745F-DD84-946844FBCD71}"/>
                  </a:ext>
                </a:extLst>
              </p:cNvPr>
              <p:cNvSpPr/>
              <p:nvPr/>
            </p:nvSpPr>
            <p:spPr bwMode="auto">
              <a:xfrm>
                <a:off x="8686800" y="1584960"/>
                <a:ext cx="68580" cy="28194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2B74BED2-E9C4-A62A-B303-0DA6B46FBCA9}"/>
                  </a:ext>
                </a:extLst>
              </p:cNvPr>
              <p:cNvSpPr/>
              <p:nvPr/>
            </p:nvSpPr>
            <p:spPr bwMode="auto">
              <a:xfrm>
                <a:off x="8774430" y="1527810"/>
                <a:ext cx="72390" cy="3390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1920B506-E2F8-322A-C020-F5209D03E740}"/>
                </a:ext>
              </a:extLst>
            </p:cNvPr>
            <p:cNvGrpSpPr/>
            <p:nvPr/>
          </p:nvGrpSpPr>
          <p:grpSpPr>
            <a:xfrm>
              <a:off x="4686442" y="-5240248"/>
              <a:ext cx="826137" cy="778217"/>
              <a:chOff x="5387974" y="2559353"/>
              <a:chExt cx="826137" cy="778217"/>
            </a:xfrm>
          </p:grpSpPr>
          <p:sp>
            <p:nvSpPr>
              <p:cNvPr id="81" name="Freeform 7">
                <a:extLst>
                  <a:ext uri="{FF2B5EF4-FFF2-40B4-BE49-F238E27FC236}">
                    <a16:creationId xmlns:a16="http://schemas.microsoft.com/office/drawing/2014/main" id="{C18A9CA8-02A6-DADC-99CC-F193B30126EF}"/>
                  </a:ext>
                </a:extLst>
              </p:cNvPr>
              <p:cNvSpPr>
                <a:spLocks/>
              </p:cNvSpPr>
              <p:nvPr/>
            </p:nvSpPr>
            <p:spPr bwMode="auto">
              <a:xfrm rot="20386571">
                <a:off x="5387974" y="2822946"/>
                <a:ext cx="429739" cy="24420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0078D7"/>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83" name="Rectangle 9">
                <a:extLst>
                  <a:ext uri="{FF2B5EF4-FFF2-40B4-BE49-F238E27FC236}">
                    <a16:creationId xmlns:a16="http://schemas.microsoft.com/office/drawing/2014/main" id="{86AFD00F-2DDB-7E5E-BD0D-5E4A1EF386BD}"/>
                  </a:ext>
                </a:extLst>
              </p:cNvPr>
              <p:cNvSpPr>
                <a:spLocks noChangeArrowheads="1"/>
              </p:cNvSpPr>
              <p:nvPr/>
            </p:nvSpPr>
            <p:spPr bwMode="auto">
              <a:xfrm rot="20386571">
                <a:off x="5400029" y="2834478"/>
                <a:ext cx="403824" cy="218258"/>
              </a:xfrm>
              <a:prstGeom prst="rect">
                <a:avLst/>
              </a:prstGeom>
              <a:solidFill>
                <a:srgbClr val="FFFFFF"/>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95E4F41C-50FD-376E-D312-043C7A892025}"/>
                  </a:ext>
                </a:extLst>
              </p:cNvPr>
              <p:cNvSpPr/>
              <p:nvPr/>
            </p:nvSpPr>
            <p:spPr bwMode="auto">
              <a:xfrm flipH="1">
                <a:off x="5881456" y="2766460"/>
                <a:ext cx="285328" cy="149731"/>
              </a:xfrm>
              <a:custGeom>
                <a:avLst/>
                <a:gdLst>
                  <a:gd name="connsiteX0" fmla="*/ 345416 w 349000"/>
                  <a:gd name="connsiteY0" fmla="*/ 0 h 192251"/>
                  <a:gd name="connsiteX1" fmla="*/ 345404 w 349000"/>
                  <a:gd name="connsiteY1" fmla="*/ 1 h 192251"/>
                  <a:gd name="connsiteX2" fmla="*/ 3584 w 349000"/>
                  <a:gd name="connsiteY2" fmla="*/ 1 h 192251"/>
                  <a:gd name="connsiteX3" fmla="*/ 0 w 349000"/>
                  <a:gd name="connsiteY3" fmla="*/ 17752 h 192251"/>
                  <a:gd name="connsiteX4" fmla="*/ 174500 w 349000"/>
                  <a:gd name="connsiteY4" fmla="*/ 192251 h 192251"/>
                  <a:gd name="connsiteX5" fmla="*/ 349000 w 349000"/>
                  <a:gd name="connsiteY5" fmla="*/ 17752 h 19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00" h="192251">
                    <a:moveTo>
                      <a:pt x="345416" y="0"/>
                    </a:moveTo>
                    <a:lnTo>
                      <a:pt x="345404" y="1"/>
                    </a:lnTo>
                    <a:lnTo>
                      <a:pt x="3584" y="1"/>
                    </a:lnTo>
                    <a:lnTo>
                      <a:pt x="0" y="17752"/>
                    </a:lnTo>
                    <a:cubicBezTo>
                      <a:pt x="0" y="114125"/>
                      <a:pt x="78126" y="192251"/>
                      <a:pt x="174500" y="192251"/>
                    </a:cubicBezTo>
                    <a:cubicBezTo>
                      <a:pt x="270874" y="192251"/>
                      <a:pt x="349000" y="114125"/>
                      <a:pt x="349000" y="17752"/>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15" tIns="149132" rIns="186415" bIns="149132"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85" name="Freeform 39">
                <a:extLst>
                  <a:ext uri="{FF2B5EF4-FFF2-40B4-BE49-F238E27FC236}">
                    <a16:creationId xmlns:a16="http://schemas.microsoft.com/office/drawing/2014/main" id="{B2564861-1FB5-B72B-E4AE-16368349A234}"/>
                  </a:ext>
                </a:extLst>
              </p:cNvPr>
              <p:cNvSpPr>
                <a:spLocks/>
              </p:cNvSpPr>
              <p:nvPr/>
            </p:nvSpPr>
            <p:spPr bwMode="auto">
              <a:xfrm>
                <a:off x="5822144" y="2559353"/>
                <a:ext cx="379587" cy="207228"/>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solidFill>
                <a:schemeClr val="accent2"/>
              </a:solidFill>
              <a:ln w="19050">
                <a:noFill/>
              </a:ln>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1136E9AD-5D49-4C2F-C310-63AD90FEF3AE}"/>
                  </a:ext>
                </a:extLst>
              </p:cNvPr>
              <p:cNvSpPr>
                <a:spLocks/>
              </p:cNvSpPr>
              <p:nvPr/>
            </p:nvSpPr>
            <p:spPr bwMode="auto">
              <a:xfrm rot="9616726">
                <a:off x="5668869" y="2964601"/>
                <a:ext cx="289956" cy="372969"/>
              </a:xfrm>
              <a:custGeom>
                <a:avLst/>
                <a:gdLst>
                  <a:gd name="connsiteX0" fmla="*/ 228052 w 324457"/>
                  <a:gd name="connsiteY0" fmla="*/ 434807 h 438100"/>
                  <a:gd name="connsiteX1" fmla="*/ 185782 w 324457"/>
                  <a:gd name="connsiteY1" fmla="*/ 401405 h 438100"/>
                  <a:gd name="connsiteX2" fmla="*/ 41991 w 324457"/>
                  <a:gd name="connsiteY2" fmla="*/ 177062 h 438100"/>
                  <a:gd name="connsiteX3" fmla="*/ 18783 w 324457"/>
                  <a:gd name="connsiteY3" fmla="*/ 146936 h 438100"/>
                  <a:gd name="connsiteX4" fmla="*/ 67661 w 324457"/>
                  <a:gd name="connsiteY4" fmla="*/ 0 h 438100"/>
                  <a:gd name="connsiteX5" fmla="*/ 81171 w 324457"/>
                  <a:gd name="connsiteY5" fmla="*/ 1478 h 438100"/>
                  <a:gd name="connsiteX6" fmla="*/ 121945 w 324457"/>
                  <a:gd name="connsiteY6" fmla="*/ 16095 h 438100"/>
                  <a:gd name="connsiteX7" fmla="*/ 138676 w 324457"/>
                  <a:gd name="connsiteY7" fmla="*/ 36547 h 438100"/>
                  <a:gd name="connsiteX8" fmla="*/ 282467 w 324457"/>
                  <a:gd name="connsiteY8" fmla="*/ 260891 h 438100"/>
                  <a:gd name="connsiteX9" fmla="*/ 305676 w 324457"/>
                  <a:gd name="connsiteY9" fmla="*/ 291018 h 438100"/>
                  <a:gd name="connsiteX10" fmla="*/ 228052 w 324457"/>
                  <a:gd name="connsiteY10" fmla="*/ 434807 h 4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457" h="438100">
                    <a:moveTo>
                      <a:pt x="228052" y="434807"/>
                    </a:moveTo>
                    <a:cubicBezTo>
                      <a:pt x="209630" y="429546"/>
                      <a:pt x="193640" y="418111"/>
                      <a:pt x="185782" y="401405"/>
                    </a:cubicBezTo>
                    <a:lnTo>
                      <a:pt x="41991" y="177062"/>
                    </a:lnTo>
                    <a:lnTo>
                      <a:pt x="18783" y="146936"/>
                    </a:lnTo>
                    <a:cubicBezTo>
                      <a:pt x="-26886" y="47125"/>
                      <a:pt x="19085" y="2853"/>
                      <a:pt x="67661" y="0"/>
                    </a:cubicBezTo>
                    <a:lnTo>
                      <a:pt x="81171" y="1478"/>
                    </a:lnTo>
                    <a:lnTo>
                      <a:pt x="121945" y="16095"/>
                    </a:lnTo>
                    <a:lnTo>
                      <a:pt x="138676" y="36547"/>
                    </a:lnTo>
                    <a:lnTo>
                      <a:pt x="282467" y="260891"/>
                    </a:lnTo>
                    <a:lnTo>
                      <a:pt x="305676" y="291018"/>
                    </a:lnTo>
                    <a:cubicBezTo>
                      <a:pt x="360477" y="410789"/>
                      <a:pt x="283318" y="450586"/>
                      <a:pt x="228052" y="434807"/>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15" tIns="149132" rIns="186415" bIns="149132"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88" name="Rectangle: Top Corners Rounded 87">
                <a:extLst>
                  <a:ext uri="{FF2B5EF4-FFF2-40B4-BE49-F238E27FC236}">
                    <a16:creationId xmlns:a16="http://schemas.microsoft.com/office/drawing/2014/main" id="{3FF8C4DB-0603-7840-0C3A-A5B96094B075}"/>
                  </a:ext>
                </a:extLst>
              </p:cNvPr>
              <p:cNvSpPr/>
              <p:nvPr/>
            </p:nvSpPr>
            <p:spPr bwMode="auto">
              <a:xfrm>
                <a:off x="5838279" y="2950846"/>
                <a:ext cx="375832" cy="364010"/>
              </a:xfrm>
              <a:prstGeom prst="round2SameRect">
                <a:avLst>
                  <a:gd name="adj1" fmla="val 40580"/>
                  <a:gd name="adj2"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79" name="Graphic 78">
              <a:extLst>
                <a:ext uri="{FF2B5EF4-FFF2-40B4-BE49-F238E27FC236}">
                  <a16:creationId xmlns:a16="http://schemas.microsoft.com/office/drawing/2014/main" id="{47F62006-EE00-5585-F2AE-6B2FF72EE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7604" y="-5564438"/>
              <a:ext cx="813534" cy="400509"/>
            </a:xfrm>
            <a:prstGeom prst="rect">
              <a:avLst/>
            </a:prstGeom>
          </p:spPr>
        </p:pic>
      </p:grpSp>
      <p:grpSp>
        <p:nvGrpSpPr>
          <p:cNvPr id="500" name="Group 499">
            <a:extLst>
              <a:ext uri="{FF2B5EF4-FFF2-40B4-BE49-F238E27FC236}">
                <a16:creationId xmlns:a16="http://schemas.microsoft.com/office/drawing/2014/main" id="{91846607-3431-A8F5-D5A8-B1E9B12CB76D}"/>
              </a:ext>
            </a:extLst>
          </p:cNvPr>
          <p:cNvGrpSpPr/>
          <p:nvPr/>
        </p:nvGrpSpPr>
        <p:grpSpPr>
          <a:xfrm>
            <a:off x="7276368" y="3310849"/>
            <a:ext cx="1209433" cy="1031980"/>
            <a:chOff x="5163453" y="6766725"/>
            <a:chExt cx="1141124" cy="973692"/>
          </a:xfrm>
        </p:grpSpPr>
        <p:sp>
          <p:nvSpPr>
            <p:cNvPr id="501" name="Freeform 1014">
              <a:extLst>
                <a:ext uri="{FF2B5EF4-FFF2-40B4-BE49-F238E27FC236}">
                  <a16:creationId xmlns:a16="http://schemas.microsoft.com/office/drawing/2014/main" id="{7FB64CF2-9E20-944C-E58B-3A28D7AA1759}"/>
                </a:ext>
              </a:extLst>
            </p:cNvPr>
            <p:cNvSpPr>
              <a:spLocks/>
            </p:cNvSpPr>
            <p:nvPr/>
          </p:nvSpPr>
          <p:spPr bwMode="auto">
            <a:xfrm>
              <a:off x="5777758" y="7148018"/>
              <a:ext cx="181385" cy="184473"/>
            </a:xfrm>
            <a:custGeom>
              <a:avLst/>
              <a:gdLst>
                <a:gd name="T0" fmla="*/ 22 w 85"/>
                <a:gd name="T1" fmla="*/ 102 h 102"/>
                <a:gd name="T2" fmla="*/ 0 w 85"/>
                <a:gd name="T3" fmla="*/ 102 h 102"/>
                <a:gd name="T4" fmla="*/ 0 w 85"/>
                <a:gd name="T5" fmla="*/ 43 h 102"/>
                <a:gd name="T6" fmla="*/ 43 w 85"/>
                <a:gd name="T7" fmla="*/ 0 h 102"/>
                <a:gd name="T8" fmla="*/ 85 w 85"/>
                <a:gd name="T9" fmla="*/ 43 h 102"/>
                <a:gd name="T10" fmla="*/ 85 w 85"/>
                <a:gd name="T11" fmla="*/ 101 h 102"/>
                <a:gd name="T12" fmla="*/ 64 w 85"/>
                <a:gd name="T13" fmla="*/ 101 h 102"/>
                <a:gd name="T14" fmla="*/ 64 w 85"/>
                <a:gd name="T15" fmla="*/ 43 h 102"/>
                <a:gd name="T16" fmla="*/ 43 w 85"/>
                <a:gd name="T17" fmla="*/ 21 h 102"/>
                <a:gd name="T18" fmla="*/ 22 w 85"/>
                <a:gd name="T19" fmla="*/ 43 h 102"/>
                <a:gd name="T20" fmla="*/ 22 w 85"/>
                <a:gd name="T21" fmla="*/ 102 h 102"/>
                <a:gd name="T22" fmla="*/ 22 w 85"/>
                <a:gd name="T2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102">
                  <a:moveTo>
                    <a:pt x="22" y="102"/>
                  </a:moveTo>
                  <a:cubicBezTo>
                    <a:pt x="0" y="102"/>
                    <a:pt x="0" y="102"/>
                    <a:pt x="0" y="102"/>
                  </a:cubicBezTo>
                  <a:cubicBezTo>
                    <a:pt x="0" y="43"/>
                    <a:pt x="0" y="43"/>
                    <a:pt x="0" y="43"/>
                  </a:cubicBezTo>
                  <a:cubicBezTo>
                    <a:pt x="0" y="19"/>
                    <a:pt x="19" y="0"/>
                    <a:pt x="43" y="0"/>
                  </a:cubicBezTo>
                  <a:cubicBezTo>
                    <a:pt x="66" y="0"/>
                    <a:pt x="85" y="19"/>
                    <a:pt x="85" y="43"/>
                  </a:cubicBezTo>
                  <a:cubicBezTo>
                    <a:pt x="85" y="101"/>
                    <a:pt x="85" y="101"/>
                    <a:pt x="85" y="101"/>
                  </a:cubicBezTo>
                  <a:cubicBezTo>
                    <a:pt x="64" y="101"/>
                    <a:pt x="64" y="101"/>
                    <a:pt x="64" y="101"/>
                  </a:cubicBezTo>
                  <a:cubicBezTo>
                    <a:pt x="64" y="43"/>
                    <a:pt x="64" y="43"/>
                    <a:pt x="64" y="43"/>
                  </a:cubicBezTo>
                  <a:cubicBezTo>
                    <a:pt x="64" y="31"/>
                    <a:pt x="54" y="21"/>
                    <a:pt x="43" y="21"/>
                  </a:cubicBezTo>
                  <a:cubicBezTo>
                    <a:pt x="31" y="21"/>
                    <a:pt x="22" y="31"/>
                    <a:pt x="22" y="43"/>
                  </a:cubicBezTo>
                  <a:cubicBezTo>
                    <a:pt x="22" y="102"/>
                    <a:pt x="22" y="102"/>
                    <a:pt x="22" y="102"/>
                  </a:cubicBezTo>
                  <a:cubicBezTo>
                    <a:pt x="22" y="102"/>
                    <a:pt x="22" y="102"/>
                    <a:pt x="22" y="102"/>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Freeform 1015">
              <a:extLst>
                <a:ext uri="{FF2B5EF4-FFF2-40B4-BE49-F238E27FC236}">
                  <a16:creationId xmlns:a16="http://schemas.microsoft.com/office/drawing/2014/main" id="{D559A842-A730-652F-64CB-A05D67C469C0}"/>
                </a:ext>
              </a:extLst>
            </p:cNvPr>
            <p:cNvSpPr>
              <a:spLocks/>
            </p:cNvSpPr>
            <p:nvPr/>
          </p:nvSpPr>
          <p:spPr bwMode="auto">
            <a:xfrm>
              <a:off x="5785880" y="7153354"/>
              <a:ext cx="166947" cy="179136"/>
            </a:xfrm>
            <a:custGeom>
              <a:avLst/>
              <a:gdLst>
                <a:gd name="T0" fmla="*/ 16 w 78"/>
                <a:gd name="T1" fmla="*/ 99 h 99"/>
                <a:gd name="T2" fmla="*/ 0 w 78"/>
                <a:gd name="T3" fmla="*/ 99 h 99"/>
                <a:gd name="T4" fmla="*/ 0 w 78"/>
                <a:gd name="T5" fmla="*/ 42 h 99"/>
                <a:gd name="T6" fmla="*/ 38 w 78"/>
                <a:gd name="T7" fmla="*/ 0 h 99"/>
                <a:gd name="T8" fmla="*/ 78 w 78"/>
                <a:gd name="T9" fmla="*/ 42 h 99"/>
                <a:gd name="T10" fmla="*/ 78 w 78"/>
                <a:gd name="T11" fmla="*/ 98 h 99"/>
                <a:gd name="T12" fmla="*/ 60 w 78"/>
                <a:gd name="T13" fmla="*/ 98 h 99"/>
                <a:gd name="T14" fmla="*/ 60 w 78"/>
                <a:gd name="T15" fmla="*/ 42 h 99"/>
                <a:gd name="T16" fmla="*/ 38 w 78"/>
                <a:gd name="T17" fmla="*/ 18 h 99"/>
                <a:gd name="T18" fmla="*/ 16 w 78"/>
                <a:gd name="T19" fmla="*/ 42 h 99"/>
                <a:gd name="T20" fmla="*/ 16 w 78"/>
                <a:gd name="T21" fmla="*/ 99 h 99"/>
                <a:gd name="T22" fmla="*/ 16 w 78"/>
                <a:gd name="T2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9">
                  <a:moveTo>
                    <a:pt x="16" y="99"/>
                  </a:moveTo>
                  <a:cubicBezTo>
                    <a:pt x="0" y="99"/>
                    <a:pt x="0" y="99"/>
                    <a:pt x="0" y="99"/>
                  </a:cubicBezTo>
                  <a:cubicBezTo>
                    <a:pt x="0" y="42"/>
                    <a:pt x="0" y="42"/>
                    <a:pt x="0" y="42"/>
                  </a:cubicBezTo>
                  <a:cubicBezTo>
                    <a:pt x="0" y="19"/>
                    <a:pt x="17" y="0"/>
                    <a:pt x="38" y="0"/>
                  </a:cubicBezTo>
                  <a:cubicBezTo>
                    <a:pt x="60" y="0"/>
                    <a:pt x="78" y="19"/>
                    <a:pt x="78" y="42"/>
                  </a:cubicBezTo>
                  <a:cubicBezTo>
                    <a:pt x="78" y="98"/>
                    <a:pt x="78" y="98"/>
                    <a:pt x="78" y="98"/>
                  </a:cubicBezTo>
                  <a:cubicBezTo>
                    <a:pt x="60" y="98"/>
                    <a:pt x="60" y="98"/>
                    <a:pt x="60" y="98"/>
                  </a:cubicBezTo>
                  <a:cubicBezTo>
                    <a:pt x="60" y="42"/>
                    <a:pt x="60" y="42"/>
                    <a:pt x="60" y="42"/>
                  </a:cubicBezTo>
                  <a:cubicBezTo>
                    <a:pt x="60" y="28"/>
                    <a:pt x="50" y="18"/>
                    <a:pt x="38" y="18"/>
                  </a:cubicBezTo>
                  <a:cubicBezTo>
                    <a:pt x="26" y="18"/>
                    <a:pt x="16" y="28"/>
                    <a:pt x="16" y="42"/>
                  </a:cubicBezTo>
                  <a:cubicBezTo>
                    <a:pt x="16" y="99"/>
                    <a:pt x="16" y="99"/>
                    <a:pt x="16" y="99"/>
                  </a:cubicBezTo>
                  <a:cubicBezTo>
                    <a:pt x="16" y="99"/>
                    <a:pt x="16" y="99"/>
                    <a:pt x="16" y="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Freeform: Shape 502">
              <a:extLst>
                <a:ext uri="{FF2B5EF4-FFF2-40B4-BE49-F238E27FC236}">
                  <a16:creationId xmlns:a16="http://schemas.microsoft.com/office/drawing/2014/main" id="{D1487396-CAC1-FE7D-0E81-80B2325382D3}"/>
                </a:ext>
              </a:extLst>
            </p:cNvPr>
            <p:cNvSpPr>
              <a:spLocks noChangeArrowheads="1"/>
            </p:cNvSpPr>
            <p:nvPr/>
          </p:nvSpPr>
          <p:spPr bwMode="auto">
            <a:xfrm>
              <a:off x="5218554" y="7243910"/>
              <a:ext cx="826597" cy="247404"/>
            </a:xfrm>
            <a:custGeom>
              <a:avLst/>
              <a:gdLst>
                <a:gd name="connsiteX0" fmla="*/ 0 w 3759200"/>
                <a:gd name="connsiteY0" fmla="*/ 0 h 1683174"/>
                <a:gd name="connsiteX1" fmla="*/ 3759200 w 3759200"/>
                <a:gd name="connsiteY1" fmla="*/ 0 h 1683174"/>
                <a:gd name="connsiteX2" fmla="*/ 3759200 w 3759200"/>
                <a:gd name="connsiteY2" fmla="*/ 1683174 h 1683174"/>
                <a:gd name="connsiteX3" fmla="*/ 0 w 3759200"/>
                <a:gd name="connsiteY3" fmla="*/ 1683174 h 1683174"/>
              </a:gdLst>
              <a:ahLst/>
              <a:cxnLst>
                <a:cxn ang="0">
                  <a:pos x="connsiteX0" y="connsiteY0"/>
                </a:cxn>
                <a:cxn ang="0">
                  <a:pos x="connsiteX1" y="connsiteY1"/>
                </a:cxn>
                <a:cxn ang="0">
                  <a:pos x="connsiteX2" y="connsiteY2"/>
                </a:cxn>
                <a:cxn ang="0">
                  <a:pos x="connsiteX3" y="connsiteY3"/>
                </a:cxn>
              </a:cxnLst>
              <a:rect l="l" t="t" r="r" b="b"/>
              <a:pathLst>
                <a:path w="3759200" h="1683174">
                  <a:moveTo>
                    <a:pt x="0" y="0"/>
                  </a:moveTo>
                  <a:lnTo>
                    <a:pt x="3759200" y="0"/>
                  </a:lnTo>
                  <a:lnTo>
                    <a:pt x="3759200" y="1683174"/>
                  </a:lnTo>
                  <a:lnTo>
                    <a:pt x="0" y="1683174"/>
                  </a:lnTo>
                  <a:close/>
                </a:path>
              </a:pathLst>
            </a:custGeom>
            <a:solidFill>
              <a:srgbClr val="243A5E">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Freeform: Shape 503">
              <a:extLst>
                <a:ext uri="{FF2B5EF4-FFF2-40B4-BE49-F238E27FC236}">
                  <a16:creationId xmlns:a16="http://schemas.microsoft.com/office/drawing/2014/main" id="{0612356B-F84D-76AD-0A4A-98ADB1BE3C41}"/>
                </a:ext>
              </a:extLst>
            </p:cNvPr>
            <p:cNvSpPr>
              <a:spLocks noChangeArrowheads="1"/>
            </p:cNvSpPr>
            <p:nvPr/>
          </p:nvSpPr>
          <p:spPr bwMode="auto">
            <a:xfrm>
              <a:off x="5215533" y="7485710"/>
              <a:ext cx="829619" cy="63269"/>
            </a:xfrm>
            <a:custGeom>
              <a:avLst/>
              <a:gdLst>
                <a:gd name="connsiteX0" fmla="*/ 0 w 3759200"/>
                <a:gd name="connsiteY0" fmla="*/ 0 h 249469"/>
                <a:gd name="connsiteX1" fmla="*/ 3759200 w 3759200"/>
                <a:gd name="connsiteY1" fmla="*/ 0 h 249469"/>
                <a:gd name="connsiteX2" fmla="*/ 3759200 w 3759200"/>
                <a:gd name="connsiteY2" fmla="*/ 249469 h 249469"/>
                <a:gd name="connsiteX3" fmla="*/ 0 w 3759200"/>
                <a:gd name="connsiteY3" fmla="*/ 249469 h 249469"/>
              </a:gdLst>
              <a:ahLst/>
              <a:cxnLst>
                <a:cxn ang="0">
                  <a:pos x="connsiteX0" y="connsiteY0"/>
                </a:cxn>
                <a:cxn ang="0">
                  <a:pos x="connsiteX1" y="connsiteY1"/>
                </a:cxn>
                <a:cxn ang="0">
                  <a:pos x="connsiteX2" y="connsiteY2"/>
                </a:cxn>
                <a:cxn ang="0">
                  <a:pos x="connsiteX3" y="connsiteY3"/>
                </a:cxn>
              </a:cxnLst>
              <a:rect l="l" t="t" r="r" b="b"/>
              <a:pathLst>
                <a:path w="3759200" h="249469">
                  <a:moveTo>
                    <a:pt x="0" y="0"/>
                  </a:moveTo>
                  <a:lnTo>
                    <a:pt x="3759200" y="0"/>
                  </a:lnTo>
                  <a:lnTo>
                    <a:pt x="3759200" y="249469"/>
                  </a:lnTo>
                  <a:lnTo>
                    <a:pt x="0" y="249469"/>
                  </a:ln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5" name="Freeform 1025">
              <a:extLst>
                <a:ext uri="{FF2B5EF4-FFF2-40B4-BE49-F238E27FC236}">
                  <a16:creationId xmlns:a16="http://schemas.microsoft.com/office/drawing/2014/main" id="{FF1C1BD7-CECB-AECA-2F42-3FB726B2C4B0}"/>
                </a:ext>
              </a:extLst>
            </p:cNvPr>
            <p:cNvSpPr>
              <a:spLocks/>
            </p:cNvSpPr>
            <p:nvPr/>
          </p:nvSpPr>
          <p:spPr bwMode="auto">
            <a:xfrm>
              <a:off x="5764397" y="7548979"/>
              <a:ext cx="83023" cy="187444"/>
            </a:xfrm>
            <a:custGeom>
              <a:avLst/>
              <a:gdLst>
                <a:gd name="T0" fmla="*/ 0 w 92"/>
                <a:gd name="T1" fmla="*/ 0 h 116"/>
                <a:gd name="T2" fmla="*/ 92 w 92"/>
                <a:gd name="T3" fmla="*/ 0 h 116"/>
                <a:gd name="T4" fmla="*/ 92 w 92"/>
                <a:gd name="T5" fmla="*/ 116 h 116"/>
                <a:gd name="T6" fmla="*/ 0 w 92"/>
                <a:gd name="T7" fmla="*/ 116 h 116"/>
                <a:gd name="T8" fmla="*/ 0 w 92"/>
                <a:gd name="T9" fmla="*/ 0 h 116"/>
                <a:gd name="T10" fmla="*/ 0 w 92"/>
                <a:gd name="T11" fmla="*/ 0 h 116"/>
                <a:gd name="T12" fmla="*/ 0 w 92"/>
                <a:gd name="T13" fmla="*/ 0 h 116"/>
                <a:gd name="T14" fmla="*/ 0 w 92"/>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6">
                  <a:moveTo>
                    <a:pt x="0" y="0"/>
                  </a:moveTo>
                  <a:lnTo>
                    <a:pt x="92" y="0"/>
                  </a:lnTo>
                  <a:lnTo>
                    <a:pt x="92" y="116"/>
                  </a:lnTo>
                  <a:lnTo>
                    <a:pt x="0" y="116"/>
                  </a:lnTo>
                  <a:lnTo>
                    <a:pt x="0" y="0"/>
                  </a:lnTo>
                  <a:lnTo>
                    <a:pt x="0" y="0"/>
                  </a:lnTo>
                  <a:lnTo>
                    <a:pt x="0" y="0"/>
                  </a:lnTo>
                  <a:lnTo>
                    <a:pt x="0" y="0"/>
                  </a:lnTo>
                  <a:close/>
                </a:path>
              </a:pathLst>
            </a:custGeom>
            <a:solidFill>
              <a:srgbClr val="243A5E"/>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Shape 505">
              <a:extLst>
                <a:ext uri="{FF2B5EF4-FFF2-40B4-BE49-F238E27FC236}">
                  <a16:creationId xmlns:a16="http://schemas.microsoft.com/office/drawing/2014/main" id="{A33510A7-0009-9CB5-BFB6-9E514903E281}"/>
                </a:ext>
              </a:extLst>
            </p:cNvPr>
            <p:cNvSpPr>
              <a:spLocks/>
            </p:cNvSpPr>
            <p:nvPr/>
          </p:nvSpPr>
          <p:spPr bwMode="auto">
            <a:xfrm>
              <a:off x="5215742" y="7491808"/>
              <a:ext cx="189227" cy="50311"/>
            </a:xfrm>
            <a:custGeom>
              <a:avLst/>
              <a:gdLst>
                <a:gd name="connsiteX0" fmla="*/ 0 w 860568"/>
                <a:gd name="connsiteY0" fmla="*/ 0 h 198374"/>
                <a:gd name="connsiteX1" fmla="*/ 860568 w 860568"/>
                <a:gd name="connsiteY1" fmla="*/ 0 h 198374"/>
                <a:gd name="connsiteX2" fmla="*/ 635049 w 860568"/>
                <a:gd name="connsiteY2" fmla="*/ 198374 h 198374"/>
                <a:gd name="connsiteX3" fmla="*/ 0 w 860568"/>
                <a:gd name="connsiteY3" fmla="*/ 198374 h 198374"/>
              </a:gdLst>
              <a:ahLst/>
              <a:cxnLst>
                <a:cxn ang="0">
                  <a:pos x="connsiteX0" y="connsiteY0"/>
                </a:cxn>
                <a:cxn ang="0">
                  <a:pos x="connsiteX1" y="connsiteY1"/>
                </a:cxn>
                <a:cxn ang="0">
                  <a:pos x="connsiteX2" y="connsiteY2"/>
                </a:cxn>
                <a:cxn ang="0">
                  <a:pos x="connsiteX3" y="connsiteY3"/>
                </a:cxn>
              </a:cxnLst>
              <a:rect l="l" t="t" r="r" b="b"/>
              <a:pathLst>
                <a:path w="860568" h="198374">
                  <a:moveTo>
                    <a:pt x="0" y="0"/>
                  </a:moveTo>
                  <a:lnTo>
                    <a:pt x="860568" y="0"/>
                  </a:lnTo>
                  <a:lnTo>
                    <a:pt x="635049" y="198374"/>
                  </a:lnTo>
                  <a:lnTo>
                    <a:pt x="0" y="198374"/>
                  </a:lnTo>
                  <a:close/>
                </a:path>
              </a:pathLst>
            </a:custGeom>
            <a:solidFill>
              <a:srgbClr val="243A5E">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Freeform 1033">
              <a:extLst>
                <a:ext uri="{FF2B5EF4-FFF2-40B4-BE49-F238E27FC236}">
                  <a16:creationId xmlns:a16="http://schemas.microsoft.com/office/drawing/2014/main" id="{A6E21C36-D545-546D-3488-ECB89663FBC5}"/>
                </a:ext>
              </a:extLst>
            </p:cNvPr>
            <p:cNvSpPr>
              <a:spLocks/>
            </p:cNvSpPr>
            <p:nvPr/>
          </p:nvSpPr>
          <p:spPr bwMode="auto">
            <a:xfrm>
              <a:off x="5224594" y="7490358"/>
              <a:ext cx="821161" cy="50311"/>
            </a:xfrm>
            <a:custGeom>
              <a:avLst/>
              <a:gdLst>
                <a:gd name="T0" fmla="*/ 0 w 518"/>
                <a:gd name="T1" fmla="*/ 66 h 66"/>
                <a:gd name="T2" fmla="*/ 518 w 518"/>
                <a:gd name="T3" fmla="*/ 66 h 66"/>
                <a:gd name="T4" fmla="*/ 518 w 518"/>
                <a:gd name="T5" fmla="*/ 0 h 66"/>
                <a:gd name="T6" fmla="*/ 66 w 518"/>
                <a:gd name="T7" fmla="*/ 0 h 66"/>
                <a:gd name="T8" fmla="*/ 0 w 518"/>
                <a:gd name="T9" fmla="*/ 66 h 66"/>
                <a:gd name="T10" fmla="*/ 0 w 518"/>
                <a:gd name="T11" fmla="*/ 66 h 66"/>
                <a:gd name="T12" fmla="*/ 0 w 518"/>
                <a:gd name="T13" fmla="*/ 66 h 66"/>
                <a:gd name="T14" fmla="*/ 0 w 518"/>
                <a:gd name="T15" fmla="*/ 66 h 66"/>
                <a:gd name="T16" fmla="*/ 0 w 518"/>
                <a:gd name="T17" fmla="*/ 66 h 66"/>
                <a:gd name="connsiteX0" fmla="*/ 0 w 10000"/>
                <a:gd name="connsiteY0" fmla="*/ 10000 h 10000"/>
                <a:gd name="connsiteX1" fmla="*/ 10000 w 10000"/>
                <a:gd name="connsiteY1" fmla="*/ 10000 h 10000"/>
                <a:gd name="connsiteX2" fmla="*/ 10000 w 10000"/>
                <a:gd name="connsiteY2" fmla="*/ 0 h 10000"/>
                <a:gd name="connsiteX3" fmla="*/ 604 w 10000"/>
                <a:gd name="connsiteY3" fmla="*/ 0 h 10000"/>
                <a:gd name="connsiteX4" fmla="*/ 0 w 10000"/>
                <a:gd name="connsiteY4" fmla="*/ 10000 h 10000"/>
                <a:gd name="connsiteX5" fmla="*/ 0 w 10000"/>
                <a:gd name="connsiteY5" fmla="*/ 10000 h 10000"/>
                <a:gd name="connsiteX6" fmla="*/ 0 w 10000"/>
                <a:gd name="connsiteY6" fmla="*/ 10000 h 10000"/>
                <a:gd name="connsiteX7" fmla="*/ 0 w 10000"/>
                <a:gd name="connsiteY7" fmla="*/ 1000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lnTo>
                    <a:pt x="10000" y="0"/>
                  </a:lnTo>
                  <a:lnTo>
                    <a:pt x="604" y="0"/>
                  </a:lnTo>
                  <a:cubicBezTo>
                    <a:pt x="403" y="3333"/>
                    <a:pt x="201" y="6667"/>
                    <a:pt x="0" y="10000"/>
                  </a:cubicBezTo>
                  <a:lnTo>
                    <a:pt x="0" y="10000"/>
                  </a:lnTo>
                  <a:lnTo>
                    <a:pt x="0" y="10000"/>
                  </a:lnTo>
                  <a:lnTo>
                    <a:pt x="0" y="10000"/>
                  </a:lnTo>
                  <a:lnTo>
                    <a:pt x="0" y="10000"/>
                  </a:lnTo>
                  <a:close/>
                </a:path>
              </a:pathLst>
            </a:custGeom>
            <a:solidFill>
              <a:srgbClr val="243A5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Freeform: Shape 507">
              <a:extLst>
                <a:ext uri="{FF2B5EF4-FFF2-40B4-BE49-F238E27FC236}">
                  <a16:creationId xmlns:a16="http://schemas.microsoft.com/office/drawing/2014/main" id="{D8F1F90F-45E5-5DF8-931F-6A0E0B52F1FB}"/>
                </a:ext>
              </a:extLst>
            </p:cNvPr>
            <p:cNvSpPr>
              <a:spLocks noChangeArrowheads="1"/>
            </p:cNvSpPr>
            <p:nvPr/>
          </p:nvSpPr>
          <p:spPr bwMode="auto">
            <a:xfrm>
              <a:off x="5218554" y="7548979"/>
              <a:ext cx="826597" cy="32778"/>
            </a:xfrm>
            <a:custGeom>
              <a:avLst/>
              <a:gdLst>
                <a:gd name="connsiteX0" fmla="*/ 0 w 3759200"/>
                <a:gd name="connsiteY0" fmla="*/ 0 h 129245"/>
                <a:gd name="connsiteX1" fmla="*/ 3759200 w 3759200"/>
                <a:gd name="connsiteY1" fmla="*/ 0 h 129245"/>
                <a:gd name="connsiteX2" fmla="*/ 3759200 w 3759200"/>
                <a:gd name="connsiteY2" fmla="*/ 129245 h 129245"/>
                <a:gd name="connsiteX3" fmla="*/ 0 w 3759200"/>
                <a:gd name="connsiteY3" fmla="*/ 129245 h 129245"/>
              </a:gdLst>
              <a:ahLst/>
              <a:cxnLst>
                <a:cxn ang="0">
                  <a:pos x="connsiteX0" y="connsiteY0"/>
                </a:cxn>
                <a:cxn ang="0">
                  <a:pos x="connsiteX1" y="connsiteY1"/>
                </a:cxn>
                <a:cxn ang="0">
                  <a:pos x="connsiteX2" y="connsiteY2"/>
                </a:cxn>
                <a:cxn ang="0">
                  <a:pos x="connsiteX3" y="connsiteY3"/>
                </a:cxn>
              </a:cxnLst>
              <a:rect l="l" t="t" r="r" b="b"/>
              <a:pathLst>
                <a:path w="3759200" h="129245">
                  <a:moveTo>
                    <a:pt x="0" y="0"/>
                  </a:moveTo>
                  <a:lnTo>
                    <a:pt x="3759200" y="0"/>
                  </a:lnTo>
                  <a:lnTo>
                    <a:pt x="3759200" y="129245"/>
                  </a:lnTo>
                  <a:lnTo>
                    <a:pt x="0" y="129245"/>
                  </a:lnTo>
                  <a:close/>
                </a:path>
              </a:pathLst>
            </a:custGeom>
            <a:solidFill>
              <a:srgbClr val="243A5E"/>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09" name="Group 508">
              <a:extLst>
                <a:ext uri="{FF2B5EF4-FFF2-40B4-BE49-F238E27FC236}">
                  <a16:creationId xmlns:a16="http://schemas.microsoft.com/office/drawing/2014/main" id="{801AEA63-B59C-6ABF-B07B-A9906121985B}"/>
                </a:ext>
              </a:extLst>
            </p:cNvPr>
            <p:cNvGrpSpPr/>
            <p:nvPr/>
          </p:nvGrpSpPr>
          <p:grpSpPr>
            <a:xfrm>
              <a:off x="6131158" y="6983690"/>
              <a:ext cx="173419" cy="113450"/>
              <a:chOff x="1361024" y="5271659"/>
              <a:chExt cx="151137" cy="98874"/>
            </a:xfrm>
            <a:solidFill>
              <a:srgbClr val="50E6FF"/>
            </a:solidFill>
          </p:grpSpPr>
          <p:sp>
            <p:nvSpPr>
              <p:cNvPr id="548" name="Freeform: Shape 547">
                <a:extLst>
                  <a:ext uri="{FF2B5EF4-FFF2-40B4-BE49-F238E27FC236}">
                    <a16:creationId xmlns:a16="http://schemas.microsoft.com/office/drawing/2014/main" id="{16330AC4-C6B6-5B64-07FD-4DED6FE8E9EF}"/>
                  </a:ext>
                </a:extLst>
              </p:cNvPr>
              <p:cNvSpPr/>
              <p:nvPr/>
            </p:nvSpPr>
            <p:spPr>
              <a:xfrm rot="2311476">
                <a:off x="1361024" y="5271659"/>
                <a:ext cx="151137" cy="45692"/>
              </a:xfrm>
              <a:custGeom>
                <a:avLst/>
                <a:gdLst>
                  <a:gd name="connsiteX0" fmla="*/ 673421 w 1228725"/>
                  <a:gd name="connsiteY0" fmla="*/ 7144 h 371475"/>
                  <a:gd name="connsiteX1" fmla="*/ 1196248 w 1228725"/>
                  <a:gd name="connsiteY1" fmla="*/ 235172 h 371475"/>
                  <a:gd name="connsiteX2" fmla="*/ 1224061 w 1228725"/>
                  <a:gd name="connsiteY2" fmla="*/ 312230 h 371475"/>
                  <a:gd name="connsiteX3" fmla="*/ 1135726 w 1228725"/>
                  <a:gd name="connsiteY3" fmla="*/ 366595 h 371475"/>
                  <a:gd name="connsiteX4" fmla="*/ 1115952 w 1228725"/>
                  <a:gd name="connsiteY4" fmla="*/ 358712 h 371475"/>
                  <a:gd name="connsiteX5" fmla="*/ 1092044 w 1228725"/>
                  <a:gd name="connsiteY5" fmla="*/ 339662 h 371475"/>
                  <a:gd name="connsiteX6" fmla="*/ 140021 w 1228725"/>
                  <a:gd name="connsiteY6" fmla="*/ 340519 h 371475"/>
                  <a:gd name="connsiteX7" fmla="*/ 92396 w 1228725"/>
                  <a:gd name="connsiteY7" fmla="*/ 366522 h 371475"/>
                  <a:gd name="connsiteX8" fmla="*/ 16196 w 1228725"/>
                  <a:gd name="connsiteY8" fmla="*/ 329565 h 371475"/>
                  <a:gd name="connsiteX9" fmla="*/ 30102 w 1228725"/>
                  <a:gd name="connsiteY9" fmla="*/ 243840 h 371475"/>
                  <a:gd name="connsiteX10" fmla="*/ 163452 w 1228725"/>
                  <a:gd name="connsiteY10" fmla="*/ 139065 h 371475"/>
                  <a:gd name="connsiteX11" fmla="*/ 673421 w 12287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8725" h="371475">
                    <a:moveTo>
                      <a:pt x="673421" y="7144"/>
                    </a:moveTo>
                    <a:cubicBezTo>
                      <a:pt x="838679" y="8953"/>
                      <a:pt x="1032037" y="85153"/>
                      <a:pt x="1196248" y="235172"/>
                    </a:cubicBezTo>
                    <a:cubicBezTo>
                      <a:pt x="1219298" y="256318"/>
                      <a:pt x="1230538" y="281368"/>
                      <a:pt x="1224061" y="312230"/>
                    </a:cubicBezTo>
                    <a:cubicBezTo>
                      <a:pt x="1214679" y="351634"/>
                      <a:pt x="1175131" y="375975"/>
                      <a:pt x="1135726" y="366595"/>
                    </a:cubicBezTo>
                    <a:cubicBezTo>
                      <a:pt x="1128792" y="364943"/>
                      <a:pt x="1122124" y="362287"/>
                      <a:pt x="1115952" y="358712"/>
                    </a:cubicBezTo>
                    <a:cubicBezTo>
                      <a:pt x="1107389" y="353150"/>
                      <a:pt x="1099379" y="346770"/>
                      <a:pt x="1092044" y="339662"/>
                    </a:cubicBezTo>
                    <a:cubicBezTo>
                      <a:pt x="812771" y="90964"/>
                      <a:pt x="417389" y="91440"/>
                      <a:pt x="140021" y="340519"/>
                    </a:cubicBezTo>
                    <a:cubicBezTo>
                      <a:pt x="126501" y="352937"/>
                      <a:pt x="110152" y="361863"/>
                      <a:pt x="92396" y="366522"/>
                    </a:cubicBezTo>
                    <a:cubicBezTo>
                      <a:pt x="61523" y="373159"/>
                      <a:pt x="30098" y="357918"/>
                      <a:pt x="16196" y="329565"/>
                    </a:cubicBezTo>
                    <a:cubicBezTo>
                      <a:pt x="110" y="301273"/>
                      <a:pt x="5897" y="265596"/>
                      <a:pt x="30102" y="243840"/>
                    </a:cubicBezTo>
                    <a:cubicBezTo>
                      <a:pt x="72068" y="205865"/>
                      <a:pt x="116626" y="170856"/>
                      <a:pt x="163452" y="139065"/>
                    </a:cubicBezTo>
                    <a:cubicBezTo>
                      <a:pt x="300136" y="49625"/>
                      <a:pt x="451869" y="7334"/>
                      <a:pt x="67342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9" name="Freeform: Shape 548">
                <a:extLst>
                  <a:ext uri="{FF2B5EF4-FFF2-40B4-BE49-F238E27FC236}">
                    <a16:creationId xmlns:a16="http://schemas.microsoft.com/office/drawing/2014/main" id="{E0694849-F1FB-B465-F723-F26EF8A59D56}"/>
                  </a:ext>
                </a:extLst>
              </p:cNvPr>
              <p:cNvSpPr/>
              <p:nvPr/>
            </p:nvSpPr>
            <p:spPr>
              <a:xfrm rot="2311476">
                <a:off x="1364616" y="5296319"/>
                <a:ext cx="110131" cy="38663"/>
              </a:xfrm>
              <a:custGeom>
                <a:avLst/>
                <a:gdLst>
                  <a:gd name="connsiteX0" fmla="*/ 433966 w 895350"/>
                  <a:gd name="connsiteY0" fmla="*/ 7144 h 314325"/>
                  <a:gd name="connsiteX1" fmla="*/ 866306 w 895350"/>
                  <a:gd name="connsiteY1" fmla="*/ 175927 h 314325"/>
                  <a:gd name="connsiteX2" fmla="*/ 875831 w 895350"/>
                  <a:gd name="connsiteY2" fmla="*/ 282512 h 314325"/>
                  <a:gd name="connsiteX3" fmla="*/ 767436 w 895350"/>
                  <a:gd name="connsiteY3" fmla="*/ 284702 h 314325"/>
                  <a:gd name="connsiteX4" fmla="*/ 559315 w 895350"/>
                  <a:gd name="connsiteY4" fmla="*/ 169069 h 314325"/>
                  <a:gd name="connsiteX5" fmla="*/ 146692 w 895350"/>
                  <a:gd name="connsiteY5" fmla="*/ 272701 h 314325"/>
                  <a:gd name="connsiteX6" fmla="*/ 91161 w 895350"/>
                  <a:gd name="connsiteY6" fmla="*/ 305181 h 314325"/>
                  <a:gd name="connsiteX7" fmla="*/ 14961 w 895350"/>
                  <a:gd name="connsiteY7" fmla="*/ 267557 h 314325"/>
                  <a:gd name="connsiteX8" fmla="*/ 32868 w 895350"/>
                  <a:gd name="connsiteY8" fmla="*/ 177451 h 314325"/>
                  <a:gd name="connsiteX9" fmla="*/ 222416 w 895350"/>
                  <a:gd name="connsiteY9" fmla="*/ 53626 h 314325"/>
                  <a:gd name="connsiteX10" fmla="*/ 331096 w 895350"/>
                  <a:gd name="connsiteY10" fmla="*/ 20384 h 314325"/>
                  <a:gd name="connsiteX11" fmla="*/ 433966 w 895350"/>
                  <a:gd name="connsiteY11" fmla="*/ 71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50" h="314325">
                    <a:moveTo>
                      <a:pt x="433966" y="7144"/>
                    </a:moveTo>
                    <a:cubicBezTo>
                      <a:pt x="611988" y="10097"/>
                      <a:pt x="750006" y="66199"/>
                      <a:pt x="866306" y="175927"/>
                    </a:cubicBezTo>
                    <a:cubicBezTo>
                      <a:pt x="898881" y="206693"/>
                      <a:pt x="902596" y="252127"/>
                      <a:pt x="875831" y="282512"/>
                    </a:cubicBezTo>
                    <a:cubicBezTo>
                      <a:pt x="849066" y="312896"/>
                      <a:pt x="801726" y="316516"/>
                      <a:pt x="767436" y="284702"/>
                    </a:cubicBezTo>
                    <a:cubicBezTo>
                      <a:pt x="707238" y="228886"/>
                      <a:pt x="639230" y="187833"/>
                      <a:pt x="559315" y="169069"/>
                    </a:cubicBezTo>
                    <a:cubicBezTo>
                      <a:pt x="404248" y="132683"/>
                      <a:pt x="267088" y="169069"/>
                      <a:pt x="146692" y="272701"/>
                    </a:cubicBezTo>
                    <a:cubicBezTo>
                      <a:pt x="130752" y="287421"/>
                      <a:pt x="111805" y="298503"/>
                      <a:pt x="91161" y="305181"/>
                    </a:cubicBezTo>
                    <a:cubicBezTo>
                      <a:pt x="60300" y="313468"/>
                      <a:pt x="29344" y="295656"/>
                      <a:pt x="14961" y="267557"/>
                    </a:cubicBezTo>
                    <a:cubicBezTo>
                      <a:pt x="-190" y="236935"/>
                      <a:pt x="7160" y="199953"/>
                      <a:pt x="32868" y="177451"/>
                    </a:cubicBezTo>
                    <a:cubicBezTo>
                      <a:pt x="87079" y="123847"/>
                      <a:pt x="151548" y="81732"/>
                      <a:pt x="222416" y="53626"/>
                    </a:cubicBezTo>
                    <a:cubicBezTo>
                      <a:pt x="257648" y="39522"/>
                      <a:pt x="294003" y="28402"/>
                      <a:pt x="331096" y="20384"/>
                    </a:cubicBezTo>
                    <a:cubicBezTo>
                      <a:pt x="370625" y="11906"/>
                      <a:pt x="411297" y="9811"/>
                      <a:pt x="433966"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0" name="Freeform: Shape 549">
                <a:extLst>
                  <a:ext uri="{FF2B5EF4-FFF2-40B4-BE49-F238E27FC236}">
                    <a16:creationId xmlns:a16="http://schemas.microsoft.com/office/drawing/2014/main" id="{D9F2164A-C174-4223-4D82-97A960F97A20}"/>
                  </a:ext>
                </a:extLst>
              </p:cNvPr>
              <p:cNvSpPr/>
              <p:nvPr/>
            </p:nvSpPr>
            <p:spPr>
              <a:xfrm rot="2311476">
                <a:off x="1368502" y="5321245"/>
                <a:ext cx="69124" cy="30462"/>
              </a:xfrm>
              <a:custGeom>
                <a:avLst/>
                <a:gdLst>
                  <a:gd name="connsiteX0" fmla="*/ 283621 w 561975"/>
                  <a:gd name="connsiteY0" fmla="*/ 7144 h 247650"/>
                  <a:gd name="connsiteX1" fmla="*/ 533461 w 561975"/>
                  <a:gd name="connsiteY1" fmla="*/ 112966 h 247650"/>
                  <a:gd name="connsiteX2" fmla="*/ 539938 w 561975"/>
                  <a:gd name="connsiteY2" fmla="*/ 223171 h 247650"/>
                  <a:gd name="connsiteX3" fmla="*/ 429639 w 561975"/>
                  <a:gd name="connsiteY3" fmla="*/ 217646 h 247650"/>
                  <a:gd name="connsiteX4" fmla="*/ 227709 w 561975"/>
                  <a:gd name="connsiteY4" fmla="*/ 164878 h 247650"/>
                  <a:gd name="connsiteX5" fmla="*/ 134459 w 561975"/>
                  <a:gd name="connsiteY5" fmla="*/ 222504 h 247650"/>
                  <a:gd name="connsiteX6" fmla="*/ 57116 w 561975"/>
                  <a:gd name="connsiteY6" fmla="*/ 240411 h 247650"/>
                  <a:gd name="connsiteX7" fmla="*/ 8158 w 561975"/>
                  <a:gd name="connsiteY7" fmla="*/ 181451 h 247650"/>
                  <a:gd name="connsiteX8" fmla="*/ 32256 w 561975"/>
                  <a:gd name="connsiteY8" fmla="*/ 114776 h 247650"/>
                  <a:gd name="connsiteX9" fmla="*/ 283621 w 561975"/>
                  <a:gd name="connsiteY9"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975" h="247650">
                    <a:moveTo>
                      <a:pt x="283621" y="7144"/>
                    </a:moveTo>
                    <a:cubicBezTo>
                      <a:pt x="380776" y="9811"/>
                      <a:pt x="464596" y="43720"/>
                      <a:pt x="533461" y="112966"/>
                    </a:cubicBezTo>
                    <a:cubicBezTo>
                      <a:pt x="568132" y="148114"/>
                      <a:pt x="570609" y="192310"/>
                      <a:pt x="539938" y="223171"/>
                    </a:cubicBezTo>
                    <a:cubicBezTo>
                      <a:pt x="509268" y="254032"/>
                      <a:pt x="464881" y="251746"/>
                      <a:pt x="429639" y="217646"/>
                    </a:cubicBezTo>
                    <a:cubicBezTo>
                      <a:pt x="372489" y="161258"/>
                      <a:pt x="303718" y="140684"/>
                      <a:pt x="227709" y="164878"/>
                    </a:cubicBezTo>
                    <a:cubicBezTo>
                      <a:pt x="193895" y="175641"/>
                      <a:pt x="163987" y="200977"/>
                      <a:pt x="134459" y="222504"/>
                    </a:cubicBezTo>
                    <a:cubicBezTo>
                      <a:pt x="110361" y="240125"/>
                      <a:pt x="86834" y="250317"/>
                      <a:pt x="57116" y="240411"/>
                    </a:cubicBezTo>
                    <a:cubicBezTo>
                      <a:pt x="30519" y="232249"/>
                      <a:pt x="11292" y="209095"/>
                      <a:pt x="8158" y="181451"/>
                    </a:cubicBezTo>
                    <a:cubicBezTo>
                      <a:pt x="3681" y="155067"/>
                      <a:pt x="14444" y="133826"/>
                      <a:pt x="32256" y="114776"/>
                    </a:cubicBezTo>
                    <a:cubicBezTo>
                      <a:pt x="100931" y="44386"/>
                      <a:pt x="185513" y="10001"/>
                      <a:pt x="28362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1" name="Freeform: Shape 550">
                <a:extLst>
                  <a:ext uri="{FF2B5EF4-FFF2-40B4-BE49-F238E27FC236}">
                    <a16:creationId xmlns:a16="http://schemas.microsoft.com/office/drawing/2014/main" id="{DB73667E-0D6E-B72A-821E-589A22B6AD62}"/>
                  </a:ext>
                </a:extLst>
              </p:cNvPr>
              <p:cNvSpPr/>
              <p:nvPr/>
            </p:nvSpPr>
            <p:spPr>
              <a:xfrm rot="2311476">
                <a:off x="1373796" y="5347101"/>
                <a:ext cx="23432" cy="23432"/>
              </a:xfrm>
              <a:custGeom>
                <a:avLst/>
                <a:gdLst>
                  <a:gd name="connsiteX0" fmla="*/ 96388 w 190500"/>
                  <a:gd name="connsiteY0" fmla="*/ 186023 h 190500"/>
                  <a:gd name="connsiteX1" fmla="*/ 7144 w 190500"/>
                  <a:gd name="connsiteY1" fmla="*/ 96393 h 190500"/>
                  <a:gd name="connsiteX2" fmla="*/ 96778 w 190500"/>
                  <a:gd name="connsiteY2" fmla="*/ 7144 h 190500"/>
                  <a:gd name="connsiteX3" fmla="*/ 186023 w 190500"/>
                  <a:gd name="connsiteY3" fmla="*/ 96774 h 190500"/>
                  <a:gd name="connsiteX4" fmla="*/ 186019 w 190500"/>
                  <a:gd name="connsiteY4" fmla="*/ 97441 h 190500"/>
                  <a:gd name="connsiteX5" fmla="*/ 96388 w 190500"/>
                  <a:gd name="connsiteY5" fmla="*/ 186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90500">
                    <a:moveTo>
                      <a:pt x="96388" y="186023"/>
                    </a:moveTo>
                    <a:cubicBezTo>
                      <a:pt x="46993" y="185919"/>
                      <a:pt x="7036" y="145790"/>
                      <a:pt x="7144" y="96393"/>
                    </a:cubicBezTo>
                    <a:cubicBezTo>
                      <a:pt x="7251" y="46994"/>
                      <a:pt x="47381" y="7037"/>
                      <a:pt x="96778" y="7144"/>
                    </a:cubicBezTo>
                    <a:cubicBezTo>
                      <a:pt x="146174" y="7252"/>
                      <a:pt x="186130" y="47382"/>
                      <a:pt x="186023" y="96774"/>
                    </a:cubicBezTo>
                    <a:cubicBezTo>
                      <a:pt x="186023" y="97003"/>
                      <a:pt x="186021" y="97222"/>
                      <a:pt x="186019" y="97441"/>
                    </a:cubicBezTo>
                    <a:cubicBezTo>
                      <a:pt x="184893" y="146295"/>
                      <a:pt x="145254" y="185471"/>
                      <a:pt x="96388" y="1860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510" name="Graphic 509">
              <a:extLst>
                <a:ext uri="{FF2B5EF4-FFF2-40B4-BE49-F238E27FC236}">
                  <a16:creationId xmlns:a16="http://schemas.microsoft.com/office/drawing/2014/main" id="{8B812FAC-98B2-0DAF-BF26-A8D03BC4FE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3453" y="6766725"/>
              <a:ext cx="841742" cy="414396"/>
            </a:xfrm>
            <a:prstGeom prst="rect">
              <a:avLst/>
            </a:prstGeom>
          </p:spPr>
        </p:pic>
        <p:grpSp>
          <p:nvGrpSpPr>
            <p:cNvPr id="511" name="Group 510">
              <a:extLst>
                <a:ext uri="{FF2B5EF4-FFF2-40B4-BE49-F238E27FC236}">
                  <a16:creationId xmlns:a16="http://schemas.microsoft.com/office/drawing/2014/main" id="{71C0822F-7E47-C798-DE9E-A1BC57D3EF22}"/>
                </a:ext>
              </a:extLst>
            </p:cNvPr>
            <p:cNvGrpSpPr/>
            <p:nvPr/>
          </p:nvGrpSpPr>
          <p:grpSpPr>
            <a:xfrm>
              <a:off x="5709446" y="7061761"/>
              <a:ext cx="544599" cy="678656"/>
              <a:chOff x="14653384" y="1741986"/>
              <a:chExt cx="2129411" cy="2653561"/>
            </a:xfrm>
          </p:grpSpPr>
          <p:sp>
            <p:nvSpPr>
              <p:cNvPr id="512" name="Freeform 13">
                <a:extLst>
                  <a:ext uri="{FF2B5EF4-FFF2-40B4-BE49-F238E27FC236}">
                    <a16:creationId xmlns:a16="http://schemas.microsoft.com/office/drawing/2014/main" id="{C3D73946-2563-260C-58C0-05EE95249A05}"/>
                  </a:ext>
                </a:extLst>
              </p:cNvPr>
              <p:cNvSpPr>
                <a:spLocks/>
              </p:cNvSpPr>
              <p:nvPr/>
            </p:nvSpPr>
            <p:spPr bwMode="auto">
              <a:xfrm>
                <a:off x="15326665" y="3815820"/>
                <a:ext cx="1456130" cy="273124"/>
              </a:xfrm>
              <a:custGeom>
                <a:avLst/>
                <a:gdLst>
                  <a:gd name="T0" fmla="*/ 98 w 917"/>
                  <a:gd name="T1" fmla="*/ 0 h 172"/>
                  <a:gd name="T2" fmla="*/ 0 w 917"/>
                  <a:gd name="T3" fmla="*/ 16 h 172"/>
                  <a:gd name="T4" fmla="*/ 266 w 917"/>
                  <a:gd name="T5" fmla="*/ 172 h 172"/>
                  <a:gd name="T6" fmla="*/ 917 w 917"/>
                  <a:gd name="T7" fmla="*/ 72 h 172"/>
                  <a:gd name="T8" fmla="*/ 715 w 917"/>
                  <a:gd name="T9" fmla="*/ 12 h 172"/>
                  <a:gd name="T10" fmla="*/ 98 w 917"/>
                  <a:gd name="T11" fmla="*/ 0 h 172"/>
                </a:gdLst>
                <a:ahLst/>
                <a:cxnLst>
                  <a:cxn ang="0">
                    <a:pos x="T0" y="T1"/>
                  </a:cxn>
                  <a:cxn ang="0">
                    <a:pos x="T2" y="T3"/>
                  </a:cxn>
                  <a:cxn ang="0">
                    <a:pos x="T4" y="T5"/>
                  </a:cxn>
                  <a:cxn ang="0">
                    <a:pos x="T6" y="T7"/>
                  </a:cxn>
                  <a:cxn ang="0">
                    <a:pos x="T8" y="T9"/>
                  </a:cxn>
                  <a:cxn ang="0">
                    <a:pos x="T10" y="T11"/>
                  </a:cxn>
                </a:cxnLst>
                <a:rect l="0" t="0" r="r" b="b"/>
                <a:pathLst>
                  <a:path w="917" h="172">
                    <a:moveTo>
                      <a:pt x="98" y="0"/>
                    </a:moveTo>
                    <a:lnTo>
                      <a:pt x="0" y="16"/>
                    </a:lnTo>
                    <a:lnTo>
                      <a:pt x="266" y="172"/>
                    </a:lnTo>
                    <a:lnTo>
                      <a:pt x="917" y="72"/>
                    </a:lnTo>
                    <a:lnTo>
                      <a:pt x="715" y="12"/>
                    </a:lnTo>
                    <a:lnTo>
                      <a:pt x="9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Freeform 14">
                <a:extLst>
                  <a:ext uri="{FF2B5EF4-FFF2-40B4-BE49-F238E27FC236}">
                    <a16:creationId xmlns:a16="http://schemas.microsoft.com/office/drawing/2014/main" id="{6BEE7067-8781-A38C-5BF9-4AEDD7843E8D}"/>
                  </a:ext>
                </a:extLst>
              </p:cNvPr>
              <p:cNvSpPr>
                <a:spLocks/>
              </p:cNvSpPr>
              <p:nvPr/>
            </p:nvSpPr>
            <p:spPr bwMode="auto">
              <a:xfrm>
                <a:off x="15745869" y="3930151"/>
                <a:ext cx="1036926" cy="459141"/>
              </a:xfrm>
              <a:custGeom>
                <a:avLst/>
                <a:gdLst>
                  <a:gd name="T0" fmla="*/ 651 w 651"/>
                  <a:gd name="T1" fmla="*/ 0 h 390"/>
                  <a:gd name="T2" fmla="*/ 651 w 651"/>
                  <a:gd name="T3" fmla="*/ 289 h 390"/>
                  <a:gd name="T4" fmla="*/ 0 w 651"/>
                  <a:gd name="T5" fmla="*/ 390 h 390"/>
                  <a:gd name="T6" fmla="*/ 0 w 651"/>
                  <a:gd name="T7" fmla="*/ 100 h 390"/>
                  <a:gd name="T8" fmla="*/ 651 w 651"/>
                  <a:gd name="T9" fmla="*/ 0 h 390"/>
                  <a:gd name="connsiteX0" fmla="*/ 10061 w 10061"/>
                  <a:gd name="connsiteY0" fmla="*/ 0 h 7972"/>
                  <a:gd name="connsiteX1" fmla="*/ 10061 w 10061"/>
                  <a:gd name="connsiteY1" fmla="*/ 7410 h 7972"/>
                  <a:gd name="connsiteX2" fmla="*/ 0 w 10061"/>
                  <a:gd name="connsiteY2" fmla="*/ 7972 h 7972"/>
                  <a:gd name="connsiteX3" fmla="*/ 61 w 10061"/>
                  <a:gd name="connsiteY3" fmla="*/ 2564 h 7972"/>
                  <a:gd name="connsiteX4" fmla="*/ 10061 w 10061"/>
                  <a:gd name="connsiteY4" fmla="*/ 0 h 7972"/>
                  <a:gd name="connsiteX0" fmla="*/ 9970 w 9970"/>
                  <a:gd name="connsiteY0" fmla="*/ 0 h 9300"/>
                  <a:gd name="connsiteX1" fmla="*/ 9970 w 9970"/>
                  <a:gd name="connsiteY1" fmla="*/ 9295 h 9300"/>
                  <a:gd name="connsiteX2" fmla="*/ 0 w 9970"/>
                  <a:gd name="connsiteY2" fmla="*/ 9300 h 9300"/>
                  <a:gd name="connsiteX3" fmla="*/ 31 w 9970"/>
                  <a:gd name="connsiteY3" fmla="*/ 3216 h 9300"/>
                  <a:gd name="connsiteX4" fmla="*/ 9970 w 9970"/>
                  <a:gd name="connsiteY4" fmla="*/ 0 h 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0" h="9300">
                    <a:moveTo>
                      <a:pt x="9970" y="0"/>
                    </a:moveTo>
                    <a:lnTo>
                      <a:pt x="9970" y="9295"/>
                    </a:lnTo>
                    <a:lnTo>
                      <a:pt x="0" y="9300"/>
                    </a:lnTo>
                    <a:cubicBezTo>
                      <a:pt x="20" y="7038"/>
                      <a:pt x="11" y="5478"/>
                      <a:pt x="31" y="3216"/>
                    </a:cubicBezTo>
                    <a:lnTo>
                      <a:pt x="997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4" name="Freeform 15">
                <a:extLst>
                  <a:ext uri="{FF2B5EF4-FFF2-40B4-BE49-F238E27FC236}">
                    <a16:creationId xmlns:a16="http://schemas.microsoft.com/office/drawing/2014/main" id="{7B85684E-E158-007F-9CBD-11FB3624C81F}"/>
                  </a:ext>
                </a:extLst>
              </p:cNvPr>
              <p:cNvSpPr>
                <a:spLocks/>
              </p:cNvSpPr>
              <p:nvPr/>
            </p:nvSpPr>
            <p:spPr bwMode="auto">
              <a:xfrm>
                <a:off x="15326664" y="3841226"/>
                <a:ext cx="422388" cy="554321"/>
              </a:xfrm>
              <a:custGeom>
                <a:avLst/>
                <a:gdLst>
                  <a:gd name="T0" fmla="*/ 0 w 266"/>
                  <a:gd name="T1" fmla="*/ 0 h 446"/>
                  <a:gd name="T2" fmla="*/ 0 w 266"/>
                  <a:gd name="T3" fmla="*/ 289 h 446"/>
                  <a:gd name="T4" fmla="*/ 266 w 266"/>
                  <a:gd name="T5" fmla="*/ 446 h 446"/>
                  <a:gd name="T6" fmla="*/ 266 w 266"/>
                  <a:gd name="T7" fmla="*/ 156 h 446"/>
                  <a:gd name="T8" fmla="*/ 0 w 266"/>
                  <a:gd name="T9" fmla="*/ 0 h 446"/>
                  <a:gd name="connsiteX0" fmla="*/ 0 w 10000"/>
                  <a:gd name="connsiteY0" fmla="*/ 0 h 10000"/>
                  <a:gd name="connsiteX1" fmla="*/ 0 w 10000"/>
                  <a:gd name="connsiteY1" fmla="*/ 6480 h 10000"/>
                  <a:gd name="connsiteX2" fmla="*/ 2797 w 10000"/>
                  <a:gd name="connsiteY2" fmla="*/ 7384 h 10000"/>
                  <a:gd name="connsiteX3" fmla="*/ 10000 w 10000"/>
                  <a:gd name="connsiteY3" fmla="*/ 10000 h 10000"/>
                  <a:gd name="connsiteX4" fmla="*/ 10000 w 10000"/>
                  <a:gd name="connsiteY4" fmla="*/ 3498 h 10000"/>
                  <a:gd name="connsiteX5" fmla="*/ 0 w 10000"/>
                  <a:gd name="connsiteY5" fmla="*/ 0 h 10000"/>
                  <a:gd name="connsiteX0" fmla="*/ 0 w 10000"/>
                  <a:gd name="connsiteY0" fmla="*/ 0 h 7827"/>
                  <a:gd name="connsiteX1" fmla="*/ 0 w 10000"/>
                  <a:gd name="connsiteY1" fmla="*/ 6480 h 7827"/>
                  <a:gd name="connsiteX2" fmla="*/ 2797 w 10000"/>
                  <a:gd name="connsiteY2" fmla="*/ 7384 h 7827"/>
                  <a:gd name="connsiteX3" fmla="*/ 9926 w 10000"/>
                  <a:gd name="connsiteY3" fmla="*/ 7827 h 7827"/>
                  <a:gd name="connsiteX4" fmla="*/ 10000 w 10000"/>
                  <a:gd name="connsiteY4" fmla="*/ 3498 h 7827"/>
                  <a:gd name="connsiteX5" fmla="*/ 0 w 10000"/>
                  <a:gd name="connsiteY5" fmla="*/ 0 h 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7827">
                    <a:moveTo>
                      <a:pt x="0" y="0"/>
                    </a:moveTo>
                    <a:lnTo>
                      <a:pt x="0" y="6480"/>
                    </a:lnTo>
                    <a:lnTo>
                      <a:pt x="2797" y="7384"/>
                    </a:lnTo>
                    <a:lnTo>
                      <a:pt x="9926" y="7827"/>
                    </a:lnTo>
                    <a:cubicBezTo>
                      <a:pt x="9951" y="6384"/>
                      <a:pt x="9975" y="4941"/>
                      <a:pt x="10000" y="3498"/>
                    </a:cubicBezTo>
                    <a:lnTo>
                      <a:pt x="0"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5" name="Freeform 16">
                <a:extLst>
                  <a:ext uri="{FF2B5EF4-FFF2-40B4-BE49-F238E27FC236}">
                    <a16:creationId xmlns:a16="http://schemas.microsoft.com/office/drawing/2014/main" id="{CA51480B-9BBB-87AC-616E-74F03DF5C5AC}"/>
                  </a:ext>
                </a:extLst>
              </p:cNvPr>
              <p:cNvSpPr>
                <a:spLocks/>
              </p:cNvSpPr>
              <p:nvPr/>
            </p:nvSpPr>
            <p:spPr bwMode="auto">
              <a:xfrm>
                <a:off x="15307610" y="1872196"/>
                <a:ext cx="711392" cy="109567"/>
              </a:xfrm>
              <a:custGeom>
                <a:avLst/>
                <a:gdLst>
                  <a:gd name="T0" fmla="*/ 215 w 224"/>
                  <a:gd name="T1" fmla="*/ 21 h 34"/>
                  <a:gd name="T2" fmla="*/ 11 w 224"/>
                  <a:gd name="T3" fmla="*/ 34 h 34"/>
                  <a:gd name="T4" fmla="*/ 0 w 224"/>
                  <a:gd name="T5" fmla="*/ 25 h 34"/>
                  <a:gd name="T6" fmla="*/ 0 w 224"/>
                  <a:gd name="T7" fmla="*/ 24 h 34"/>
                  <a:gd name="T8" fmla="*/ 9 w 224"/>
                  <a:gd name="T9" fmla="*/ 13 h 34"/>
                  <a:gd name="T10" fmla="*/ 213 w 224"/>
                  <a:gd name="T11" fmla="*/ 0 h 34"/>
                  <a:gd name="T12" fmla="*/ 224 w 224"/>
                  <a:gd name="T13" fmla="*/ 10 h 34"/>
                  <a:gd name="T14" fmla="*/ 224 w 224"/>
                  <a:gd name="T15" fmla="*/ 10 h 34"/>
                  <a:gd name="T16" fmla="*/ 215 w 224"/>
                  <a:gd name="T17"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4">
                    <a:moveTo>
                      <a:pt x="215" y="21"/>
                    </a:moveTo>
                    <a:cubicBezTo>
                      <a:pt x="11" y="34"/>
                      <a:pt x="11" y="34"/>
                      <a:pt x="11" y="34"/>
                    </a:cubicBezTo>
                    <a:cubicBezTo>
                      <a:pt x="5" y="34"/>
                      <a:pt x="1" y="30"/>
                      <a:pt x="0" y="25"/>
                    </a:cubicBezTo>
                    <a:cubicBezTo>
                      <a:pt x="0" y="24"/>
                      <a:pt x="0" y="24"/>
                      <a:pt x="0" y="24"/>
                    </a:cubicBezTo>
                    <a:cubicBezTo>
                      <a:pt x="0" y="18"/>
                      <a:pt x="4" y="14"/>
                      <a:pt x="9" y="13"/>
                    </a:cubicBezTo>
                    <a:cubicBezTo>
                      <a:pt x="213" y="0"/>
                      <a:pt x="213" y="0"/>
                      <a:pt x="213" y="0"/>
                    </a:cubicBezTo>
                    <a:cubicBezTo>
                      <a:pt x="219" y="0"/>
                      <a:pt x="224" y="4"/>
                      <a:pt x="224" y="10"/>
                    </a:cubicBezTo>
                    <a:cubicBezTo>
                      <a:pt x="224" y="10"/>
                      <a:pt x="224" y="10"/>
                      <a:pt x="224" y="10"/>
                    </a:cubicBezTo>
                    <a:cubicBezTo>
                      <a:pt x="224" y="16"/>
                      <a:pt x="220" y="21"/>
                      <a:pt x="215" y="2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6" name="Freeform 17">
                <a:extLst>
                  <a:ext uri="{FF2B5EF4-FFF2-40B4-BE49-F238E27FC236}">
                    <a16:creationId xmlns:a16="http://schemas.microsoft.com/office/drawing/2014/main" id="{56FFDC6B-6C05-C594-FF8D-861B0C188CA1}"/>
                  </a:ext>
                </a:extLst>
              </p:cNvPr>
              <p:cNvSpPr>
                <a:spLocks/>
              </p:cNvSpPr>
              <p:nvPr/>
            </p:nvSpPr>
            <p:spPr bwMode="auto">
              <a:xfrm>
                <a:off x="16053936" y="1911894"/>
                <a:ext cx="265184" cy="362048"/>
              </a:xfrm>
              <a:custGeom>
                <a:avLst/>
                <a:gdLst>
                  <a:gd name="T0" fmla="*/ 81 w 83"/>
                  <a:gd name="T1" fmla="*/ 29 h 114"/>
                  <a:gd name="T2" fmla="*/ 47 w 83"/>
                  <a:gd name="T3" fmla="*/ 105 h 114"/>
                  <a:gd name="T4" fmla="*/ 30 w 83"/>
                  <a:gd name="T5" fmla="*/ 111 h 114"/>
                  <a:gd name="T6" fmla="*/ 9 w 83"/>
                  <a:gd name="T7" fmla="*/ 102 h 114"/>
                  <a:gd name="T8" fmla="*/ 3 w 83"/>
                  <a:gd name="T9" fmla="*/ 85 h 114"/>
                  <a:gd name="T10" fmla="*/ 36 w 83"/>
                  <a:gd name="T11" fmla="*/ 9 h 114"/>
                  <a:gd name="T12" fmla="*/ 53 w 83"/>
                  <a:gd name="T13" fmla="*/ 3 h 114"/>
                  <a:gd name="T14" fmla="*/ 74 w 83"/>
                  <a:gd name="T15" fmla="*/ 12 h 114"/>
                  <a:gd name="T16" fmla="*/ 81 w 83"/>
                  <a:gd name="T17"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14">
                    <a:moveTo>
                      <a:pt x="81" y="29"/>
                    </a:moveTo>
                    <a:cubicBezTo>
                      <a:pt x="47" y="105"/>
                      <a:pt x="47" y="105"/>
                      <a:pt x="47" y="105"/>
                    </a:cubicBezTo>
                    <a:cubicBezTo>
                      <a:pt x="44" y="111"/>
                      <a:pt x="36" y="114"/>
                      <a:pt x="30" y="111"/>
                    </a:cubicBezTo>
                    <a:cubicBezTo>
                      <a:pt x="9" y="102"/>
                      <a:pt x="9" y="102"/>
                      <a:pt x="9" y="102"/>
                    </a:cubicBezTo>
                    <a:cubicBezTo>
                      <a:pt x="3" y="99"/>
                      <a:pt x="0" y="92"/>
                      <a:pt x="3" y="85"/>
                    </a:cubicBezTo>
                    <a:cubicBezTo>
                      <a:pt x="36" y="9"/>
                      <a:pt x="36" y="9"/>
                      <a:pt x="36" y="9"/>
                    </a:cubicBezTo>
                    <a:cubicBezTo>
                      <a:pt x="39" y="3"/>
                      <a:pt x="47" y="0"/>
                      <a:pt x="53" y="3"/>
                    </a:cubicBezTo>
                    <a:cubicBezTo>
                      <a:pt x="74" y="12"/>
                      <a:pt x="74" y="12"/>
                      <a:pt x="74" y="12"/>
                    </a:cubicBezTo>
                    <a:cubicBezTo>
                      <a:pt x="81" y="15"/>
                      <a:pt x="83" y="22"/>
                      <a:pt x="81" y="2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7" name="Freeform 18">
                <a:extLst>
                  <a:ext uri="{FF2B5EF4-FFF2-40B4-BE49-F238E27FC236}">
                    <a16:creationId xmlns:a16="http://schemas.microsoft.com/office/drawing/2014/main" id="{5383F10F-ED04-E551-BE23-8A0449AC6F8F}"/>
                  </a:ext>
                </a:extLst>
              </p:cNvPr>
              <p:cNvSpPr>
                <a:spLocks/>
              </p:cNvSpPr>
              <p:nvPr/>
            </p:nvSpPr>
            <p:spPr bwMode="auto">
              <a:xfrm>
                <a:off x="15818923" y="1840437"/>
                <a:ext cx="506549" cy="306470"/>
              </a:xfrm>
              <a:custGeom>
                <a:avLst/>
                <a:gdLst>
                  <a:gd name="T0" fmla="*/ 64 w 159"/>
                  <a:gd name="T1" fmla="*/ 62 h 96"/>
                  <a:gd name="T2" fmla="*/ 0 w 159"/>
                  <a:gd name="T3" fmla="*/ 34 h 96"/>
                  <a:gd name="T4" fmla="*/ 16 w 159"/>
                  <a:gd name="T5" fmla="*/ 13 h 96"/>
                  <a:gd name="T6" fmla="*/ 68 w 159"/>
                  <a:gd name="T7" fmla="*/ 2 h 96"/>
                  <a:gd name="T8" fmla="*/ 83 w 159"/>
                  <a:gd name="T9" fmla="*/ 2 h 96"/>
                  <a:gd name="T10" fmla="*/ 155 w 159"/>
                  <a:gd name="T11" fmla="*/ 36 h 96"/>
                  <a:gd name="T12" fmla="*/ 148 w 159"/>
                  <a:gd name="T13" fmla="*/ 67 h 96"/>
                  <a:gd name="T14" fmla="*/ 135 w 159"/>
                  <a:gd name="T15" fmla="*/ 94 h 96"/>
                  <a:gd name="T16" fmla="*/ 64 w 159"/>
                  <a:gd name="T1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96">
                    <a:moveTo>
                      <a:pt x="64" y="62"/>
                    </a:moveTo>
                    <a:cubicBezTo>
                      <a:pt x="0" y="34"/>
                      <a:pt x="0" y="34"/>
                      <a:pt x="0" y="34"/>
                    </a:cubicBezTo>
                    <a:cubicBezTo>
                      <a:pt x="8" y="20"/>
                      <a:pt x="13" y="14"/>
                      <a:pt x="16" y="13"/>
                    </a:cubicBezTo>
                    <a:cubicBezTo>
                      <a:pt x="68" y="2"/>
                      <a:pt x="68" y="2"/>
                      <a:pt x="68" y="2"/>
                    </a:cubicBezTo>
                    <a:cubicBezTo>
                      <a:pt x="71" y="0"/>
                      <a:pt x="79" y="0"/>
                      <a:pt x="83" y="2"/>
                    </a:cubicBezTo>
                    <a:cubicBezTo>
                      <a:pt x="155" y="36"/>
                      <a:pt x="155" y="36"/>
                      <a:pt x="155" y="36"/>
                    </a:cubicBezTo>
                    <a:cubicBezTo>
                      <a:pt x="159" y="44"/>
                      <a:pt x="155" y="51"/>
                      <a:pt x="148" y="67"/>
                    </a:cubicBezTo>
                    <a:cubicBezTo>
                      <a:pt x="135" y="94"/>
                      <a:pt x="135" y="94"/>
                      <a:pt x="135" y="94"/>
                    </a:cubicBezTo>
                    <a:cubicBezTo>
                      <a:pt x="132" y="96"/>
                      <a:pt x="96" y="79"/>
                      <a:pt x="64" y="6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9">
                <a:extLst>
                  <a:ext uri="{FF2B5EF4-FFF2-40B4-BE49-F238E27FC236}">
                    <a16:creationId xmlns:a16="http://schemas.microsoft.com/office/drawing/2014/main" id="{731AE436-47AD-810F-6883-BCA5CA3D6BAF}"/>
                  </a:ext>
                </a:extLst>
              </p:cNvPr>
              <p:cNvSpPr>
                <a:spLocks/>
              </p:cNvSpPr>
              <p:nvPr/>
            </p:nvSpPr>
            <p:spPr bwMode="auto">
              <a:xfrm>
                <a:off x="15523568" y="2570884"/>
                <a:ext cx="295355" cy="1473597"/>
              </a:xfrm>
              <a:custGeom>
                <a:avLst/>
                <a:gdLst>
                  <a:gd name="T0" fmla="*/ 62 w 144"/>
                  <a:gd name="T1" fmla="*/ 0 h 928"/>
                  <a:gd name="T2" fmla="*/ 0 w 144"/>
                  <a:gd name="T3" fmla="*/ 856 h 928"/>
                  <a:gd name="T4" fmla="*/ 144 w 144"/>
                  <a:gd name="T5" fmla="*/ 928 h 928"/>
                  <a:gd name="T6" fmla="*/ 62 w 144"/>
                  <a:gd name="T7" fmla="*/ 0 h 928"/>
                  <a:gd name="connsiteX0" fmla="*/ 4306 w 12919"/>
                  <a:gd name="connsiteY0" fmla="*/ 0 h 10000"/>
                  <a:gd name="connsiteX1" fmla="*/ 0 w 12919"/>
                  <a:gd name="connsiteY1" fmla="*/ 9224 h 10000"/>
                  <a:gd name="connsiteX2" fmla="*/ 10000 w 12919"/>
                  <a:gd name="connsiteY2" fmla="*/ 10000 h 10000"/>
                  <a:gd name="connsiteX3" fmla="*/ 12917 w 12919"/>
                  <a:gd name="connsiteY3" fmla="*/ 9677 h 10000"/>
                  <a:gd name="connsiteX4" fmla="*/ 4306 w 1291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9" h="10000">
                    <a:moveTo>
                      <a:pt x="4306" y="0"/>
                    </a:moveTo>
                    <a:lnTo>
                      <a:pt x="0" y="9224"/>
                    </a:lnTo>
                    <a:lnTo>
                      <a:pt x="10000" y="10000"/>
                    </a:lnTo>
                    <a:cubicBezTo>
                      <a:pt x="9907" y="9828"/>
                      <a:pt x="13010" y="9849"/>
                      <a:pt x="12917" y="9677"/>
                    </a:cubicBezTo>
                    <a:lnTo>
                      <a:pt x="4306" y="0"/>
                    </a:lnTo>
                    <a:close/>
                  </a:path>
                </a:pathLst>
              </a:custGeom>
              <a:solidFill>
                <a:srgbClr val="243A5E">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Freeform 20">
                <a:extLst>
                  <a:ext uri="{FF2B5EF4-FFF2-40B4-BE49-F238E27FC236}">
                    <a16:creationId xmlns:a16="http://schemas.microsoft.com/office/drawing/2014/main" id="{74344FBF-7E36-5299-08A2-924825A8017E}"/>
                  </a:ext>
                </a:extLst>
              </p:cNvPr>
              <p:cNvSpPr>
                <a:spLocks/>
              </p:cNvSpPr>
              <p:nvPr/>
            </p:nvSpPr>
            <p:spPr bwMode="auto">
              <a:xfrm>
                <a:off x="15622020" y="2564532"/>
                <a:ext cx="932114" cy="1479949"/>
              </a:xfrm>
              <a:custGeom>
                <a:avLst/>
                <a:gdLst>
                  <a:gd name="T0" fmla="*/ 183 w 293"/>
                  <a:gd name="T1" fmla="*/ 0 h 464"/>
                  <a:gd name="T2" fmla="*/ 293 w 293"/>
                  <a:gd name="T3" fmla="*/ 428 h 464"/>
                  <a:gd name="T4" fmla="*/ 41 w 293"/>
                  <a:gd name="T5" fmla="*/ 464 h 464"/>
                  <a:gd name="T6" fmla="*/ 0 w 293"/>
                  <a:gd name="T7" fmla="*/ 2 h 464"/>
                  <a:gd name="T8" fmla="*/ 183 w 293"/>
                  <a:gd name="T9" fmla="*/ 0 h 464"/>
                </a:gdLst>
                <a:ahLst/>
                <a:cxnLst>
                  <a:cxn ang="0">
                    <a:pos x="T0" y="T1"/>
                  </a:cxn>
                  <a:cxn ang="0">
                    <a:pos x="T2" y="T3"/>
                  </a:cxn>
                  <a:cxn ang="0">
                    <a:pos x="T4" y="T5"/>
                  </a:cxn>
                  <a:cxn ang="0">
                    <a:pos x="T6" y="T7"/>
                  </a:cxn>
                  <a:cxn ang="0">
                    <a:pos x="T8" y="T9"/>
                  </a:cxn>
                </a:cxnLst>
                <a:rect l="0" t="0" r="r" b="b"/>
                <a:pathLst>
                  <a:path w="293" h="464">
                    <a:moveTo>
                      <a:pt x="183" y="0"/>
                    </a:moveTo>
                    <a:cubicBezTo>
                      <a:pt x="293" y="428"/>
                      <a:pt x="293" y="428"/>
                      <a:pt x="293" y="428"/>
                    </a:cubicBezTo>
                    <a:cubicBezTo>
                      <a:pt x="41" y="464"/>
                      <a:pt x="41" y="464"/>
                      <a:pt x="41" y="464"/>
                    </a:cubicBezTo>
                    <a:cubicBezTo>
                      <a:pt x="0" y="2"/>
                      <a:pt x="0" y="2"/>
                      <a:pt x="0" y="2"/>
                    </a:cubicBezTo>
                    <a:cubicBezTo>
                      <a:pt x="0" y="2"/>
                      <a:pt x="129" y="131"/>
                      <a:pt x="1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1">
                <a:extLst>
                  <a:ext uri="{FF2B5EF4-FFF2-40B4-BE49-F238E27FC236}">
                    <a16:creationId xmlns:a16="http://schemas.microsoft.com/office/drawing/2014/main" id="{72D29CA7-CA2E-8C73-5D8F-B3AB39ACF23D}"/>
                  </a:ext>
                </a:extLst>
              </p:cNvPr>
              <p:cNvSpPr>
                <a:spLocks/>
              </p:cNvSpPr>
              <p:nvPr/>
            </p:nvSpPr>
            <p:spPr bwMode="auto">
              <a:xfrm>
                <a:off x="14653384" y="1741986"/>
                <a:ext cx="155617" cy="287415"/>
              </a:xfrm>
              <a:custGeom>
                <a:avLst/>
                <a:gdLst>
                  <a:gd name="T0" fmla="*/ 49 w 49"/>
                  <a:gd name="T1" fmla="*/ 88 h 90"/>
                  <a:gd name="T2" fmla="*/ 0 w 49"/>
                  <a:gd name="T3" fmla="*/ 45 h 90"/>
                  <a:gd name="T4" fmla="*/ 46 w 49"/>
                  <a:gd name="T5" fmla="*/ 1 h 90"/>
                </a:gdLst>
                <a:ahLst/>
                <a:cxnLst>
                  <a:cxn ang="0">
                    <a:pos x="T0" y="T1"/>
                  </a:cxn>
                  <a:cxn ang="0">
                    <a:pos x="T2" y="T3"/>
                  </a:cxn>
                  <a:cxn ang="0">
                    <a:pos x="T4" y="T5"/>
                  </a:cxn>
                </a:cxnLst>
                <a:rect l="0" t="0" r="r" b="b"/>
                <a:pathLst>
                  <a:path w="49" h="90">
                    <a:moveTo>
                      <a:pt x="49" y="88"/>
                    </a:moveTo>
                    <a:cubicBezTo>
                      <a:pt x="14" y="90"/>
                      <a:pt x="0" y="69"/>
                      <a:pt x="0" y="45"/>
                    </a:cubicBezTo>
                    <a:cubicBezTo>
                      <a:pt x="0" y="21"/>
                      <a:pt x="18" y="0"/>
                      <a:pt x="46" y="1"/>
                    </a:cubicBezTo>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2">
                <a:extLst>
                  <a:ext uri="{FF2B5EF4-FFF2-40B4-BE49-F238E27FC236}">
                    <a16:creationId xmlns:a16="http://schemas.microsoft.com/office/drawing/2014/main" id="{E09768B4-A49D-8E20-37F9-D36AFCEEA924}"/>
                  </a:ext>
                </a:extLst>
              </p:cNvPr>
              <p:cNvSpPr>
                <a:spLocks/>
              </p:cNvSpPr>
              <p:nvPr/>
            </p:nvSpPr>
            <p:spPr bwMode="auto">
              <a:xfrm>
                <a:off x="15574382" y="2045280"/>
                <a:ext cx="396982" cy="730447"/>
              </a:xfrm>
              <a:custGeom>
                <a:avLst/>
                <a:gdLst>
                  <a:gd name="T0" fmla="*/ 125 w 125"/>
                  <a:gd name="T1" fmla="*/ 225 h 229"/>
                  <a:gd name="T2" fmla="*/ 0 w 125"/>
                  <a:gd name="T3" fmla="*/ 114 h 229"/>
                  <a:gd name="T4" fmla="*/ 119 w 125"/>
                  <a:gd name="T5" fmla="*/ 3 h 229"/>
                </a:gdLst>
                <a:ahLst/>
                <a:cxnLst>
                  <a:cxn ang="0">
                    <a:pos x="T0" y="T1"/>
                  </a:cxn>
                  <a:cxn ang="0">
                    <a:pos x="T2" y="T3"/>
                  </a:cxn>
                  <a:cxn ang="0">
                    <a:pos x="T4" y="T5"/>
                  </a:cxn>
                </a:cxnLst>
                <a:rect l="0" t="0" r="r" b="b"/>
                <a:pathLst>
                  <a:path w="125" h="229">
                    <a:moveTo>
                      <a:pt x="125" y="225"/>
                    </a:moveTo>
                    <a:cubicBezTo>
                      <a:pt x="36" y="229"/>
                      <a:pt x="0" y="176"/>
                      <a:pt x="0" y="114"/>
                    </a:cubicBezTo>
                    <a:cubicBezTo>
                      <a:pt x="0" y="52"/>
                      <a:pt x="46" y="0"/>
                      <a:pt x="119" y="3"/>
                    </a:cubicBezTo>
                  </a:path>
                </a:pathLst>
              </a:custGeom>
              <a:solidFill>
                <a:srgbClr val="243A5E"/>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Freeform 23">
                <a:extLst>
                  <a:ext uri="{FF2B5EF4-FFF2-40B4-BE49-F238E27FC236}">
                    <a16:creationId xmlns:a16="http://schemas.microsoft.com/office/drawing/2014/main" id="{A74D23C3-AAB1-20C1-4791-839927CACE93}"/>
                  </a:ext>
                </a:extLst>
              </p:cNvPr>
              <p:cNvSpPr>
                <a:spLocks/>
              </p:cNvSpPr>
              <p:nvPr/>
            </p:nvSpPr>
            <p:spPr bwMode="auto">
              <a:xfrm>
                <a:off x="14815352" y="2003994"/>
                <a:ext cx="787612" cy="477966"/>
              </a:xfrm>
              <a:custGeom>
                <a:avLst/>
                <a:gdLst>
                  <a:gd name="T0" fmla="*/ 0 w 496"/>
                  <a:gd name="T1" fmla="*/ 10 h 301"/>
                  <a:gd name="T2" fmla="*/ 496 w 496"/>
                  <a:gd name="T3" fmla="*/ 301 h 301"/>
                  <a:gd name="T4" fmla="*/ 44 w 496"/>
                  <a:gd name="T5" fmla="*/ 0 h 301"/>
                  <a:gd name="T6" fmla="*/ 0 w 496"/>
                  <a:gd name="T7" fmla="*/ 10 h 301"/>
                  <a:gd name="connsiteX0" fmla="*/ 0 w 10000"/>
                  <a:gd name="connsiteY0" fmla="*/ 332 h 10000"/>
                  <a:gd name="connsiteX1" fmla="*/ 10000 w 10000"/>
                  <a:gd name="connsiteY1" fmla="*/ 10000 h 10000"/>
                  <a:gd name="connsiteX2" fmla="*/ 2258 w 10000"/>
                  <a:gd name="connsiteY2" fmla="*/ 100 h 10000"/>
                  <a:gd name="connsiteX3" fmla="*/ 887 w 10000"/>
                  <a:gd name="connsiteY3" fmla="*/ 0 h 10000"/>
                  <a:gd name="connsiteX4" fmla="*/ 0 w 10000"/>
                  <a:gd name="connsiteY4" fmla="*/ 3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332"/>
                    </a:moveTo>
                    <a:lnTo>
                      <a:pt x="10000" y="10000"/>
                    </a:lnTo>
                    <a:cubicBezTo>
                      <a:pt x="7110" y="6833"/>
                      <a:pt x="5148" y="3267"/>
                      <a:pt x="2258" y="100"/>
                    </a:cubicBezTo>
                    <a:lnTo>
                      <a:pt x="887" y="0"/>
                    </a:lnTo>
                    <a:lnTo>
                      <a:pt x="0" y="332"/>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4">
                <a:extLst>
                  <a:ext uri="{FF2B5EF4-FFF2-40B4-BE49-F238E27FC236}">
                    <a16:creationId xmlns:a16="http://schemas.microsoft.com/office/drawing/2014/main" id="{06B0B72E-B3C8-B2A0-B59D-C427370FEA59}"/>
                  </a:ext>
                </a:extLst>
              </p:cNvPr>
              <p:cNvSpPr>
                <a:spLocks/>
              </p:cNvSpPr>
              <p:nvPr/>
            </p:nvSpPr>
            <p:spPr bwMode="auto">
              <a:xfrm>
                <a:off x="14859814" y="1764217"/>
                <a:ext cx="1092495" cy="717744"/>
              </a:xfrm>
              <a:custGeom>
                <a:avLst/>
                <a:gdLst>
                  <a:gd name="T0" fmla="*/ 344 w 344"/>
                  <a:gd name="T1" fmla="*/ 91 h 225"/>
                  <a:gd name="T2" fmla="*/ 234 w 344"/>
                  <a:gd name="T3" fmla="*/ 225 h 225"/>
                  <a:gd name="T4" fmla="*/ 0 w 344"/>
                  <a:gd name="T5" fmla="*/ 72 h 225"/>
                  <a:gd name="T6" fmla="*/ 8 w 344"/>
                  <a:gd name="T7" fmla="*/ 0 h 225"/>
                  <a:gd name="T8" fmla="*/ 344 w 344"/>
                  <a:gd name="T9" fmla="*/ 91 h 225"/>
                </a:gdLst>
                <a:ahLst/>
                <a:cxnLst>
                  <a:cxn ang="0">
                    <a:pos x="T0" y="T1"/>
                  </a:cxn>
                  <a:cxn ang="0">
                    <a:pos x="T2" y="T3"/>
                  </a:cxn>
                  <a:cxn ang="0">
                    <a:pos x="T4" y="T5"/>
                  </a:cxn>
                  <a:cxn ang="0">
                    <a:pos x="T6" y="T7"/>
                  </a:cxn>
                  <a:cxn ang="0">
                    <a:pos x="T8" y="T9"/>
                  </a:cxn>
                </a:cxnLst>
                <a:rect l="0" t="0" r="r" b="b"/>
                <a:pathLst>
                  <a:path w="344" h="225">
                    <a:moveTo>
                      <a:pt x="344" y="91"/>
                    </a:moveTo>
                    <a:cubicBezTo>
                      <a:pt x="308" y="89"/>
                      <a:pt x="227" y="117"/>
                      <a:pt x="234" y="225"/>
                    </a:cubicBezTo>
                    <a:cubicBezTo>
                      <a:pt x="0" y="72"/>
                      <a:pt x="0" y="72"/>
                      <a:pt x="0" y="72"/>
                    </a:cubicBezTo>
                    <a:cubicBezTo>
                      <a:pt x="8" y="0"/>
                      <a:pt x="8" y="0"/>
                      <a:pt x="8" y="0"/>
                    </a:cubicBezTo>
                    <a:lnTo>
                      <a:pt x="344"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5">
                <a:extLst>
                  <a:ext uri="{FF2B5EF4-FFF2-40B4-BE49-F238E27FC236}">
                    <a16:creationId xmlns:a16="http://schemas.microsoft.com/office/drawing/2014/main" id="{4CB096EA-25A1-3469-673F-C9C253F51CA8}"/>
                  </a:ext>
                </a:extLst>
              </p:cNvPr>
              <p:cNvSpPr>
                <a:spLocks/>
              </p:cNvSpPr>
              <p:nvPr/>
            </p:nvSpPr>
            <p:spPr bwMode="auto">
              <a:xfrm>
                <a:off x="14713725" y="1978587"/>
                <a:ext cx="184200" cy="60341"/>
              </a:xfrm>
              <a:custGeom>
                <a:avLst/>
                <a:gdLst>
                  <a:gd name="T0" fmla="*/ 53 w 58"/>
                  <a:gd name="T1" fmla="*/ 19 h 19"/>
                  <a:gd name="T2" fmla="*/ 5 w 58"/>
                  <a:gd name="T3" fmla="*/ 19 h 19"/>
                  <a:gd name="T4" fmla="*/ 0 w 58"/>
                  <a:gd name="T5" fmla="*/ 14 h 19"/>
                  <a:gd name="T6" fmla="*/ 0 w 58"/>
                  <a:gd name="T7" fmla="*/ 5 h 19"/>
                  <a:gd name="T8" fmla="*/ 5 w 58"/>
                  <a:gd name="T9" fmla="*/ 0 h 19"/>
                  <a:gd name="T10" fmla="*/ 53 w 58"/>
                  <a:gd name="T11" fmla="*/ 0 h 19"/>
                  <a:gd name="T12" fmla="*/ 58 w 58"/>
                  <a:gd name="T13" fmla="*/ 5 h 19"/>
                  <a:gd name="T14" fmla="*/ 58 w 58"/>
                  <a:gd name="T15" fmla="*/ 14 h 19"/>
                  <a:gd name="T16" fmla="*/ 53 w 5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9">
                    <a:moveTo>
                      <a:pt x="53" y="19"/>
                    </a:moveTo>
                    <a:cubicBezTo>
                      <a:pt x="5" y="19"/>
                      <a:pt x="5" y="19"/>
                      <a:pt x="5" y="19"/>
                    </a:cubicBezTo>
                    <a:cubicBezTo>
                      <a:pt x="2" y="19"/>
                      <a:pt x="0" y="17"/>
                      <a:pt x="0" y="14"/>
                    </a:cubicBezTo>
                    <a:cubicBezTo>
                      <a:pt x="0" y="5"/>
                      <a:pt x="0" y="5"/>
                      <a:pt x="0" y="5"/>
                    </a:cubicBezTo>
                    <a:cubicBezTo>
                      <a:pt x="0" y="2"/>
                      <a:pt x="2" y="0"/>
                      <a:pt x="5" y="0"/>
                    </a:cubicBezTo>
                    <a:cubicBezTo>
                      <a:pt x="53" y="0"/>
                      <a:pt x="53" y="0"/>
                      <a:pt x="53" y="0"/>
                    </a:cubicBezTo>
                    <a:cubicBezTo>
                      <a:pt x="55" y="0"/>
                      <a:pt x="58" y="2"/>
                      <a:pt x="58" y="5"/>
                    </a:cubicBezTo>
                    <a:cubicBezTo>
                      <a:pt x="58" y="14"/>
                      <a:pt x="58" y="14"/>
                      <a:pt x="58" y="14"/>
                    </a:cubicBezTo>
                    <a:cubicBezTo>
                      <a:pt x="58" y="17"/>
                      <a:pt x="55" y="19"/>
                      <a:pt x="53" y="1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6">
                <a:extLst>
                  <a:ext uri="{FF2B5EF4-FFF2-40B4-BE49-F238E27FC236}">
                    <a16:creationId xmlns:a16="http://schemas.microsoft.com/office/drawing/2014/main" id="{A73D0F8E-BD10-3CC9-CE80-DEE9247DD108}"/>
                  </a:ext>
                </a:extLst>
              </p:cNvPr>
              <p:cNvSpPr>
                <a:spLocks/>
              </p:cNvSpPr>
              <p:nvPr/>
            </p:nvSpPr>
            <p:spPr bwMode="auto">
              <a:xfrm>
                <a:off x="14732780" y="2026225"/>
                <a:ext cx="146089" cy="238189"/>
              </a:xfrm>
              <a:custGeom>
                <a:avLst/>
                <a:gdLst>
                  <a:gd name="T0" fmla="*/ 41 w 46"/>
                  <a:gd name="T1" fmla="*/ 75 h 75"/>
                  <a:gd name="T2" fmla="*/ 5 w 46"/>
                  <a:gd name="T3" fmla="*/ 75 h 75"/>
                  <a:gd name="T4" fmla="*/ 0 w 46"/>
                  <a:gd name="T5" fmla="*/ 70 h 75"/>
                  <a:gd name="T6" fmla="*/ 0 w 46"/>
                  <a:gd name="T7" fmla="*/ 5 h 75"/>
                  <a:gd name="T8" fmla="*/ 5 w 46"/>
                  <a:gd name="T9" fmla="*/ 0 h 75"/>
                  <a:gd name="T10" fmla="*/ 41 w 46"/>
                  <a:gd name="T11" fmla="*/ 0 h 75"/>
                  <a:gd name="T12" fmla="*/ 46 w 46"/>
                  <a:gd name="T13" fmla="*/ 5 h 75"/>
                  <a:gd name="T14" fmla="*/ 46 w 46"/>
                  <a:gd name="T15" fmla="*/ 70 h 75"/>
                  <a:gd name="T16" fmla="*/ 41 w 4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5">
                    <a:moveTo>
                      <a:pt x="41" y="75"/>
                    </a:moveTo>
                    <a:cubicBezTo>
                      <a:pt x="5" y="75"/>
                      <a:pt x="5" y="75"/>
                      <a:pt x="5" y="75"/>
                    </a:cubicBezTo>
                    <a:cubicBezTo>
                      <a:pt x="2" y="75"/>
                      <a:pt x="0" y="73"/>
                      <a:pt x="0" y="70"/>
                    </a:cubicBezTo>
                    <a:cubicBezTo>
                      <a:pt x="0" y="5"/>
                      <a:pt x="0" y="5"/>
                      <a:pt x="0" y="5"/>
                    </a:cubicBezTo>
                    <a:cubicBezTo>
                      <a:pt x="0" y="2"/>
                      <a:pt x="2" y="0"/>
                      <a:pt x="5" y="0"/>
                    </a:cubicBezTo>
                    <a:cubicBezTo>
                      <a:pt x="41" y="0"/>
                      <a:pt x="41" y="0"/>
                      <a:pt x="41" y="0"/>
                    </a:cubicBezTo>
                    <a:cubicBezTo>
                      <a:pt x="43" y="0"/>
                      <a:pt x="46" y="2"/>
                      <a:pt x="46" y="5"/>
                    </a:cubicBezTo>
                    <a:cubicBezTo>
                      <a:pt x="46" y="70"/>
                      <a:pt x="46" y="70"/>
                      <a:pt x="46" y="70"/>
                    </a:cubicBezTo>
                    <a:cubicBezTo>
                      <a:pt x="46" y="73"/>
                      <a:pt x="43" y="75"/>
                      <a:pt x="41" y="7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Freeform 27">
                <a:extLst>
                  <a:ext uri="{FF2B5EF4-FFF2-40B4-BE49-F238E27FC236}">
                    <a16:creationId xmlns:a16="http://schemas.microsoft.com/office/drawing/2014/main" id="{FF935888-8066-6083-FAC5-E7D4CAA9F464}"/>
                  </a:ext>
                </a:extLst>
              </p:cNvPr>
              <p:cNvSpPr>
                <a:spLocks/>
              </p:cNvSpPr>
              <p:nvPr/>
            </p:nvSpPr>
            <p:spPr bwMode="auto">
              <a:xfrm>
                <a:off x="14774066" y="2185018"/>
                <a:ext cx="60341" cy="385867"/>
              </a:xfrm>
              <a:custGeom>
                <a:avLst/>
                <a:gdLst>
                  <a:gd name="T0" fmla="*/ 10 w 19"/>
                  <a:gd name="T1" fmla="*/ 121 h 121"/>
                  <a:gd name="T2" fmla="*/ 10 w 19"/>
                  <a:gd name="T3" fmla="*/ 121 h 121"/>
                  <a:gd name="T4" fmla="*/ 0 w 19"/>
                  <a:gd name="T5" fmla="*/ 111 h 121"/>
                  <a:gd name="T6" fmla="*/ 0 w 19"/>
                  <a:gd name="T7" fmla="*/ 10 h 121"/>
                  <a:gd name="T8" fmla="*/ 10 w 19"/>
                  <a:gd name="T9" fmla="*/ 0 h 121"/>
                  <a:gd name="T10" fmla="*/ 10 w 19"/>
                  <a:gd name="T11" fmla="*/ 0 h 121"/>
                  <a:gd name="T12" fmla="*/ 19 w 19"/>
                  <a:gd name="T13" fmla="*/ 10 h 121"/>
                  <a:gd name="T14" fmla="*/ 19 w 19"/>
                  <a:gd name="T15" fmla="*/ 111 h 121"/>
                  <a:gd name="T16" fmla="*/ 10 w 19"/>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21">
                    <a:moveTo>
                      <a:pt x="10" y="121"/>
                    </a:moveTo>
                    <a:cubicBezTo>
                      <a:pt x="10" y="121"/>
                      <a:pt x="10" y="121"/>
                      <a:pt x="10" y="121"/>
                    </a:cubicBezTo>
                    <a:cubicBezTo>
                      <a:pt x="5" y="121"/>
                      <a:pt x="0" y="116"/>
                      <a:pt x="0" y="111"/>
                    </a:cubicBezTo>
                    <a:cubicBezTo>
                      <a:pt x="0" y="10"/>
                      <a:pt x="0" y="10"/>
                      <a:pt x="0" y="10"/>
                    </a:cubicBezTo>
                    <a:cubicBezTo>
                      <a:pt x="0" y="5"/>
                      <a:pt x="5" y="0"/>
                      <a:pt x="10" y="0"/>
                    </a:cubicBezTo>
                    <a:cubicBezTo>
                      <a:pt x="10" y="0"/>
                      <a:pt x="10" y="0"/>
                      <a:pt x="10" y="0"/>
                    </a:cubicBezTo>
                    <a:cubicBezTo>
                      <a:pt x="15" y="0"/>
                      <a:pt x="19" y="5"/>
                      <a:pt x="19" y="10"/>
                    </a:cubicBezTo>
                    <a:cubicBezTo>
                      <a:pt x="19" y="111"/>
                      <a:pt x="19" y="111"/>
                      <a:pt x="19" y="111"/>
                    </a:cubicBezTo>
                    <a:cubicBezTo>
                      <a:pt x="19" y="116"/>
                      <a:pt x="15" y="121"/>
                      <a:pt x="10" y="12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8">
                <a:extLst>
                  <a:ext uri="{FF2B5EF4-FFF2-40B4-BE49-F238E27FC236}">
                    <a16:creationId xmlns:a16="http://schemas.microsoft.com/office/drawing/2014/main" id="{2AF18DFA-AD75-0CD8-588D-004A0A646314}"/>
                  </a:ext>
                </a:extLst>
              </p:cNvPr>
              <p:cNvSpPr>
                <a:spLocks/>
              </p:cNvSpPr>
              <p:nvPr/>
            </p:nvSpPr>
            <p:spPr bwMode="auto">
              <a:xfrm>
                <a:off x="14789946" y="1853141"/>
                <a:ext cx="1478361" cy="1008334"/>
              </a:xfrm>
              <a:custGeom>
                <a:avLst/>
                <a:gdLst>
                  <a:gd name="T0" fmla="*/ 324 w 465"/>
                  <a:gd name="T1" fmla="*/ 316 h 316"/>
                  <a:gd name="T2" fmla="*/ 168 w 465"/>
                  <a:gd name="T3" fmla="*/ 258 h 316"/>
                  <a:gd name="T4" fmla="*/ 120 w 465"/>
                  <a:gd name="T5" fmla="*/ 119 h 316"/>
                  <a:gd name="T6" fmla="*/ 101 w 465"/>
                  <a:gd name="T7" fmla="*/ 52 h 316"/>
                  <a:gd name="T8" fmla="*/ 14 w 465"/>
                  <a:gd name="T9" fmla="*/ 53 h 316"/>
                  <a:gd name="T10" fmla="*/ 2 w 465"/>
                  <a:gd name="T11" fmla="*/ 51 h 316"/>
                  <a:gd name="T12" fmla="*/ 4 w 465"/>
                  <a:gd name="T13" fmla="*/ 40 h 316"/>
                  <a:gd name="T14" fmla="*/ 111 w 465"/>
                  <a:gd name="T15" fmla="*/ 39 h 316"/>
                  <a:gd name="T16" fmla="*/ 136 w 465"/>
                  <a:gd name="T17" fmla="*/ 117 h 316"/>
                  <a:gd name="T18" fmla="*/ 180 w 465"/>
                  <a:gd name="T19" fmla="*/ 248 h 316"/>
                  <a:gd name="T20" fmla="*/ 420 w 465"/>
                  <a:gd name="T21" fmla="*/ 278 h 316"/>
                  <a:gd name="T22" fmla="*/ 438 w 465"/>
                  <a:gd name="T23" fmla="*/ 226 h 316"/>
                  <a:gd name="T24" fmla="*/ 442 w 465"/>
                  <a:gd name="T25" fmla="*/ 216 h 316"/>
                  <a:gd name="T26" fmla="*/ 453 w 465"/>
                  <a:gd name="T27" fmla="*/ 220 h 316"/>
                  <a:gd name="T28" fmla="*/ 429 w 465"/>
                  <a:gd name="T29" fmla="*/ 291 h 316"/>
                  <a:gd name="T30" fmla="*/ 324 w 465"/>
                  <a:gd name="T31"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 h="316">
                    <a:moveTo>
                      <a:pt x="324" y="316"/>
                    </a:moveTo>
                    <a:cubicBezTo>
                      <a:pt x="267" y="316"/>
                      <a:pt x="205" y="299"/>
                      <a:pt x="168" y="258"/>
                    </a:cubicBezTo>
                    <a:cubicBezTo>
                      <a:pt x="133" y="219"/>
                      <a:pt x="126" y="163"/>
                      <a:pt x="120" y="119"/>
                    </a:cubicBezTo>
                    <a:cubicBezTo>
                      <a:pt x="116" y="88"/>
                      <a:pt x="113" y="61"/>
                      <a:pt x="101" y="52"/>
                    </a:cubicBezTo>
                    <a:cubicBezTo>
                      <a:pt x="60" y="20"/>
                      <a:pt x="14" y="53"/>
                      <a:pt x="14" y="53"/>
                    </a:cubicBezTo>
                    <a:cubicBezTo>
                      <a:pt x="10" y="56"/>
                      <a:pt x="5" y="55"/>
                      <a:pt x="2" y="51"/>
                    </a:cubicBezTo>
                    <a:cubicBezTo>
                      <a:pt x="0" y="48"/>
                      <a:pt x="1" y="43"/>
                      <a:pt x="4" y="40"/>
                    </a:cubicBezTo>
                    <a:cubicBezTo>
                      <a:pt x="5" y="40"/>
                      <a:pt x="61" y="0"/>
                      <a:pt x="111" y="39"/>
                    </a:cubicBezTo>
                    <a:cubicBezTo>
                      <a:pt x="128" y="52"/>
                      <a:pt x="131" y="81"/>
                      <a:pt x="136" y="117"/>
                    </a:cubicBezTo>
                    <a:cubicBezTo>
                      <a:pt x="141" y="159"/>
                      <a:pt x="148" y="212"/>
                      <a:pt x="180" y="248"/>
                    </a:cubicBezTo>
                    <a:cubicBezTo>
                      <a:pt x="238" y="312"/>
                      <a:pt x="368" y="312"/>
                      <a:pt x="420" y="278"/>
                    </a:cubicBezTo>
                    <a:cubicBezTo>
                      <a:pt x="441" y="264"/>
                      <a:pt x="447" y="247"/>
                      <a:pt x="438" y="226"/>
                    </a:cubicBezTo>
                    <a:cubicBezTo>
                      <a:pt x="436" y="222"/>
                      <a:pt x="438" y="218"/>
                      <a:pt x="442" y="216"/>
                    </a:cubicBezTo>
                    <a:cubicBezTo>
                      <a:pt x="446" y="214"/>
                      <a:pt x="451" y="216"/>
                      <a:pt x="453" y="220"/>
                    </a:cubicBezTo>
                    <a:cubicBezTo>
                      <a:pt x="465" y="247"/>
                      <a:pt x="456" y="273"/>
                      <a:pt x="429" y="291"/>
                    </a:cubicBezTo>
                    <a:cubicBezTo>
                      <a:pt x="405" y="307"/>
                      <a:pt x="366" y="316"/>
                      <a:pt x="324" y="316"/>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Oval 29">
                <a:extLst>
                  <a:ext uri="{FF2B5EF4-FFF2-40B4-BE49-F238E27FC236}">
                    <a16:creationId xmlns:a16="http://schemas.microsoft.com/office/drawing/2014/main" id="{08CD74B5-ACA5-692F-47CB-D951656D9EA3}"/>
                  </a:ext>
                </a:extLst>
              </p:cNvPr>
              <p:cNvSpPr>
                <a:spLocks noChangeArrowheads="1"/>
              </p:cNvSpPr>
              <p:nvPr/>
            </p:nvSpPr>
            <p:spPr bwMode="auto">
              <a:xfrm>
                <a:off x="14678791" y="1745161"/>
                <a:ext cx="276300" cy="281063"/>
              </a:xfrm>
              <a:prstGeom prst="ellipse">
                <a:avLst/>
              </a:prstGeom>
              <a:solidFill>
                <a:srgbClr val="0078D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9" name="Oval 30">
                <a:extLst>
                  <a:ext uri="{FF2B5EF4-FFF2-40B4-BE49-F238E27FC236}">
                    <a16:creationId xmlns:a16="http://schemas.microsoft.com/office/drawing/2014/main" id="{994E2B51-8A9E-DF8A-8483-ECE69650A8DB}"/>
                  </a:ext>
                </a:extLst>
              </p:cNvPr>
              <p:cNvSpPr>
                <a:spLocks noChangeArrowheads="1"/>
              </p:cNvSpPr>
              <p:nvPr/>
            </p:nvSpPr>
            <p:spPr bwMode="auto">
              <a:xfrm>
                <a:off x="14770890" y="1827734"/>
                <a:ext cx="107979" cy="12227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0" name="Oval 31">
                <a:extLst>
                  <a:ext uri="{FF2B5EF4-FFF2-40B4-BE49-F238E27FC236}">
                    <a16:creationId xmlns:a16="http://schemas.microsoft.com/office/drawing/2014/main" id="{4FCA9DD2-3597-63F7-6991-7E0B5ED9FB3F}"/>
                  </a:ext>
                </a:extLst>
              </p:cNvPr>
              <p:cNvSpPr>
                <a:spLocks noChangeArrowheads="1"/>
              </p:cNvSpPr>
              <p:nvPr/>
            </p:nvSpPr>
            <p:spPr bwMode="auto">
              <a:xfrm>
                <a:off x="14704197" y="1862668"/>
                <a:ext cx="44462" cy="44462"/>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1" name="Oval 32">
                <a:extLst>
                  <a:ext uri="{FF2B5EF4-FFF2-40B4-BE49-F238E27FC236}">
                    <a16:creationId xmlns:a16="http://schemas.microsoft.com/office/drawing/2014/main" id="{4DA14119-B890-A4F3-32D6-59AE2A186AB0}"/>
                  </a:ext>
                </a:extLst>
              </p:cNvPr>
              <p:cNvSpPr>
                <a:spLocks noChangeArrowheads="1"/>
              </p:cNvSpPr>
              <p:nvPr/>
            </p:nvSpPr>
            <p:spPr bwMode="auto">
              <a:xfrm>
                <a:off x="14901101" y="1865844"/>
                <a:ext cx="28583" cy="31759"/>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2" name="Oval 33">
                <a:extLst>
                  <a:ext uri="{FF2B5EF4-FFF2-40B4-BE49-F238E27FC236}">
                    <a16:creationId xmlns:a16="http://schemas.microsoft.com/office/drawing/2014/main" id="{648AC548-315F-CB24-3A26-C90326B828FC}"/>
                  </a:ext>
                </a:extLst>
              </p:cNvPr>
              <p:cNvSpPr>
                <a:spLocks noChangeArrowheads="1"/>
              </p:cNvSpPr>
              <p:nvPr/>
            </p:nvSpPr>
            <p:spPr bwMode="auto">
              <a:xfrm>
                <a:off x="14805825" y="1770568"/>
                <a:ext cx="28583" cy="31759"/>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3" name="Oval 34">
                <a:extLst>
                  <a:ext uri="{FF2B5EF4-FFF2-40B4-BE49-F238E27FC236}">
                    <a16:creationId xmlns:a16="http://schemas.microsoft.com/office/drawing/2014/main" id="{70468D12-4876-90B2-C6A9-67299ACD97BF}"/>
                  </a:ext>
                </a:extLst>
              </p:cNvPr>
              <p:cNvSpPr>
                <a:spLocks noChangeArrowheads="1"/>
              </p:cNvSpPr>
              <p:nvPr/>
            </p:nvSpPr>
            <p:spPr bwMode="auto">
              <a:xfrm>
                <a:off x="14796297" y="1962708"/>
                <a:ext cx="38110" cy="34934"/>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4" name="Freeform 35">
                <a:extLst>
                  <a:ext uri="{FF2B5EF4-FFF2-40B4-BE49-F238E27FC236}">
                    <a16:creationId xmlns:a16="http://schemas.microsoft.com/office/drawing/2014/main" id="{64395671-E448-D2FB-2D04-22C1C64B141E}"/>
                  </a:ext>
                </a:extLst>
              </p:cNvPr>
              <p:cNvSpPr>
                <a:spLocks/>
              </p:cNvSpPr>
              <p:nvPr/>
            </p:nvSpPr>
            <p:spPr bwMode="auto">
              <a:xfrm>
                <a:off x="14875694" y="1802327"/>
                <a:ext cx="31759" cy="34934"/>
              </a:xfrm>
              <a:custGeom>
                <a:avLst/>
                <a:gdLst>
                  <a:gd name="T0" fmla="*/ 2 w 10"/>
                  <a:gd name="T1" fmla="*/ 9 h 11"/>
                  <a:gd name="T2" fmla="*/ 2 w 10"/>
                  <a:gd name="T3" fmla="*/ 2 h 11"/>
                  <a:gd name="T4" fmla="*/ 9 w 10"/>
                  <a:gd name="T5" fmla="*/ 2 h 11"/>
                  <a:gd name="T6" fmla="*/ 8 w 10"/>
                  <a:gd name="T7" fmla="*/ 9 h 11"/>
                  <a:gd name="T8" fmla="*/ 2 w 10"/>
                  <a:gd name="T9" fmla="*/ 9 h 11"/>
                </a:gdLst>
                <a:ahLst/>
                <a:cxnLst>
                  <a:cxn ang="0">
                    <a:pos x="T0" y="T1"/>
                  </a:cxn>
                  <a:cxn ang="0">
                    <a:pos x="T2" y="T3"/>
                  </a:cxn>
                  <a:cxn ang="0">
                    <a:pos x="T4" y="T5"/>
                  </a:cxn>
                  <a:cxn ang="0">
                    <a:pos x="T6" y="T7"/>
                  </a:cxn>
                  <a:cxn ang="0">
                    <a:pos x="T8" y="T9"/>
                  </a:cxn>
                </a:cxnLst>
                <a:rect l="0" t="0" r="r" b="b"/>
                <a:pathLst>
                  <a:path w="10" h="11">
                    <a:moveTo>
                      <a:pt x="2" y="9"/>
                    </a:moveTo>
                    <a:cubicBezTo>
                      <a:pt x="0" y="7"/>
                      <a:pt x="0" y="3"/>
                      <a:pt x="2" y="2"/>
                    </a:cubicBezTo>
                    <a:cubicBezTo>
                      <a:pt x="4" y="0"/>
                      <a:pt x="7" y="0"/>
                      <a:pt x="9" y="2"/>
                    </a:cubicBezTo>
                    <a:cubicBezTo>
                      <a:pt x="10" y="4"/>
                      <a:pt x="10" y="7"/>
                      <a:pt x="8" y="9"/>
                    </a:cubicBezTo>
                    <a:cubicBezTo>
                      <a:pt x="6" y="11"/>
                      <a:pt x="3" y="11"/>
                      <a:pt x="2" y="9"/>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5" name="Freeform 36">
                <a:extLst>
                  <a:ext uri="{FF2B5EF4-FFF2-40B4-BE49-F238E27FC236}">
                    <a16:creationId xmlns:a16="http://schemas.microsoft.com/office/drawing/2014/main" id="{0FF038EB-239A-1B38-E182-1B016DEC8F7A}"/>
                  </a:ext>
                </a:extLst>
              </p:cNvPr>
              <p:cNvSpPr>
                <a:spLocks/>
              </p:cNvSpPr>
              <p:nvPr/>
            </p:nvSpPr>
            <p:spPr bwMode="auto">
              <a:xfrm>
                <a:off x="14729604" y="1927773"/>
                <a:ext cx="38110" cy="38110"/>
              </a:xfrm>
              <a:custGeom>
                <a:avLst/>
                <a:gdLst>
                  <a:gd name="T0" fmla="*/ 2 w 12"/>
                  <a:gd name="T1" fmla="*/ 10 h 12"/>
                  <a:gd name="T2" fmla="*/ 2 w 12"/>
                  <a:gd name="T3" fmla="*/ 2 h 12"/>
                  <a:gd name="T4" fmla="*/ 10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2" y="2"/>
                    </a:cubicBezTo>
                    <a:cubicBezTo>
                      <a:pt x="4" y="0"/>
                      <a:pt x="8" y="0"/>
                      <a:pt x="10" y="2"/>
                    </a:cubicBezTo>
                    <a:cubicBezTo>
                      <a:pt x="12" y="4"/>
                      <a:pt x="12" y="8"/>
                      <a:pt x="10" y="10"/>
                    </a:cubicBezTo>
                    <a:cubicBezTo>
                      <a:pt x="7" y="12"/>
                      <a:pt x="4" y="12"/>
                      <a:pt x="2" y="10"/>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Freeform 37">
                <a:extLst>
                  <a:ext uri="{FF2B5EF4-FFF2-40B4-BE49-F238E27FC236}">
                    <a16:creationId xmlns:a16="http://schemas.microsoft.com/office/drawing/2014/main" id="{12826973-E5C5-50CD-1B89-1590A2FD55D8}"/>
                  </a:ext>
                </a:extLst>
              </p:cNvPr>
              <p:cNvSpPr>
                <a:spLocks/>
              </p:cNvSpPr>
              <p:nvPr/>
            </p:nvSpPr>
            <p:spPr bwMode="auto">
              <a:xfrm>
                <a:off x="14729604" y="1799151"/>
                <a:ext cx="38110" cy="38110"/>
              </a:xfrm>
              <a:custGeom>
                <a:avLst/>
                <a:gdLst>
                  <a:gd name="T0" fmla="*/ 10 w 12"/>
                  <a:gd name="T1" fmla="*/ 10 h 12"/>
                  <a:gd name="T2" fmla="*/ 10 w 12"/>
                  <a:gd name="T3" fmla="*/ 2 h 12"/>
                  <a:gd name="T4" fmla="*/ 2 w 12"/>
                  <a:gd name="T5" fmla="*/ 2 h 12"/>
                  <a:gd name="T6" fmla="*/ 2 w 12"/>
                  <a:gd name="T7" fmla="*/ 10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12" y="8"/>
                      <a:pt x="12" y="4"/>
                      <a:pt x="10" y="2"/>
                    </a:cubicBezTo>
                    <a:cubicBezTo>
                      <a:pt x="8" y="0"/>
                      <a:pt x="4" y="0"/>
                      <a:pt x="2" y="2"/>
                    </a:cubicBezTo>
                    <a:cubicBezTo>
                      <a:pt x="0" y="5"/>
                      <a:pt x="0" y="8"/>
                      <a:pt x="2" y="10"/>
                    </a:cubicBezTo>
                    <a:cubicBezTo>
                      <a:pt x="5" y="12"/>
                      <a:pt x="8" y="12"/>
                      <a:pt x="10" y="10"/>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Freeform 38">
                <a:extLst>
                  <a:ext uri="{FF2B5EF4-FFF2-40B4-BE49-F238E27FC236}">
                    <a16:creationId xmlns:a16="http://schemas.microsoft.com/office/drawing/2014/main" id="{59E6D40E-7669-DDDD-2B84-24FC8D8EBE3D}"/>
                  </a:ext>
                </a:extLst>
              </p:cNvPr>
              <p:cNvSpPr>
                <a:spLocks/>
              </p:cNvSpPr>
              <p:nvPr/>
            </p:nvSpPr>
            <p:spPr bwMode="auto">
              <a:xfrm>
                <a:off x="14875694" y="1930949"/>
                <a:ext cx="31759" cy="38110"/>
              </a:xfrm>
              <a:custGeom>
                <a:avLst/>
                <a:gdLst>
                  <a:gd name="T0" fmla="*/ 9 w 10"/>
                  <a:gd name="T1" fmla="*/ 9 h 12"/>
                  <a:gd name="T2" fmla="*/ 8 w 10"/>
                  <a:gd name="T3" fmla="*/ 2 h 12"/>
                  <a:gd name="T4" fmla="*/ 2 w 10"/>
                  <a:gd name="T5" fmla="*/ 2 h 12"/>
                  <a:gd name="T6" fmla="*/ 2 w 10"/>
                  <a:gd name="T7" fmla="*/ 10 h 12"/>
                  <a:gd name="T8" fmla="*/ 9 w 10"/>
                  <a:gd name="T9" fmla="*/ 9 h 12"/>
                </a:gdLst>
                <a:ahLst/>
                <a:cxnLst>
                  <a:cxn ang="0">
                    <a:pos x="T0" y="T1"/>
                  </a:cxn>
                  <a:cxn ang="0">
                    <a:pos x="T2" y="T3"/>
                  </a:cxn>
                  <a:cxn ang="0">
                    <a:pos x="T4" y="T5"/>
                  </a:cxn>
                  <a:cxn ang="0">
                    <a:pos x="T6" y="T7"/>
                  </a:cxn>
                  <a:cxn ang="0">
                    <a:pos x="T8" y="T9"/>
                  </a:cxn>
                </a:cxnLst>
                <a:rect l="0" t="0" r="r" b="b"/>
                <a:pathLst>
                  <a:path w="10" h="12">
                    <a:moveTo>
                      <a:pt x="9" y="9"/>
                    </a:moveTo>
                    <a:cubicBezTo>
                      <a:pt x="10" y="7"/>
                      <a:pt x="10" y="4"/>
                      <a:pt x="8" y="2"/>
                    </a:cubicBezTo>
                    <a:cubicBezTo>
                      <a:pt x="6" y="0"/>
                      <a:pt x="3" y="0"/>
                      <a:pt x="2" y="2"/>
                    </a:cubicBezTo>
                    <a:cubicBezTo>
                      <a:pt x="0" y="4"/>
                      <a:pt x="0" y="8"/>
                      <a:pt x="2" y="10"/>
                    </a:cubicBezTo>
                    <a:cubicBezTo>
                      <a:pt x="4" y="12"/>
                      <a:pt x="7" y="12"/>
                      <a:pt x="9" y="9"/>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Oval 39">
                <a:extLst>
                  <a:ext uri="{FF2B5EF4-FFF2-40B4-BE49-F238E27FC236}">
                    <a16:creationId xmlns:a16="http://schemas.microsoft.com/office/drawing/2014/main" id="{C72335D9-4877-1A6F-E958-762D1DE12862}"/>
                  </a:ext>
                </a:extLst>
              </p:cNvPr>
              <p:cNvSpPr>
                <a:spLocks noChangeArrowheads="1"/>
              </p:cNvSpPr>
              <p:nvPr/>
            </p:nvSpPr>
            <p:spPr bwMode="auto">
              <a:xfrm>
                <a:off x="15628372" y="2054807"/>
                <a:ext cx="643111" cy="708216"/>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Oval 40">
                <a:extLst>
                  <a:ext uri="{FF2B5EF4-FFF2-40B4-BE49-F238E27FC236}">
                    <a16:creationId xmlns:a16="http://schemas.microsoft.com/office/drawing/2014/main" id="{B5D9D06A-A3CA-7C63-7B1D-FD5C4F41AFE0}"/>
                  </a:ext>
                </a:extLst>
              </p:cNvPr>
              <p:cNvSpPr>
                <a:spLocks noChangeArrowheads="1"/>
              </p:cNvSpPr>
              <p:nvPr/>
            </p:nvSpPr>
            <p:spPr bwMode="auto">
              <a:xfrm>
                <a:off x="15809396" y="2229480"/>
                <a:ext cx="325525" cy="35728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0" name="Oval 41">
                <a:extLst>
                  <a:ext uri="{FF2B5EF4-FFF2-40B4-BE49-F238E27FC236}">
                    <a16:creationId xmlns:a16="http://schemas.microsoft.com/office/drawing/2014/main" id="{1E492E53-66F7-75C0-E9B2-6CFD3FDE03C7}"/>
                  </a:ext>
                </a:extLst>
              </p:cNvPr>
              <p:cNvSpPr>
                <a:spLocks noChangeArrowheads="1"/>
              </p:cNvSpPr>
              <p:nvPr/>
            </p:nvSpPr>
            <p:spPr bwMode="auto">
              <a:xfrm>
                <a:off x="15691889" y="2354926"/>
                <a:ext cx="88924" cy="9845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1" name="Oval 42">
                <a:extLst>
                  <a:ext uri="{FF2B5EF4-FFF2-40B4-BE49-F238E27FC236}">
                    <a16:creationId xmlns:a16="http://schemas.microsoft.com/office/drawing/2014/main" id="{BE7FAC91-46CD-802D-E048-56E2D95F0CEB}"/>
                  </a:ext>
                </a:extLst>
              </p:cNvPr>
              <p:cNvSpPr>
                <a:spLocks noChangeArrowheads="1"/>
              </p:cNvSpPr>
              <p:nvPr/>
            </p:nvSpPr>
            <p:spPr bwMode="auto">
              <a:xfrm>
                <a:off x="16166679" y="2367629"/>
                <a:ext cx="60341" cy="730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2" name="Oval 43">
                <a:extLst>
                  <a:ext uri="{FF2B5EF4-FFF2-40B4-BE49-F238E27FC236}">
                    <a16:creationId xmlns:a16="http://schemas.microsoft.com/office/drawing/2014/main" id="{7B663C2B-49BF-31C0-67B5-D5FB0362E16D}"/>
                  </a:ext>
                </a:extLst>
              </p:cNvPr>
              <p:cNvSpPr>
                <a:spLocks noChangeArrowheads="1"/>
              </p:cNvSpPr>
              <p:nvPr/>
            </p:nvSpPr>
            <p:spPr bwMode="auto">
              <a:xfrm>
                <a:off x="15917375" y="2118325"/>
                <a:ext cx="69869" cy="762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3" name="Oval 44">
                <a:extLst>
                  <a:ext uri="{FF2B5EF4-FFF2-40B4-BE49-F238E27FC236}">
                    <a16:creationId xmlns:a16="http://schemas.microsoft.com/office/drawing/2014/main" id="{3EE48B4F-E4FF-E736-168D-E9D92CFD7F1D}"/>
                  </a:ext>
                </a:extLst>
              </p:cNvPr>
              <p:cNvSpPr>
                <a:spLocks noChangeArrowheads="1"/>
              </p:cNvSpPr>
              <p:nvPr/>
            </p:nvSpPr>
            <p:spPr bwMode="auto">
              <a:xfrm>
                <a:off x="15920550" y="2621698"/>
                <a:ext cx="73045" cy="778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4" name="Freeform 45">
                <a:extLst>
                  <a:ext uri="{FF2B5EF4-FFF2-40B4-BE49-F238E27FC236}">
                    <a16:creationId xmlns:a16="http://schemas.microsoft.com/office/drawing/2014/main" id="{DEB344CA-3BD8-D141-7691-36825083A8B5}"/>
                  </a:ext>
                </a:extLst>
              </p:cNvPr>
              <p:cNvSpPr>
                <a:spLocks/>
              </p:cNvSpPr>
              <p:nvPr/>
            </p:nvSpPr>
            <p:spPr bwMode="auto">
              <a:xfrm>
                <a:off x="16104750" y="2194545"/>
                <a:ext cx="58753" cy="76221"/>
              </a:xfrm>
              <a:custGeom>
                <a:avLst/>
                <a:gdLst>
                  <a:gd name="T0" fmla="*/ 3 w 18"/>
                  <a:gd name="T1" fmla="*/ 19 h 24"/>
                  <a:gd name="T2" fmla="*/ 3 w 18"/>
                  <a:gd name="T3" fmla="*/ 4 h 24"/>
                  <a:gd name="T4" fmla="*/ 15 w 18"/>
                  <a:gd name="T5" fmla="*/ 5 h 24"/>
                  <a:gd name="T6" fmla="*/ 14 w 18"/>
                  <a:gd name="T7" fmla="*/ 20 h 24"/>
                  <a:gd name="T8" fmla="*/ 3 w 18"/>
                  <a:gd name="T9" fmla="*/ 19 h 24"/>
                </a:gdLst>
                <a:ahLst/>
                <a:cxnLst>
                  <a:cxn ang="0">
                    <a:pos x="T0" y="T1"/>
                  </a:cxn>
                  <a:cxn ang="0">
                    <a:pos x="T2" y="T3"/>
                  </a:cxn>
                  <a:cxn ang="0">
                    <a:pos x="T4" y="T5"/>
                  </a:cxn>
                  <a:cxn ang="0">
                    <a:pos x="T6" y="T7"/>
                  </a:cxn>
                  <a:cxn ang="0">
                    <a:pos x="T8" y="T9"/>
                  </a:cxn>
                </a:cxnLst>
                <a:rect l="0" t="0" r="r" b="b"/>
                <a:pathLst>
                  <a:path w="18" h="24">
                    <a:moveTo>
                      <a:pt x="3" y="19"/>
                    </a:moveTo>
                    <a:cubicBezTo>
                      <a:pt x="0" y="15"/>
                      <a:pt x="0" y="8"/>
                      <a:pt x="3" y="4"/>
                    </a:cubicBezTo>
                    <a:cubicBezTo>
                      <a:pt x="7" y="0"/>
                      <a:pt x="12" y="1"/>
                      <a:pt x="15" y="5"/>
                    </a:cubicBezTo>
                    <a:cubicBezTo>
                      <a:pt x="18" y="9"/>
                      <a:pt x="18" y="16"/>
                      <a:pt x="14" y="20"/>
                    </a:cubicBezTo>
                    <a:cubicBezTo>
                      <a:pt x="11" y="24"/>
                      <a:pt x="6" y="23"/>
                      <a:pt x="3" y="1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5" name="Freeform 46">
                <a:extLst>
                  <a:ext uri="{FF2B5EF4-FFF2-40B4-BE49-F238E27FC236}">
                    <a16:creationId xmlns:a16="http://schemas.microsoft.com/office/drawing/2014/main" id="{FAF22D89-B377-FE3F-C4B1-FCDEA46542DE}"/>
                  </a:ext>
                </a:extLst>
              </p:cNvPr>
              <p:cNvSpPr>
                <a:spLocks/>
              </p:cNvSpPr>
              <p:nvPr/>
            </p:nvSpPr>
            <p:spPr bwMode="auto">
              <a:xfrm>
                <a:off x="15745878" y="2529598"/>
                <a:ext cx="82572" cy="88924"/>
              </a:xfrm>
              <a:custGeom>
                <a:avLst/>
                <a:gdLst>
                  <a:gd name="T0" fmla="*/ 5 w 26"/>
                  <a:gd name="T1" fmla="*/ 22 h 28"/>
                  <a:gd name="T2" fmla="*/ 5 w 26"/>
                  <a:gd name="T3" fmla="*/ 4 h 28"/>
                  <a:gd name="T4" fmla="*/ 22 w 26"/>
                  <a:gd name="T5" fmla="*/ 5 h 28"/>
                  <a:gd name="T6" fmla="*/ 21 w 26"/>
                  <a:gd name="T7" fmla="*/ 23 h 28"/>
                  <a:gd name="T8" fmla="*/ 5 w 26"/>
                  <a:gd name="T9" fmla="*/ 22 h 28"/>
                </a:gdLst>
                <a:ahLst/>
                <a:cxnLst>
                  <a:cxn ang="0">
                    <a:pos x="T0" y="T1"/>
                  </a:cxn>
                  <a:cxn ang="0">
                    <a:pos x="T2" y="T3"/>
                  </a:cxn>
                  <a:cxn ang="0">
                    <a:pos x="T4" y="T5"/>
                  </a:cxn>
                  <a:cxn ang="0">
                    <a:pos x="T6" y="T7"/>
                  </a:cxn>
                  <a:cxn ang="0">
                    <a:pos x="T8" y="T9"/>
                  </a:cxn>
                </a:cxnLst>
                <a:rect l="0" t="0" r="r" b="b"/>
                <a:pathLst>
                  <a:path w="26" h="28">
                    <a:moveTo>
                      <a:pt x="5" y="22"/>
                    </a:moveTo>
                    <a:cubicBezTo>
                      <a:pt x="0" y="17"/>
                      <a:pt x="1" y="9"/>
                      <a:pt x="5" y="4"/>
                    </a:cubicBezTo>
                    <a:cubicBezTo>
                      <a:pt x="10" y="0"/>
                      <a:pt x="18" y="0"/>
                      <a:pt x="22" y="5"/>
                    </a:cubicBezTo>
                    <a:cubicBezTo>
                      <a:pt x="26" y="10"/>
                      <a:pt x="26" y="18"/>
                      <a:pt x="21" y="23"/>
                    </a:cubicBezTo>
                    <a:cubicBezTo>
                      <a:pt x="16" y="28"/>
                      <a:pt x="9" y="28"/>
                      <a:pt x="5"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6" name="Freeform 47">
                <a:extLst>
                  <a:ext uri="{FF2B5EF4-FFF2-40B4-BE49-F238E27FC236}">
                    <a16:creationId xmlns:a16="http://schemas.microsoft.com/office/drawing/2014/main" id="{4F0E8689-1F80-AFDB-8474-270C0DC7DBB3}"/>
                  </a:ext>
                </a:extLst>
              </p:cNvPr>
              <p:cNvSpPr>
                <a:spLocks/>
              </p:cNvSpPr>
              <p:nvPr/>
            </p:nvSpPr>
            <p:spPr bwMode="auto">
              <a:xfrm>
                <a:off x="15749054" y="2194545"/>
                <a:ext cx="79396" cy="87336"/>
              </a:xfrm>
              <a:custGeom>
                <a:avLst/>
                <a:gdLst>
                  <a:gd name="T0" fmla="*/ 20 w 25"/>
                  <a:gd name="T1" fmla="*/ 22 h 27"/>
                  <a:gd name="T2" fmla="*/ 20 w 25"/>
                  <a:gd name="T3" fmla="*/ 5 h 27"/>
                  <a:gd name="T4" fmla="*/ 4 w 25"/>
                  <a:gd name="T5" fmla="*/ 5 h 27"/>
                  <a:gd name="T6" fmla="*/ 5 w 25"/>
                  <a:gd name="T7" fmla="*/ 23 h 27"/>
                  <a:gd name="T8" fmla="*/ 20 w 25"/>
                  <a:gd name="T9" fmla="*/ 22 h 27"/>
                </a:gdLst>
                <a:ahLst/>
                <a:cxnLst>
                  <a:cxn ang="0">
                    <a:pos x="T0" y="T1"/>
                  </a:cxn>
                  <a:cxn ang="0">
                    <a:pos x="T2" y="T3"/>
                  </a:cxn>
                  <a:cxn ang="0">
                    <a:pos x="T4" y="T5"/>
                  </a:cxn>
                  <a:cxn ang="0">
                    <a:pos x="T6" y="T7"/>
                  </a:cxn>
                  <a:cxn ang="0">
                    <a:pos x="T8" y="T9"/>
                  </a:cxn>
                </a:cxnLst>
                <a:rect l="0" t="0" r="r" b="b"/>
                <a:pathLst>
                  <a:path w="25" h="27">
                    <a:moveTo>
                      <a:pt x="20" y="22"/>
                    </a:moveTo>
                    <a:cubicBezTo>
                      <a:pt x="25" y="17"/>
                      <a:pt x="24" y="9"/>
                      <a:pt x="20" y="5"/>
                    </a:cubicBezTo>
                    <a:cubicBezTo>
                      <a:pt x="15" y="0"/>
                      <a:pt x="8" y="0"/>
                      <a:pt x="4" y="5"/>
                    </a:cubicBezTo>
                    <a:cubicBezTo>
                      <a:pt x="0" y="10"/>
                      <a:pt x="0" y="18"/>
                      <a:pt x="5" y="23"/>
                    </a:cubicBezTo>
                    <a:cubicBezTo>
                      <a:pt x="9" y="27"/>
                      <a:pt x="16" y="27"/>
                      <a:pt x="20"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7" name="Freeform 48">
                <a:extLst>
                  <a:ext uri="{FF2B5EF4-FFF2-40B4-BE49-F238E27FC236}">
                    <a16:creationId xmlns:a16="http://schemas.microsoft.com/office/drawing/2014/main" id="{F7DC5208-B7FA-2260-06D7-198E4A588AF2}"/>
                  </a:ext>
                </a:extLst>
              </p:cNvPr>
              <p:cNvSpPr>
                <a:spLocks/>
              </p:cNvSpPr>
              <p:nvPr/>
            </p:nvSpPr>
            <p:spPr bwMode="auto">
              <a:xfrm>
                <a:off x="16101574" y="2532774"/>
                <a:ext cx="61929" cy="79396"/>
              </a:xfrm>
              <a:custGeom>
                <a:avLst/>
                <a:gdLst>
                  <a:gd name="T0" fmla="*/ 16 w 19"/>
                  <a:gd name="T1" fmla="*/ 20 h 25"/>
                  <a:gd name="T2" fmla="*/ 16 w 19"/>
                  <a:gd name="T3" fmla="*/ 5 h 25"/>
                  <a:gd name="T4" fmla="*/ 3 w 19"/>
                  <a:gd name="T5" fmla="*/ 5 h 25"/>
                  <a:gd name="T6" fmla="*/ 4 w 19"/>
                  <a:gd name="T7" fmla="*/ 21 h 25"/>
                  <a:gd name="T8" fmla="*/ 16 w 19"/>
                  <a:gd name="T9" fmla="*/ 20 h 25"/>
                </a:gdLst>
                <a:ahLst/>
                <a:cxnLst>
                  <a:cxn ang="0">
                    <a:pos x="T0" y="T1"/>
                  </a:cxn>
                  <a:cxn ang="0">
                    <a:pos x="T2" y="T3"/>
                  </a:cxn>
                  <a:cxn ang="0">
                    <a:pos x="T4" y="T5"/>
                  </a:cxn>
                  <a:cxn ang="0">
                    <a:pos x="T6" y="T7"/>
                  </a:cxn>
                  <a:cxn ang="0">
                    <a:pos x="T8" y="T9"/>
                  </a:cxn>
                </a:cxnLst>
                <a:rect l="0" t="0" r="r" b="b"/>
                <a:pathLst>
                  <a:path w="19" h="25">
                    <a:moveTo>
                      <a:pt x="16" y="20"/>
                    </a:moveTo>
                    <a:cubicBezTo>
                      <a:pt x="19" y="16"/>
                      <a:pt x="19" y="9"/>
                      <a:pt x="16" y="5"/>
                    </a:cubicBezTo>
                    <a:cubicBezTo>
                      <a:pt x="12" y="0"/>
                      <a:pt x="7" y="1"/>
                      <a:pt x="3" y="5"/>
                    </a:cubicBezTo>
                    <a:cubicBezTo>
                      <a:pt x="0" y="10"/>
                      <a:pt x="1" y="17"/>
                      <a:pt x="4" y="21"/>
                    </a:cubicBezTo>
                    <a:cubicBezTo>
                      <a:pt x="8" y="25"/>
                      <a:pt x="13" y="25"/>
                      <a:pt x="16" y="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52" name="Group 551">
            <a:extLst>
              <a:ext uri="{FF2B5EF4-FFF2-40B4-BE49-F238E27FC236}">
                <a16:creationId xmlns:a16="http://schemas.microsoft.com/office/drawing/2014/main" id="{160C31C6-A2F3-9B30-E8EA-D6CE0CBE8725}"/>
              </a:ext>
            </a:extLst>
          </p:cNvPr>
          <p:cNvGrpSpPr/>
          <p:nvPr/>
        </p:nvGrpSpPr>
        <p:grpSpPr>
          <a:xfrm>
            <a:off x="4966776" y="3295014"/>
            <a:ext cx="925604" cy="910908"/>
            <a:chOff x="4019843" y="-6217920"/>
            <a:chExt cx="3948899" cy="3886200"/>
          </a:xfrm>
        </p:grpSpPr>
        <p:grpSp>
          <p:nvGrpSpPr>
            <p:cNvPr id="553" name="Group 552">
              <a:extLst>
                <a:ext uri="{FF2B5EF4-FFF2-40B4-BE49-F238E27FC236}">
                  <a16:creationId xmlns:a16="http://schemas.microsoft.com/office/drawing/2014/main" id="{5D6ED376-6A67-8376-9BB1-B5BCA303F816}"/>
                </a:ext>
              </a:extLst>
            </p:cNvPr>
            <p:cNvGrpSpPr/>
            <p:nvPr/>
          </p:nvGrpSpPr>
          <p:grpSpPr>
            <a:xfrm>
              <a:off x="5958530" y="-6217920"/>
              <a:ext cx="1972204" cy="3886200"/>
              <a:chOff x="3277155" y="1235033"/>
              <a:chExt cx="2686842" cy="5294376"/>
            </a:xfrm>
          </p:grpSpPr>
          <p:sp>
            <p:nvSpPr>
              <p:cNvPr id="655" name="Freeform 149">
                <a:extLst>
                  <a:ext uri="{FF2B5EF4-FFF2-40B4-BE49-F238E27FC236}">
                    <a16:creationId xmlns:a16="http://schemas.microsoft.com/office/drawing/2014/main" id="{84688D41-6DB7-9170-87FC-ED4980667A84}"/>
                  </a:ext>
                </a:extLst>
              </p:cNvPr>
              <p:cNvSpPr>
                <a:spLocks/>
              </p:cNvSpPr>
              <p:nvPr/>
            </p:nvSpPr>
            <p:spPr bwMode="auto">
              <a:xfrm>
                <a:off x="3302389" y="1235033"/>
                <a:ext cx="2661608" cy="5294376"/>
              </a:xfrm>
              <a:custGeom>
                <a:avLst/>
                <a:gdLst>
                  <a:gd name="T0" fmla="*/ 0 w 972"/>
                  <a:gd name="T1" fmla="*/ 0 h 1938"/>
                  <a:gd name="T2" fmla="*/ 0 w 972"/>
                  <a:gd name="T3" fmla="*/ 0 h 1938"/>
                  <a:gd name="T4" fmla="*/ 0 w 972"/>
                  <a:gd name="T5" fmla="*/ 190 h 1938"/>
                  <a:gd name="T6" fmla="*/ 0 w 972"/>
                  <a:gd name="T7" fmla="*/ 190 h 1938"/>
                  <a:gd name="T8" fmla="*/ 781 w 972"/>
                  <a:gd name="T9" fmla="*/ 969 h 1938"/>
                  <a:gd name="T10" fmla="*/ 0 w 972"/>
                  <a:gd name="T11" fmla="*/ 1747 h 1938"/>
                  <a:gd name="T12" fmla="*/ 0 w 972"/>
                  <a:gd name="T13" fmla="*/ 1747 h 1938"/>
                  <a:gd name="T14" fmla="*/ 0 w 972"/>
                  <a:gd name="T15" fmla="*/ 1747 h 1938"/>
                  <a:gd name="T16" fmla="*/ 0 w 972"/>
                  <a:gd name="T17" fmla="*/ 1938 h 1938"/>
                  <a:gd name="T18" fmla="*/ 0 w 972"/>
                  <a:gd name="T19" fmla="*/ 1938 h 1938"/>
                  <a:gd name="T20" fmla="*/ 972 w 972"/>
                  <a:gd name="T21" fmla="*/ 969 h 1938"/>
                  <a:gd name="T22" fmla="*/ 0 w 972"/>
                  <a:gd name="T23" fmla="*/ 0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2" h="1938">
                    <a:moveTo>
                      <a:pt x="0" y="0"/>
                    </a:moveTo>
                    <a:cubicBezTo>
                      <a:pt x="0" y="0"/>
                      <a:pt x="0" y="0"/>
                      <a:pt x="0" y="0"/>
                    </a:cubicBezTo>
                    <a:cubicBezTo>
                      <a:pt x="0" y="190"/>
                      <a:pt x="0" y="190"/>
                      <a:pt x="0" y="190"/>
                    </a:cubicBezTo>
                    <a:cubicBezTo>
                      <a:pt x="0" y="190"/>
                      <a:pt x="0" y="190"/>
                      <a:pt x="0" y="190"/>
                    </a:cubicBezTo>
                    <a:cubicBezTo>
                      <a:pt x="431" y="190"/>
                      <a:pt x="781" y="539"/>
                      <a:pt x="781" y="969"/>
                    </a:cubicBezTo>
                    <a:cubicBezTo>
                      <a:pt x="781" y="1399"/>
                      <a:pt x="431" y="1747"/>
                      <a:pt x="0" y="1747"/>
                    </a:cubicBezTo>
                    <a:cubicBezTo>
                      <a:pt x="0" y="1747"/>
                      <a:pt x="0" y="1747"/>
                      <a:pt x="0" y="1747"/>
                    </a:cubicBezTo>
                    <a:cubicBezTo>
                      <a:pt x="0" y="1747"/>
                      <a:pt x="0" y="1747"/>
                      <a:pt x="0" y="1747"/>
                    </a:cubicBezTo>
                    <a:cubicBezTo>
                      <a:pt x="0" y="1938"/>
                      <a:pt x="0" y="1938"/>
                      <a:pt x="0" y="1938"/>
                    </a:cubicBezTo>
                    <a:cubicBezTo>
                      <a:pt x="0" y="1938"/>
                      <a:pt x="0" y="1938"/>
                      <a:pt x="0" y="1938"/>
                    </a:cubicBezTo>
                    <a:cubicBezTo>
                      <a:pt x="537" y="1938"/>
                      <a:pt x="972" y="1504"/>
                      <a:pt x="972" y="969"/>
                    </a:cubicBezTo>
                    <a:cubicBezTo>
                      <a:pt x="972" y="434"/>
                      <a:pt x="537" y="0"/>
                      <a:pt x="0" y="0"/>
                    </a:cubicBezTo>
                    <a:close/>
                  </a:path>
                </a:pathLst>
              </a:custGeom>
              <a:solidFill>
                <a:srgbClr val="265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6" name="Freeform 150">
                <a:extLst>
                  <a:ext uri="{FF2B5EF4-FFF2-40B4-BE49-F238E27FC236}">
                    <a16:creationId xmlns:a16="http://schemas.microsoft.com/office/drawing/2014/main" id="{74558D0A-4AE3-BF6C-B038-D5FC798EA97A}"/>
                  </a:ext>
                </a:extLst>
              </p:cNvPr>
              <p:cNvSpPr>
                <a:spLocks/>
              </p:cNvSpPr>
              <p:nvPr/>
            </p:nvSpPr>
            <p:spPr bwMode="auto">
              <a:xfrm>
                <a:off x="3304792" y="1286703"/>
                <a:ext cx="2607534" cy="5188633"/>
              </a:xfrm>
              <a:custGeom>
                <a:avLst/>
                <a:gdLst>
                  <a:gd name="T0" fmla="*/ 952 w 952"/>
                  <a:gd name="T1" fmla="*/ 950 h 1899"/>
                  <a:gd name="T2" fmla="*/ 0 w 952"/>
                  <a:gd name="T3" fmla="*/ 0 h 1899"/>
                  <a:gd name="T4" fmla="*/ 0 w 952"/>
                  <a:gd name="T5" fmla="*/ 187 h 1899"/>
                  <a:gd name="T6" fmla="*/ 764 w 952"/>
                  <a:gd name="T7" fmla="*/ 950 h 1899"/>
                  <a:gd name="T8" fmla="*/ 3 w 952"/>
                  <a:gd name="T9" fmla="*/ 1713 h 1899"/>
                  <a:gd name="T10" fmla="*/ 3 w 952"/>
                  <a:gd name="T11" fmla="*/ 1899 h 1899"/>
                  <a:gd name="T12" fmla="*/ 952 w 952"/>
                  <a:gd name="T13" fmla="*/ 950 h 1899"/>
                </a:gdLst>
                <a:ahLst/>
                <a:cxnLst>
                  <a:cxn ang="0">
                    <a:pos x="T0" y="T1"/>
                  </a:cxn>
                  <a:cxn ang="0">
                    <a:pos x="T2" y="T3"/>
                  </a:cxn>
                  <a:cxn ang="0">
                    <a:pos x="T4" y="T5"/>
                  </a:cxn>
                  <a:cxn ang="0">
                    <a:pos x="T6" y="T7"/>
                  </a:cxn>
                  <a:cxn ang="0">
                    <a:pos x="T8" y="T9"/>
                  </a:cxn>
                  <a:cxn ang="0">
                    <a:pos x="T10" y="T11"/>
                  </a:cxn>
                  <a:cxn ang="0">
                    <a:pos x="T12" y="T13"/>
                  </a:cxn>
                </a:cxnLst>
                <a:rect l="0" t="0" r="r" b="b"/>
                <a:pathLst>
                  <a:path w="952" h="1899">
                    <a:moveTo>
                      <a:pt x="952" y="950"/>
                    </a:moveTo>
                    <a:cubicBezTo>
                      <a:pt x="952" y="426"/>
                      <a:pt x="526" y="0"/>
                      <a:pt x="0" y="0"/>
                    </a:cubicBezTo>
                    <a:cubicBezTo>
                      <a:pt x="0" y="187"/>
                      <a:pt x="0" y="187"/>
                      <a:pt x="0" y="187"/>
                    </a:cubicBezTo>
                    <a:cubicBezTo>
                      <a:pt x="422" y="187"/>
                      <a:pt x="764" y="529"/>
                      <a:pt x="764" y="950"/>
                    </a:cubicBezTo>
                    <a:cubicBezTo>
                      <a:pt x="764" y="1370"/>
                      <a:pt x="424" y="1711"/>
                      <a:pt x="3" y="1713"/>
                    </a:cubicBezTo>
                    <a:cubicBezTo>
                      <a:pt x="3" y="1899"/>
                      <a:pt x="3" y="1899"/>
                      <a:pt x="3" y="1899"/>
                    </a:cubicBezTo>
                    <a:cubicBezTo>
                      <a:pt x="528" y="1897"/>
                      <a:pt x="952" y="1473"/>
                      <a:pt x="952" y="950"/>
                    </a:cubicBezTo>
                    <a:close/>
                  </a:path>
                </a:pathLst>
              </a:custGeom>
              <a:solidFill>
                <a:srgbClr val="265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7" name="Freeform 151">
                <a:extLst>
                  <a:ext uri="{FF2B5EF4-FFF2-40B4-BE49-F238E27FC236}">
                    <a16:creationId xmlns:a16="http://schemas.microsoft.com/office/drawing/2014/main" id="{01B4F064-ED7E-D241-CCAF-6C0BEB78A106}"/>
                  </a:ext>
                </a:extLst>
              </p:cNvPr>
              <p:cNvSpPr>
                <a:spLocks/>
              </p:cNvSpPr>
              <p:nvPr/>
            </p:nvSpPr>
            <p:spPr bwMode="auto">
              <a:xfrm>
                <a:off x="3302388" y="2095400"/>
                <a:ext cx="1788024" cy="3573646"/>
              </a:xfrm>
              <a:custGeom>
                <a:avLst/>
                <a:gdLst>
                  <a:gd name="T0" fmla="*/ 0 w 653"/>
                  <a:gd name="T1" fmla="*/ 0 h 1308"/>
                  <a:gd name="T2" fmla="*/ 0 w 653"/>
                  <a:gd name="T3" fmla="*/ 10 h 1308"/>
                  <a:gd name="T4" fmla="*/ 0 w 653"/>
                  <a:gd name="T5" fmla="*/ 10 h 1308"/>
                  <a:gd name="T6" fmla="*/ 0 w 653"/>
                  <a:gd name="T7" fmla="*/ 1308 h 1308"/>
                  <a:gd name="T8" fmla="*/ 0 w 653"/>
                  <a:gd name="T9" fmla="*/ 1308 h 1308"/>
                  <a:gd name="T10" fmla="*/ 0 w 653"/>
                  <a:gd name="T11" fmla="*/ 1308 h 1308"/>
                  <a:gd name="T12" fmla="*/ 653 w 653"/>
                  <a:gd name="T13" fmla="*/ 654 h 1308"/>
                  <a:gd name="T14" fmla="*/ 0 w 653"/>
                  <a:gd name="T15" fmla="*/ 0 h 1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 h="1308">
                    <a:moveTo>
                      <a:pt x="0" y="0"/>
                    </a:moveTo>
                    <a:cubicBezTo>
                      <a:pt x="0" y="10"/>
                      <a:pt x="0" y="10"/>
                      <a:pt x="0" y="10"/>
                    </a:cubicBezTo>
                    <a:cubicBezTo>
                      <a:pt x="0" y="10"/>
                      <a:pt x="0" y="10"/>
                      <a:pt x="0" y="10"/>
                    </a:cubicBezTo>
                    <a:cubicBezTo>
                      <a:pt x="0" y="1308"/>
                      <a:pt x="0" y="1308"/>
                      <a:pt x="0" y="1308"/>
                    </a:cubicBezTo>
                    <a:cubicBezTo>
                      <a:pt x="0" y="1308"/>
                      <a:pt x="0" y="1308"/>
                      <a:pt x="0" y="1308"/>
                    </a:cubicBezTo>
                    <a:cubicBezTo>
                      <a:pt x="0" y="1308"/>
                      <a:pt x="0" y="1308"/>
                      <a:pt x="0" y="1308"/>
                    </a:cubicBezTo>
                    <a:cubicBezTo>
                      <a:pt x="361" y="1308"/>
                      <a:pt x="653" y="1015"/>
                      <a:pt x="653" y="654"/>
                    </a:cubicBezTo>
                    <a:cubicBezTo>
                      <a:pt x="653" y="293"/>
                      <a:pt x="361" y="0"/>
                      <a:pt x="0" y="0"/>
                    </a:cubicBezTo>
                  </a:path>
                </a:pathLst>
              </a:custGeom>
              <a:solidFill>
                <a:srgbClr val="3559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8" name="Freeform 152">
                <a:extLst>
                  <a:ext uri="{FF2B5EF4-FFF2-40B4-BE49-F238E27FC236}">
                    <a16:creationId xmlns:a16="http://schemas.microsoft.com/office/drawing/2014/main" id="{99581E87-ED10-4FEA-BD02-EEE82CC70FBB}"/>
                  </a:ext>
                </a:extLst>
              </p:cNvPr>
              <p:cNvSpPr>
                <a:spLocks/>
              </p:cNvSpPr>
              <p:nvPr/>
            </p:nvSpPr>
            <p:spPr bwMode="auto">
              <a:xfrm>
                <a:off x="3302389" y="1352793"/>
                <a:ext cx="2541445" cy="5056454"/>
              </a:xfrm>
              <a:custGeom>
                <a:avLst/>
                <a:gdLst>
                  <a:gd name="T0" fmla="*/ 0 w 928"/>
                  <a:gd name="T1" fmla="*/ 0 h 1851"/>
                  <a:gd name="T2" fmla="*/ 0 w 928"/>
                  <a:gd name="T3" fmla="*/ 95 h 1851"/>
                  <a:gd name="T4" fmla="*/ 0 w 928"/>
                  <a:gd name="T5" fmla="*/ 182 h 1851"/>
                  <a:gd name="T6" fmla="*/ 746 w 928"/>
                  <a:gd name="T7" fmla="*/ 926 h 1851"/>
                  <a:gd name="T8" fmla="*/ 0 w 928"/>
                  <a:gd name="T9" fmla="*/ 1669 h 1851"/>
                  <a:gd name="T10" fmla="*/ 0 w 928"/>
                  <a:gd name="T11" fmla="*/ 1757 h 1851"/>
                  <a:gd name="T12" fmla="*/ 0 w 928"/>
                  <a:gd name="T13" fmla="*/ 1851 h 1851"/>
                  <a:gd name="T14" fmla="*/ 928 w 928"/>
                  <a:gd name="T15" fmla="*/ 926 h 1851"/>
                  <a:gd name="T16" fmla="*/ 0 w 928"/>
                  <a:gd name="T17" fmla="*/ 0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8" h="1851">
                    <a:moveTo>
                      <a:pt x="0" y="0"/>
                    </a:moveTo>
                    <a:cubicBezTo>
                      <a:pt x="0" y="95"/>
                      <a:pt x="0" y="95"/>
                      <a:pt x="0" y="95"/>
                    </a:cubicBezTo>
                    <a:cubicBezTo>
                      <a:pt x="0" y="182"/>
                      <a:pt x="0" y="182"/>
                      <a:pt x="0" y="182"/>
                    </a:cubicBezTo>
                    <a:cubicBezTo>
                      <a:pt x="412" y="182"/>
                      <a:pt x="746" y="515"/>
                      <a:pt x="746" y="926"/>
                    </a:cubicBezTo>
                    <a:cubicBezTo>
                      <a:pt x="746" y="1336"/>
                      <a:pt x="412" y="1669"/>
                      <a:pt x="0" y="1669"/>
                    </a:cubicBezTo>
                    <a:cubicBezTo>
                      <a:pt x="0" y="1757"/>
                      <a:pt x="0" y="1757"/>
                      <a:pt x="0" y="1757"/>
                    </a:cubicBezTo>
                    <a:cubicBezTo>
                      <a:pt x="0" y="1851"/>
                      <a:pt x="0" y="1851"/>
                      <a:pt x="0" y="1851"/>
                    </a:cubicBezTo>
                    <a:cubicBezTo>
                      <a:pt x="513" y="1851"/>
                      <a:pt x="928" y="1437"/>
                      <a:pt x="928" y="926"/>
                    </a:cubicBezTo>
                    <a:cubicBezTo>
                      <a:pt x="928" y="415"/>
                      <a:pt x="513" y="0"/>
                      <a:pt x="0" y="0"/>
                    </a:cubicBezTo>
                  </a:path>
                </a:pathLst>
              </a:custGeom>
              <a:solidFill>
                <a:srgbClr val="2D4E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9" name="Freeform 153">
                <a:extLst>
                  <a:ext uri="{FF2B5EF4-FFF2-40B4-BE49-F238E27FC236}">
                    <a16:creationId xmlns:a16="http://schemas.microsoft.com/office/drawing/2014/main" id="{324BCE92-0153-D36B-49D9-C44F76CF092B}"/>
                  </a:ext>
                </a:extLst>
              </p:cNvPr>
              <p:cNvSpPr>
                <a:spLocks/>
              </p:cNvSpPr>
              <p:nvPr/>
            </p:nvSpPr>
            <p:spPr bwMode="auto">
              <a:xfrm>
                <a:off x="3302389" y="1844259"/>
                <a:ext cx="2040366" cy="4073521"/>
              </a:xfrm>
              <a:custGeom>
                <a:avLst/>
                <a:gdLst>
                  <a:gd name="T0" fmla="*/ 745 w 745"/>
                  <a:gd name="T1" fmla="*/ 746 h 1491"/>
                  <a:gd name="T2" fmla="*/ 0 w 745"/>
                  <a:gd name="T3" fmla="*/ 0 h 1491"/>
                  <a:gd name="T4" fmla="*/ 0 w 745"/>
                  <a:gd name="T5" fmla="*/ 90 h 1491"/>
                  <a:gd name="T6" fmla="*/ 655 w 745"/>
                  <a:gd name="T7" fmla="*/ 746 h 1491"/>
                  <a:gd name="T8" fmla="*/ 0 w 745"/>
                  <a:gd name="T9" fmla="*/ 1401 h 1491"/>
                  <a:gd name="T10" fmla="*/ 0 w 745"/>
                  <a:gd name="T11" fmla="*/ 1491 h 1491"/>
                  <a:gd name="T12" fmla="*/ 745 w 745"/>
                  <a:gd name="T13" fmla="*/ 746 h 1491"/>
                </a:gdLst>
                <a:ahLst/>
                <a:cxnLst>
                  <a:cxn ang="0">
                    <a:pos x="T0" y="T1"/>
                  </a:cxn>
                  <a:cxn ang="0">
                    <a:pos x="T2" y="T3"/>
                  </a:cxn>
                  <a:cxn ang="0">
                    <a:pos x="T4" y="T5"/>
                  </a:cxn>
                  <a:cxn ang="0">
                    <a:pos x="T6" y="T7"/>
                  </a:cxn>
                  <a:cxn ang="0">
                    <a:pos x="T8" y="T9"/>
                  </a:cxn>
                  <a:cxn ang="0">
                    <a:pos x="T10" y="T11"/>
                  </a:cxn>
                  <a:cxn ang="0">
                    <a:pos x="T12" y="T13"/>
                  </a:cxn>
                </a:cxnLst>
                <a:rect l="0" t="0" r="r" b="b"/>
                <a:pathLst>
                  <a:path w="745" h="1491">
                    <a:moveTo>
                      <a:pt x="745" y="746"/>
                    </a:moveTo>
                    <a:cubicBezTo>
                      <a:pt x="745" y="334"/>
                      <a:pt x="411" y="0"/>
                      <a:pt x="0" y="0"/>
                    </a:cubicBezTo>
                    <a:cubicBezTo>
                      <a:pt x="0" y="90"/>
                      <a:pt x="0" y="90"/>
                      <a:pt x="0" y="90"/>
                    </a:cubicBezTo>
                    <a:cubicBezTo>
                      <a:pt x="362" y="90"/>
                      <a:pt x="655" y="384"/>
                      <a:pt x="655" y="746"/>
                    </a:cubicBezTo>
                    <a:cubicBezTo>
                      <a:pt x="655" y="1108"/>
                      <a:pt x="362" y="1401"/>
                      <a:pt x="0" y="1401"/>
                    </a:cubicBezTo>
                    <a:cubicBezTo>
                      <a:pt x="0" y="1491"/>
                      <a:pt x="0" y="1491"/>
                      <a:pt x="0" y="1491"/>
                    </a:cubicBezTo>
                    <a:cubicBezTo>
                      <a:pt x="411" y="1491"/>
                      <a:pt x="745" y="1157"/>
                      <a:pt x="745" y="746"/>
                    </a:cubicBezTo>
                  </a:path>
                </a:pathLst>
              </a:custGeom>
              <a:solidFill>
                <a:srgbClr val="196E91">
                  <a:alpha val="8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0" name="Freeform 154">
                <a:extLst>
                  <a:ext uri="{FF2B5EF4-FFF2-40B4-BE49-F238E27FC236}">
                    <a16:creationId xmlns:a16="http://schemas.microsoft.com/office/drawing/2014/main" id="{EF254736-6123-8C8C-B5D3-1C034D1989ED}"/>
                  </a:ext>
                </a:extLst>
              </p:cNvPr>
              <p:cNvSpPr>
                <a:spLocks/>
              </p:cNvSpPr>
              <p:nvPr/>
            </p:nvSpPr>
            <p:spPr bwMode="auto">
              <a:xfrm>
                <a:off x="3302389" y="3551773"/>
                <a:ext cx="325642" cy="658493"/>
              </a:xfrm>
              <a:custGeom>
                <a:avLst/>
                <a:gdLst>
                  <a:gd name="T0" fmla="*/ 119 w 119"/>
                  <a:gd name="T1" fmla="*/ 121 h 241"/>
                  <a:gd name="T2" fmla="*/ 0 w 119"/>
                  <a:gd name="T3" fmla="*/ 0 h 241"/>
                  <a:gd name="T4" fmla="*/ 0 w 119"/>
                  <a:gd name="T5" fmla="*/ 241 h 241"/>
                  <a:gd name="T6" fmla="*/ 119 w 119"/>
                  <a:gd name="T7" fmla="*/ 121 h 241"/>
                </a:gdLst>
                <a:ahLst/>
                <a:cxnLst>
                  <a:cxn ang="0">
                    <a:pos x="T0" y="T1"/>
                  </a:cxn>
                  <a:cxn ang="0">
                    <a:pos x="T2" y="T3"/>
                  </a:cxn>
                  <a:cxn ang="0">
                    <a:pos x="T4" y="T5"/>
                  </a:cxn>
                  <a:cxn ang="0">
                    <a:pos x="T6" y="T7"/>
                  </a:cxn>
                </a:cxnLst>
                <a:rect l="0" t="0" r="r" b="b"/>
                <a:pathLst>
                  <a:path w="119" h="241">
                    <a:moveTo>
                      <a:pt x="119" y="121"/>
                    </a:moveTo>
                    <a:cubicBezTo>
                      <a:pt x="119" y="54"/>
                      <a:pt x="66" y="0"/>
                      <a:pt x="0" y="0"/>
                    </a:cubicBezTo>
                    <a:cubicBezTo>
                      <a:pt x="0" y="241"/>
                      <a:pt x="0" y="241"/>
                      <a:pt x="0" y="241"/>
                    </a:cubicBezTo>
                    <a:cubicBezTo>
                      <a:pt x="66" y="241"/>
                      <a:pt x="119" y="187"/>
                      <a:pt x="119" y="121"/>
                    </a:cubicBezTo>
                    <a:close/>
                  </a:path>
                </a:pathLst>
              </a:custGeom>
              <a:solidFill>
                <a:srgbClr val="17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1" name="Freeform 175">
                <a:extLst>
                  <a:ext uri="{FF2B5EF4-FFF2-40B4-BE49-F238E27FC236}">
                    <a16:creationId xmlns:a16="http://schemas.microsoft.com/office/drawing/2014/main" id="{8AEF3546-4709-CB13-4932-EDD3132D9F5F}"/>
                  </a:ext>
                </a:extLst>
              </p:cNvPr>
              <p:cNvSpPr>
                <a:spLocks/>
              </p:cNvSpPr>
              <p:nvPr/>
            </p:nvSpPr>
            <p:spPr bwMode="auto">
              <a:xfrm>
                <a:off x="3302389" y="1661612"/>
                <a:ext cx="2231425" cy="4458042"/>
              </a:xfrm>
              <a:custGeom>
                <a:avLst/>
                <a:gdLst>
                  <a:gd name="T0" fmla="*/ 0 w 815"/>
                  <a:gd name="T1" fmla="*/ 1632 h 1632"/>
                  <a:gd name="T2" fmla="*/ 0 w 815"/>
                  <a:gd name="T3" fmla="*/ 1631 h 1632"/>
                  <a:gd name="T4" fmla="*/ 814 w 815"/>
                  <a:gd name="T5" fmla="*/ 816 h 1632"/>
                  <a:gd name="T6" fmla="*/ 0 w 815"/>
                  <a:gd name="T7" fmla="*/ 1 h 1632"/>
                  <a:gd name="T8" fmla="*/ 0 w 815"/>
                  <a:gd name="T9" fmla="*/ 0 h 1632"/>
                  <a:gd name="T10" fmla="*/ 815 w 815"/>
                  <a:gd name="T11" fmla="*/ 816 h 1632"/>
                  <a:gd name="T12" fmla="*/ 0 w 815"/>
                  <a:gd name="T13" fmla="*/ 1632 h 1632"/>
                </a:gdLst>
                <a:ahLst/>
                <a:cxnLst>
                  <a:cxn ang="0">
                    <a:pos x="T0" y="T1"/>
                  </a:cxn>
                  <a:cxn ang="0">
                    <a:pos x="T2" y="T3"/>
                  </a:cxn>
                  <a:cxn ang="0">
                    <a:pos x="T4" y="T5"/>
                  </a:cxn>
                  <a:cxn ang="0">
                    <a:pos x="T6" y="T7"/>
                  </a:cxn>
                  <a:cxn ang="0">
                    <a:pos x="T8" y="T9"/>
                  </a:cxn>
                  <a:cxn ang="0">
                    <a:pos x="T10" y="T11"/>
                  </a:cxn>
                  <a:cxn ang="0">
                    <a:pos x="T12" y="T13"/>
                  </a:cxn>
                </a:cxnLst>
                <a:rect l="0" t="0" r="r" b="b"/>
                <a:pathLst>
                  <a:path w="815" h="1632">
                    <a:moveTo>
                      <a:pt x="0" y="1632"/>
                    </a:moveTo>
                    <a:cubicBezTo>
                      <a:pt x="0" y="1631"/>
                      <a:pt x="0" y="1631"/>
                      <a:pt x="0" y="1631"/>
                    </a:cubicBezTo>
                    <a:cubicBezTo>
                      <a:pt x="449" y="1631"/>
                      <a:pt x="814" y="1265"/>
                      <a:pt x="814" y="816"/>
                    </a:cubicBezTo>
                    <a:cubicBezTo>
                      <a:pt x="814" y="367"/>
                      <a:pt x="449" y="1"/>
                      <a:pt x="0" y="1"/>
                    </a:cubicBezTo>
                    <a:cubicBezTo>
                      <a:pt x="0" y="0"/>
                      <a:pt x="0" y="0"/>
                      <a:pt x="0" y="0"/>
                    </a:cubicBezTo>
                    <a:cubicBezTo>
                      <a:pt x="450" y="0"/>
                      <a:pt x="815" y="366"/>
                      <a:pt x="815" y="816"/>
                    </a:cubicBezTo>
                    <a:cubicBezTo>
                      <a:pt x="815" y="1266"/>
                      <a:pt x="450" y="1632"/>
                      <a:pt x="0" y="16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2" name="Freeform 176">
                <a:extLst>
                  <a:ext uri="{FF2B5EF4-FFF2-40B4-BE49-F238E27FC236}">
                    <a16:creationId xmlns:a16="http://schemas.microsoft.com/office/drawing/2014/main" id="{34BF5302-858B-E629-9333-4B8555230B5E}"/>
                  </a:ext>
                </a:extLst>
              </p:cNvPr>
              <p:cNvSpPr>
                <a:spLocks/>
              </p:cNvSpPr>
              <p:nvPr/>
            </p:nvSpPr>
            <p:spPr bwMode="auto">
              <a:xfrm>
                <a:off x="3293978" y="1839453"/>
                <a:ext cx="2053584" cy="4084336"/>
              </a:xfrm>
              <a:custGeom>
                <a:avLst/>
                <a:gdLst>
                  <a:gd name="T0" fmla="*/ 1 w 750"/>
                  <a:gd name="T1" fmla="*/ 1495 h 1495"/>
                  <a:gd name="T2" fmla="*/ 1 w 750"/>
                  <a:gd name="T3" fmla="*/ 1491 h 1495"/>
                  <a:gd name="T4" fmla="*/ 291 w 750"/>
                  <a:gd name="T5" fmla="*/ 1432 h 1495"/>
                  <a:gd name="T6" fmla="*/ 527 w 750"/>
                  <a:gd name="T7" fmla="*/ 1273 h 1495"/>
                  <a:gd name="T8" fmla="*/ 687 w 750"/>
                  <a:gd name="T9" fmla="*/ 1037 h 1495"/>
                  <a:gd name="T10" fmla="*/ 746 w 750"/>
                  <a:gd name="T11" fmla="*/ 748 h 1495"/>
                  <a:gd name="T12" fmla="*/ 687 w 750"/>
                  <a:gd name="T13" fmla="*/ 459 h 1495"/>
                  <a:gd name="T14" fmla="*/ 527 w 750"/>
                  <a:gd name="T15" fmla="*/ 222 h 1495"/>
                  <a:gd name="T16" fmla="*/ 291 w 750"/>
                  <a:gd name="T17" fmla="*/ 63 h 1495"/>
                  <a:gd name="T18" fmla="*/ 1 w 750"/>
                  <a:gd name="T19" fmla="*/ 4 h 1495"/>
                  <a:gd name="T20" fmla="*/ 0 w 750"/>
                  <a:gd name="T21" fmla="*/ 4 h 1495"/>
                  <a:gd name="T22" fmla="*/ 0 w 750"/>
                  <a:gd name="T23" fmla="*/ 0 h 1495"/>
                  <a:gd name="T24" fmla="*/ 1 w 750"/>
                  <a:gd name="T25" fmla="*/ 0 h 1495"/>
                  <a:gd name="T26" fmla="*/ 292 w 750"/>
                  <a:gd name="T27" fmla="*/ 59 h 1495"/>
                  <a:gd name="T28" fmla="*/ 530 w 750"/>
                  <a:gd name="T29" fmla="*/ 219 h 1495"/>
                  <a:gd name="T30" fmla="*/ 691 w 750"/>
                  <a:gd name="T31" fmla="*/ 457 h 1495"/>
                  <a:gd name="T32" fmla="*/ 750 w 750"/>
                  <a:gd name="T33" fmla="*/ 748 h 1495"/>
                  <a:gd name="T34" fmla="*/ 691 w 750"/>
                  <a:gd name="T35" fmla="*/ 1039 h 1495"/>
                  <a:gd name="T36" fmla="*/ 530 w 750"/>
                  <a:gd name="T37" fmla="*/ 1276 h 1495"/>
                  <a:gd name="T38" fmla="*/ 292 w 750"/>
                  <a:gd name="T39" fmla="*/ 1436 h 1495"/>
                  <a:gd name="T40" fmla="*/ 1 w 750"/>
                  <a:gd name="T41" fmla="*/ 1495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0" h="1495">
                    <a:moveTo>
                      <a:pt x="1" y="1495"/>
                    </a:moveTo>
                    <a:cubicBezTo>
                      <a:pt x="1" y="1491"/>
                      <a:pt x="1" y="1491"/>
                      <a:pt x="1" y="1491"/>
                    </a:cubicBezTo>
                    <a:cubicBezTo>
                      <a:pt x="101" y="1491"/>
                      <a:pt x="199" y="1471"/>
                      <a:pt x="291" y="1432"/>
                    </a:cubicBezTo>
                    <a:cubicBezTo>
                      <a:pt x="379" y="1395"/>
                      <a:pt x="459" y="1342"/>
                      <a:pt x="527" y="1273"/>
                    </a:cubicBezTo>
                    <a:cubicBezTo>
                      <a:pt x="596" y="1206"/>
                      <a:pt x="649" y="1126"/>
                      <a:pt x="687" y="1037"/>
                    </a:cubicBezTo>
                    <a:cubicBezTo>
                      <a:pt x="726" y="945"/>
                      <a:pt x="746" y="848"/>
                      <a:pt x="746" y="748"/>
                    </a:cubicBezTo>
                    <a:cubicBezTo>
                      <a:pt x="746" y="647"/>
                      <a:pt x="726" y="550"/>
                      <a:pt x="687" y="459"/>
                    </a:cubicBezTo>
                    <a:cubicBezTo>
                      <a:pt x="649" y="369"/>
                      <a:pt x="596" y="290"/>
                      <a:pt x="527" y="222"/>
                    </a:cubicBezTo>
                    <a:cubicBezTo>
                      <a:pt x="459" y="154"/>
                      <a:pt x="379" y="100"/>
                      <a:pt x="291" y="63"/>
                    </a:cubicBezTo>
                    <a:cubicBezTo>
                      <a:pt x="199" y="24"/>
                      <a:pt x="101" y="4"/>
                      <a:pt x="1" y="4"/>
                    </a:cubicBezTo>
                    <a:cubicBezTo>
                      <a:pt x="0" y="4"/>
                      <a:pt x="0" y="4"/>
                      <a:pt x="0" y="4"/>
                    </a:cubicBezTo>
                    <a:cubicBezTo>
                      <a:pt x="0" y="0"/>
                      <a:pt x="0" y="0"/>
                      <a:pt x="0" y="0"/>
                    </a:cubicBezTo>
                    <a:cubicBezTo>
                      <a:pt x="1" y="0"/>
                      <a:pt x="1" y="0"/>
                      <a:pt x="1" y="0"/>
                    </a:cubicBezTo>
                    <a:cubicBezTo>
                      <a:pt x="102" y="0"/>
                      <a:pt x="200" y="20"/>
                      <a:pt x="292" y="59"/>
                    </a:cubicBezTo>
                    <a:cubicBezTo>
                      <a:pt x="381" y="97"/>
                      <a:pt x="461" y="151"/>
                      <a:pt x="530" y="219"/>
                    </a:cubicBezTo>
                    <a:cubicBezTo>
                      <a:pt x="599" y="287"/>
                      <a:pt x="653" y="367"/>
                      <a:pt x="691" y="457"/>
                    </a:cubicBezTo>
                    <a:cubicBezTo>
                      <a:pt x="730" y="549"/>
                      <a:pt x="750" y="647"/>
                      <a:pt x="750" y="748"/>
                    </a:cubicBezTo>
                    <a:cubicBezTo>
                      <a:pt x="750" y="848"/>
                      <a:pt x="730" y="946"/>
                      <a:pt x="691" y="1039"/>
                    </a:cubicBezTo>
                    <a:cubicBezTo>
                      <a:pt x="653" y="1128"/>
                      <a:pt x="599" y="1208"/>
                      <a:pt x="530" y="1276"/>
                    </a:cubicBezTo>
                    <a:cubicBezTo>
                      <a:pt x="461" y="1345"/>
                      <a:pt x="381" y="1399"/>
                      <a:pt x="292" y="1436"/>
                    </a:cubicBezTo>
                    <a:cubicBezTo>
                      <a:pt x="200" y="1475"/>
                      <a:pt x="102" y="1495"/>
                      <a:pt x="1" y="14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3" name="Freeform 177">
                <a:extLst>
                  <a:ext uri="{FF2B5EF4-FFF2-40B4-BE49-F238E27FC236}">
                    <a16:creationId xmlns:a16="http://schemas.microsoft.com/office/drawing/2014/main" id="{446138D8-8BAA-0AE8-807D-C389CF1AA1AC}"/>
                  </a:ext>
                </a:extLst>
              </p:cNvPr>
              <p:cNvSpPr>
                <a:spLocks/>
              </p:cNvSpPr>
              <p:nvPr/>
            </p:nvSpPr>
            <p:spPr bwMode="auto">
              <a:xfrm>
                <a:off x="3293978" y="2090593"/>
                <a:ext cx="1802443" cy="3584459"/>
              </a:xfrm>
              <a:custGeom>
                <a:avLst/>
                <a:gdLst>
                  <a:gd name="T0" fmla="*/ 1 w 658"/>
                  <a:gd name="T1" fmla="*/ 1312 h 1312"/>
                  <a:gd name="T2" fmla="*/ 0 w 658"/>
                  <a:gd name="T3" fmla="*/ 1312 h 1312"/>
                  <a:gd name="T4" fmla="*/ 0 w 658"/>
                  <a:gd name="T5" fmla="*/ 1308 h 1312"/>
                  <a:gd name="T6" fmla="*/ 1 w 658"/>
                  <a:gd name="T7" fmla="*/ 1308 h 1312"/>
                  <a:gd name="T8" fmla="*/ 654 w 658"/>
                  <a:gd name="T9" fmla="*/ 656 h 1312"/>
                  <a:gd name="T10" fmla="*/ 1 w 658"/>
                  <a:gd name="T11" fmla="*/ 4 h 1312"/>
                  <a:gd name="T12" fmla="*/ 0 w 658"/>
                  <a:gd name="T13" fmla="*/ 4 h 1312"/>
                  <a:gd name="T14" fmla="*/ 0 w 658"/>
                  <a:gd name="T15" fmla="*/ 0 h 1312"/>
                  <a:gd name="T16" fmla="*/ 1 w 658"/>
                  <a:gd name="T17" fmla="*/ 0 h 1312"/>
                  <a:gd name="T18" fmla="*/ 658 w 658"/>
                  <a:gd name="T19" fmla="*/ 656 h 1312"/>
                  <a:gd name="T20" fmla="*/ 1 w 658"/>
                  <a:gd name="T21"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8" h="1312">
                    <a:moveTo>
                      <a:pt x="1" y="1312"/>
                    </a:moveTo>
                    <a:cubicBezTo>
                      <a:pt x="0" y="1312"/>
                      <a:pt x="0" y="1312"/>
                      <a:pt x="0" y="1312"/>
                    </a:cubicBezTo>
                    <a:cubicBezTo>
                      <a:pt x="0" y="1308"/>
                      <a:pt x="0" y="1308"/>
                      <a:pt x="0" y="1308"/>
                    </a:cubicBezTo>
                    <a:cubicBezTo>
                      <a:pt x="1" y="1308"/>
                      <a:pt x="1" y="1308"/>
                      <a:pt x="1" y="1308"/>
                    </a:cubicBezTo>
                    <a:cubicBezTo>
                      <a:pt x="361" y="1308"/>
                      <a:pt x="654" y="1015"/>
                      <a:pt x="654" y="656"/>
                    </a:cubicBezTo>
                    <a:cubicBezTo>
                      <a:pt x="654" y="296"/>
                      <a:pt x="361" y="4"/>
                      <a:pt x="1" y="4"/>
                    </a:cubicBezTo>
                    <a:cubicBezTo>
                      <a:pt x="0" y="4"/>
                      <a:pt x="0" y="4"/>
                      <a:pt x="0" y="4"/>
                    </a:cubicBezTo>
                    <a:cubicBezTo>
                      <a:pt x="0" y="0"/>
                      <a:pt x="0" y="0"/>
                      <a:pt x="0" y="0"/>
                    </a:cubicBezTo>
                    <a:cubicBezTo>
                      <a:pt x="1" y="0"/>
                      <a:pt x="1" y="0"/>
                      <a:pt x="1" y="0"/>
                    </a:cubicBezTo>
                    <a:cubicBezTo>
                      <a:pt x="363" y="0"/>
                      <a:pt x="658" y="294"/>
                      <a:pt x="658" y="656"/>
                    </a:cubicBezTo>
                    <a:cubicBezTo>
                      <a:pt x="658" y="1017"/>
                      <a:pt x="363" y="1312"/>
                      <a:pt x="1" y="1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4" name="Rectangle 178">
                <a:extLst>
                  <a:ext uri="{FF2B5EF4-FFF2-40B4-BE49-F238E27FC236}">
                    <a16:creationId xmlns:a16="http://schemas.microsoft.com/office/drawing/2014/main" id="{121F4372-CDDA-D77D-020D-F2924FF2274B}"/>
                  </a:ext>
                </a:extLst>
              </p:cNvPr>
              <p:cNvSpPr>
                <a:spLocks noChangeArrowheads="1"/>
              </p:cNvSpPr>
              <p:nvPr/>
            </p:nvSpPr>
            <p:spPr bwMode="auto">
              <a:xfrm>
                <a:off x="3293978" y="5911772"/>
                <a:ext cx="2403" cy="120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5" name="Freeform 179">
                <a:extLst>
                  <a:ext uri="{FF2B5EF4-FFF2-40B4-BE49-F238E27FC236}">
                    <a16:creationId xmlns:a16="http://schemas.microsoft.com/office/drawing/2014/main" id="{7239801D-980D-1D31-700D-DCAD5F6E4546}"/>
                  </a:ext>
                </a:extLst>
              </p:cNvPr>
              <p:cNvSpPr>
                <a:spLocks/>
              </p:cNvSpPr>
              <p:nvPr/>
            </p:nvSpPr>
            <p:spPr bwMode="auto">
              <a:xfrm>
                <a:off x="3302389" y="4814685"/>
                <a:ext cx="1429938" cy="789470"/>
              </a:xfrm>
              <a:custGeom>
                <a:avLst/>
                <a:gdLst>
                  <a:gd name="T0" fmla="*/ 0 w 522"/>
                  <a:gd name="T1" fmla="*/ 289 h 289"/>
                  <a:gd name="T2" fmla="*/ 0 w 522"/>
                  <a:gd name="T3" fmla="*/ 269 h 289"/>
                  <a:gd name="T4" fmla="*/ 506 w 522"/>
                  <a:gd name="T5" fmla="*/ 0 h 289"/>
                  <a:gd name="T6" fmla="*/ 522 w 522"/>
                  <a:gd name="T7" fmla="*/ 11 h 289"/>
                  <a:gd name="T8" fmla="*/ 0 w 522"/>
                  <a:gd name="T9" fmla="*/ 289 h 289"/>
                </a:gdLst>
                <a:ahLst/>
                <a:cxnLst>
                  <a:cxn ang="0">
                    <a:pos x="T0" y="T1"/>
                  </a:cxn>
                  <a:cxn ang="0">
                    <a:pos x="T2" y="T3"/>
                  </a:cxn>
                  <a:cxn ang="0">
                    <a:pos x="T4" y="T5"/>
                  </a:cxn>
                  <a:cxn ang="0">
                    <a:pos x="T6" y="T7"/>
                  </a:cxn>
                  <a:cxn ang="0">
                    <a:pos x="T8" y="T9"/>
                  </a:cxn>
                </a:cxnLst>
                <a:rect l="0" t="0" r="r" b="b"/>
                <a:pathLst>
                  <a:path w="522" h="289">
                    <a:moveTo>
                      <a:pt x="0" y="289"/>
                    </a:moveTo>
                    <a:cubicBezTo>
                      <a:pt x="0" y="269"/>
                      <a:pt x="0" y="269"/>
                      <a:pt x="0" y="269"/>
                    </a:cubicBezTo>
                    <a:cubicBezTo>
                      <a:pt x="203" y="269"/>
                      <a:pt x="392" y="168"/>
                      <a:pt x="506" y="0"/>
                    </a:cubicBezTo>
                    <a:cubicBezTo>
                      <a:pt x="522" y="11"/>
                      <a:pt x="522" y="11"/>
                      <a:pt x="522" y="11"/>
                    </a:cubicBezTo>
                    <a:cubicBezTo>
                      <a:pt x="405" y="185"/>
                      <a:pt x="210" y="289"/>
                      <a:pt x="0" y="2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6" name="Freeform 180">
                <a:extLst>
                  <a:ext uri="{FF2B5EF4-FFF2-40B4-BE49-F238E27FC236}">
                    <a16:creationId xmlns:a16="http://schemas.microsoft.com/office/drawing/2014/main" id="{2559E76A-FBE5-E6AA-4A9B-4DDDF7C8CFB0}"/>
                  </a:ext>
                </a:extLst>
              </p:cNvPr>
              <p:cNvSpPr>
                <a:spLocks/>
              </p:cNvSpPr>
              <p:nvPr/>
            </p:nvSpPr>
            <p:spPr bwMode="auto">
              <a:xfrm>
                <a:off x="4299741" y="2500348"/>
                <a:ext cx="728187" cy="1969470"/>
              </a:xfrm>
              <a:custGeom>
                <a:avLst/>
                <a:gdLst>
                  <a:gd name="T0" fmla="*/ 228 w 266"/>
                  <a:gd name="T1" fmla="*/ 721 h 721"/>
                  <a:gd name="T2" fmla="*/ 209 w 266"/>
                  <a:gd name="T3" fmla="*/ 715 h 721"/>
                  <a:gd name="T4" fmla="*/ 246 w 266"/>
                  <a:gd name="T5" fmla="*/ 506 h 721"/>
                  <a:gd name="T6" fmla="*/ 0 w 266"/>
                  <a:gd name="T7" fmla="*/ 16 h 721"/>
                  <a:gd name="T8" fmla="*/ 12 w 266"/>
                  <a:gd name="T9" fmla="*/ 0 h 721"/>
                  <a:gd name="T10" fmla="*/ 197 w 266"/>
                  <a:gd name="T11" fmla="*/ 218 h 721"/>
                  <a:gd name="T12" fmla="*/ 266 w 266"/>
                  <a:gd name="T13" fmla="*/ 506 h 721"/>
                  <a:gd name="T14" fmla="*/ 228 w 266"/>
                  <a:gd name="T15" fmla="*/ 721 h 7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721">
                    <a:moveTo>
                      <a:pt x="228" y="721"/>
                    </a:moveTo>
                    <a:cubicBezTo>
                      <a:pt x="209" y="715"/>
                      <a:pt x="209" y="715"/>
                      <a:pt x="209" y="715"/>
                    </a:cubicBezTo>
                    <a:cubicBezTo>
                      <a:pt x="234" y="648"/>
                      <a:pt x="246" y="578"/>
                      <a:pt x="246" y="506"/>
                    </a:cubicBezTo>
                    <a:cubicBezTo>
                      <a:pt x="246" y="311"/>
                      <a:pt x="156" y="133"/>
                      <a:pt x="0" y="16"/>
                    </a:cubicBezTo>
                    <a:cubicBezTo>
                      <a:pt x="12" y="0"/>
                      <a:pt x="12" y="0"/>
                      <a:pt x="12" y="0"/>
                    </a:cubicBezTo>
                    <a:cubicBezTo>
                      <a:pt x="89" y="58"/>
                      <a:pt x="153" y="133"/>
                      <a:pt x="197" y="218"/>
                    </a:cubicBezTo>
                    <a:cubicBezTo>
                      <a:pt x="243" y="308"/>
                      <a:pt x="266" y="405"/>
                      <a:pt x="266" y="506"/>
                    </a:cubicBezTo>
                    <a:cubicBezTo>
                      <a:pt x="266" y="580"/>
                      <a:pt x="253" y="652"/>
                      <a:pt x="228" y="7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7" name="Freeform 181">
                <a:extLst>
                  <a:ext uri="{FF2B5EF4-FFF2-40B4-BE49-F238E27FC236}">
                    <a16:creationId xmlns:a16="http://schemas.microsoft.com/office/drawing/2014/main" id="{451111CB-0D7C-DBF4-1556-7DDB915F3D02}"/>
                  </a:ext>
                </a:extLst>
              </p:cNvPr>
              <p:cNvSpPr>
                <a:spLocks/>
              </p:cNvSpPr>
              <p:nvPr/>
            </p:nvSpPr>
            <p:spPr bwMode="auto">
              <a:xfrm>
                <a:off x="3302389" y="2161489"/>
                <a:ext cx="772648" cy="229511"/>
              </a:xfrm>
              <a:custGeom>
                <a:avLst/>
                <a:gdLst>
                  <a:gd name="T0" fmla="*/ 273 w 282"/>
                  <a:gd name="T1" fmla="*/ 84 h 84"/>
                  <a:gd name="T2" fmla="*/ 0 w 282"/>
                  <a:gd name="T3" fmla="*/ 20 h 84"/>
                  <a:gd name="T4" fmla="*/ 0 w 282"/>
                  <a:gd name="T5" fmla="*/ 0 h 84"/>
                  <a:gd name="T6" fmla="*/ 282 w 282"/>
                  <a:gd name="T7" fmla="*/ 66 h 84"/>
                  <a:gd name="T8" fmla="*/ 273 w 282"/>
                  <a:gd name="T9" fmla="*/ 84 h 84"/>
                </a:gdLst>
                <a:ahLst/>
                <a:cxnLst>
                  <a:cxn ang="0">
                    <a:pos x="T0" y="T1"/>
                  </a:cxn>
                  <a:cxn ang="0">
                    <a:pos x="T2" y="T3"/>
                  </a:cxn>
                  <a:cxn ang="0">
                    <a:pos x="T4" y="T5"/>
                  </a:cxn>
                  <a:cxn ang="0">
                    <a:pos x="T6" y="T7"/>
                  </a:cxn>
                  <a:cxn ang="0">
                    <a:pos x="T8" y="T9"/>
                  </a:cxn>
                </a:cxnLst>
                <a:rect l="0" t="0" r="r" b="b"/>
                <a:pathLst>
                  <a:path w="282" h="84">
                    <a:moveTo>
                      <a:pt x="273" y="84"/>
                    </a:moveTo>
                    <a:cubicBezTo>
                      <a:pt x="188" y="41"/>
                      <a:pt x="96" y="20"/>
                      <a:pt x="0" y="20"/>
                    </a:cubicBezTo>
                    <a:cubicBezTo>
                      <a:pt x="0" y="0"/>
                      <a:pt x="0" y="0"/>
                      <a:pt x="0" y="0"/>
                    </a:cubicBezTo>
                    <a:cubicBezTo>
                      <a:pt x="99" y="0"/>
                      <a:pt x="194" y="22"/>
                      <a:pt x="282" y="66"/>
                    </a:cubicBezTo>
                    <a:lnTo>
                      <a:pt x="273"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Freeform 182">
                <a:extLst>
                  <a:ext uri="{FF2B5EF4-FFF2-40B4-BE49-F238E27FC236}">
                    <a16:creationId xmlns:a16="http://schemas.microsoft.com/office/drawing/2014/main" id="{935CF3B7-7EC5-FE7A-FCCB-9BEF883F7EFA}"/>
                  </a:ext>
                </a:extLst>
              </p:cNvPr>
              <p:cNvSpPr>
                <a:spLocks/>
              </p:cNvSpPr>
              <p:nvPr/>
            </p:nvSpPr>
            <p:spPr bwMode="auto">
              <a:xfrm>
                <a:off x="3302389" y="2213159"/>
                <a:ext cx="1672667" cy="3338124"/>
              </a:xfrm>
              <a:custGeom>
                <a:avLst/>
                <a:gdLst>
                  <a:gd name="T0" fmla="*/ 0 w 611"/>
                  <a:gd name="T1" fmla="*/ 1222 h 1222"/>
                  <a:gd name="T2" fmla="*/ 0 w 611"/>
                  <a:gd name="T3" fmla="*/ 1219 h 1222"/>
                  <a:gd name="T4" fmla="*/ 608 w 611"/>
                  <a:gd name="T5" fmla="*/ 611 h 1222"/>
                  <a:gd name="T6" fmla="*/ 0 w 611"/>
                  <a:gd name="T7" fmla="*/ 3 h 1222"/>
                  <a:gd name="T8" fmla="*/ 0 w 611"/>
                  <a:gd name="T9" fmla="*/ 0 h 1222"/>
                  <a:gd name="T10" fmla="*/ 611 w 611"/>
                  <a:gd name="T11" fmla="*/ 611 h 1222"/>
                  <a:gd name="T12" fmla="*/ 0 w 611"/>
                  <a:gd name="T13" fmla="*/ 1222 h 1222"/>
                </a:gdLst>
                <a:ahLst/>
                <a:cxnLst>
                  <a:cxn ang="0">
                    <a:pos x="T0" y="T1"/>
                  </a:cxn>
                  <a:cxn ang="0">
                    <a:pos x="T2" y="T3"/>
                  </a:cxn>
                  <a:cxn ang="0">
                    <a:pos x="T4" y="T5"/>
                  </a:cxn>
                  <a:cxn ang="0">
                    <a:pos x="T6" y="T7"/>
                  </a:cxn>
                  <a:cxn ang="0">
                    <a:pos x="T8" y="T9"/>
                  </a:cxn>
                  <a:cxn ang="0">
                    <a:pos x="T10" y="T11"/>
                  </a:cxn>
                  <a:cxn ang="0">
                    <a:pos x="T12" y="T13"/>
                  </a:cxn>
                </a:cxnLst>
                <a:rect l="0" t="0" r="r" b="b"/>
                <a:pathLst>
                  <a:path w="611" h="1222">
                    <a:moveTo>
                      <a:pt x="0" y="1222"/>
                    </a:moveTo>
                    <a:cubicBezTo>
                      <a:pt x="0" y="1219"/>
                      <a:pt x="0" y="1219"/>
                      <a:pt x="0" y="1219"/>
                    </a:cubicBezTo>
                    <a:cubicBezTo>
                      <a:pt x="335" y="1219"/>
                      <a:pt x="608" y="946"/>
                      <a:pt x="608" y="611"/>
                    </a:cubicBezTo>
                    <a:cubicBezTo>
                      <a:pt x="608" y="275"/>
                      <a:pt x="335" y="3"/>
                      <a:pt x="0" y="3"/>
                    </a:cubicBezTo>
                    <a:cubicBezTo>
                      <a:pt x="0" y="0"/>
                      <a:pt x="0" y="0"/>
                      <a:pt x="0" y="0"/>
                    </a:cubicBezTo>
                    <a:cubicBezTo>
                      <a:pt x="337" y="0"/>
                      <a:pt x="611" y="274"/>
                      <a:pt x="611" y="611"/>
                    </a:cubicBezTo>
                    <a:cubicBezTo>
                      <a:pt x="611" y="948"/>
                      <a:pt x="337" y="1222"/>
                      <a:pt x="0" y="12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9" name="Rectangle 183">
                <a:extLst>
                  <a:ext uri="{FF2B5EF4-FFF2-40B4-BE49-F238E27FC236}">
                    <a16:creationId xmlns:a16="http://schemas.microsoft.com/office/drawing/2014/main" id="{4FDC72F7-2D75-4B90-6B96-F728F61F6BFD}"/>
                  </a:ext>
                </a:extLst>
              </p:cNvPr>
              <p:cNvSpPr>
                <a:spLocks noChangeArrowheads="1"/>
              </p:cNvSpPr>
              <p:nvPr/>
            </p:nvSpPr>
            <p:spPr bwMode="auto">
              <a:xfrm>
                <a:off x="3287969" y="6406843"/>
                <a:ext cx="12016" cy="66090"/>
              </a:xfrm>
              <a:prstGeom prst="rect">
                <a:avLst/>
              </a:prstGeom>
              <a:solidFill>
                <a:srgbClr val="FBB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Rectangle 185">
                <a:extLst>
                  <a:ext uri="{FF2B5EF4-FFF2-40B4-BE49-F238E27FC236}">
                    <a16:creationId xmlns:a16="http://schemas.microsoft.com/office/drawing/2014/main" id="{03013CAD-78A1-1589-CEC9-CEA2C14380F1}"/>
                  </a:ext>
                </a:extLst>
              </p:cNvPr>
              <p:cNvSpPr>
                <a:spLocks noChangeArrowheads="1"/>
              </p:cNvSpPr>
              <p:nvPr/>
            </p:nvSpPr>
            <p:spPr bwMode="auto">
              <a:xfrm>
                <a:off x="3287969" y="1292711"/>
                <a:ext cx="12016" cy="66090"/>
              </a:xfrm>
              <a:prstGeom prst="rect">
                <a:avLst/>
              </a:prstGeom>
              <a:solidFill>
                <a:srgbClr val="FBB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1" name="Freeform 186">
                <a:extLst>
                  <a:ext uri="{FF2B5EF4-FFF2-40B4-BE49-F238E27FC236}">
                    <a16:creationId xmlns:a16="http://schemas.microsoft.com/office/drawing/2014/main" id="{FE46F496-A336-2D0A-1428-4BEDBF95DED3}"/>
                  </a:ext>
                </a:extLst>
              </p:cNvPr>
              <p:cNvSpPr>
                <a:spLocks/>
              </p:cNvSpPr>
              <p:nvPr/>
            </p:nvSpPr>
            <p:spPr bwMode="auto">
              <a:xfrm>
                <a:off x="3488642" y="6114847"/>
                <a:ext cx="27638" cy="68493"/>
              </a:xfrm>
              <a:custGeom>
                <a:avLst/>
                <a:gdLst>
                  <a:gd name="T0" fmla="*/ 0 w 10"/>
                  <a:gd name="T1" fmla="*/ 1 h 25"/>
                  <a:gd name="T2" fmla="*/ 2 w 10"/>
                  <a:gd name="T3" fmla="*/ 25 h 25"/>
                  <a:gd name="T4" fmla="*/ 10 w 10"/>
                  <a:gd name="T5" fmla="*/ 24 h 25"/>
                  <a:gd name="T6" fmla="*/ 8 w 10"/>
                  <a:gd name="T7" fmla="*/ 0 h 25"/>
                  <a:gd name="T8" fmla="*/ 0 w 10"/>
                  <a:gd name="T9" fmla="*/ 1 h 25"/>
                </a:gdLst>
                <a:ahLst/>
                <a:cxnLst>
                  <a:cxn ang="0">
                    <a:pos x="T0" y="T1"/>
                  </a:cxn>
                  <a:cxn ang="0">
                    <a:pos x="T2" y="T3"/>
                  </a:cxn>
                  <a:cxn ang="0">
                    <a:pos x="T4" y="T5"/>
                  </a:cxn>
                  <a:cxn ang="0">
                    <a:pos x="T6" y="T7"/>
                  </a:cxn>
                  <a:cxn ang="0">
                    <a:pos x="T8" y="T9"/>
                  </a:cxn>
                </a:cxnLst>
                <a:rect l="0" t="0" r="r" b="b"/>
                <a:pathLst>
                  <a:path w="10" h="25">
                    <a:moveTo>
                      <a:pt x="0" y="1"/>
                    </a:moveTo>
                    <a:cubicBezTo>
                      <a:pt x="2" y="25"/>
                      <a:pt x="2" y="25"/>
                      <a:pt x="2" y="25"/>
                    </a:cubicBezTo>
                    <a:cubicBezTo>
                      <a:pt x="5" y="24"/>
                      <a:pt x="7" y="24"/>
                      <a:pt x="10" y="24"/>
                    </a:cubicBezTo>
                    <a:cubicBezTo>
                      <a:pt x="8" y="0"/>
                      <a:pt x="8" y="0"/>
                      <a:pt x="8" y="0"/>
                    </a:cubicBezTo>
                    <a:cubicBezTo>
                      <a:pt x="5" y="0"/>
                      <a:pt x="2" y="1"/>
                      <a:pt x="0" y="1"/>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Freeform 187">
                <a:extLst>
                  <a:ext uri="{FF2B5EF4-FFF2-40B4-BE49-F238E27FC236}">
                    <a16:creationId xmlns:a16="http://schemas.microsoft.com/office/drawing/2014/main" id="{C48BFF9E-6225-6DFA-61AF-4CF30E75704D}"/>
                  </a:ext>
                </a:extLst>
              </p:cNvPr>
              <p:cNvSpPr>
                <a:spLocks/>
              </p:cNvSpPr>
              <p:nvPr/>
            </p:nvSpPr>
            <p:spPr bwMode="auto">
              <a:xfrm>
                <a:off x="3595586" y="6100428"/>
                <a:ext cx="30041" cy="68493"/>
              </a:xfrm>
              <a:custGeom>
                <a:avLst/>
                <a:gdLst>
                  <a:gd name="T0" fmla="*/ 0 w 11"/>
                  <a:gd name="T1" fmla="*/ 1 h 25"/>
                  <a:gd name="T2" fmla="*/ 3 w 11"/>
                  <a:gd name="T3" fmla="*/ 25 h 25"/>
                  <a:gd name="T4" fmla="*/ 11 w 11"/>
                  <a:gd name="T5" fmla="*/ 24 h 25"/>
                  <a:gd name="T6" fmla="*/ 8 w 11"/>
                  <a:gd name="T7" fmla="*/ 0 h 25"/>
                  <a:gd name="T8" fmla="*/ 0 w 11"/>
                  <a:gd name="T9" fmla="*/ 1 h 25"/>
                </a:gdLst>
                <a:ahLst/>
                <a:cxnLst>
                  <a:cxn ang="0">
                    <a:pos x="T0" y="T1"/>
                  </a:cxn>
                  <a:cxn ang="0">
                    <a:pos x="T2" y="T3"/>
                  </a:cxn>
                  <a:cxn ang="0">
                    <a:pos x="T4" y="T5"/>
                  </a:cxn>
                  <a:cxn ang="0">
                    <a:pos x="T6" y="T7"/>
                  </a:cxn>
                  <a:cxn ang="0">
                    <a:pos x="T8" y="T9"/>
                  </a:cxn>
                </a:cxnLst>
                <a:rect l="0" t="0" r="r" b="b"/>
                <a:pathLst>
                  <a:path w="11" h="25">
                    <a:moveTo>
                      <a:pt x="0" y="1"/>
                    </a:moveTo>
                    <a:cubicBezTo>
                      <a:pt x="3" y="25"/>
                      <a:pt x="3" y="25"/>
                      <a:pt x="3" y="25"/>
                    </a:cubicBezTo>
                    <a:cubicBezTo>
                      <a:pt x="6" y="25"/>
                      <a:pt x="9" y="24"/>
                      <a:pt x="11" y="24"/>
                    </a:cubicBezTo>
                    <a:cubicBezTo>
                      <a:pt x="8" y="0"/>
                      <a:pt x="8" y="0"/>
                      <a:pt x="8" y="0"/>
                    </a:cubicBezTo>
                    <a:cubicBezTo>
                      <a:pt x="5" y="1"/>
                      <a:pt x="3" y="1"/>
                      <a:pt x="0" y="1"/>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3" name="Freeform 188">
                <a:extLst>
                  <a:ext uri="{FF2B5EF4-FFF2-40B4-BE49-F238E27FC236}">
                    <a16:creationId xmlns:a16="http://schemas.microsoft.com/office/drawing/2014/main" id="{A26E3101-346B-6F3D-0219-F499D158D5F3}"/>
                  </a:ext>
                </a:extLst>
              </p:cNvPr>
              <p:cNvSpPr>
                <a:spLocks/>
              </p:cNvSpPr>
              <p:nvPr/>
            </p:nvSpPr>
            <p:spPr bwMode="auto">
              <a:xfrm>
                <a:off x="3516279" y="1606337"/>
                <a:ext cx="30041" cy="68493"/>
              </a:xfrm>
              <a:custGeom>
                <a:avLst/>
                <a:gdLst>
                  <a:gd name="T0" fmla="*/ 0 w 11"/>
                  <a:gd name="T1" fmla="*/ 24 h 25"/>
                  <a:gd name="T2" fmla="*/ 8 w 11"/>
                  <a:gd name="T3" fmla="*/ 25 h 25"/>
                  <a:gd name="T4" fmla="*/ 11 w 11"/>
                  <a:gd name="T5" fmla="*/ 1 h 25"/>
                  <a:gd name="T6" fmla="*/ 3 w 11"/>
                  <a:gd name="T7" fmla="*/ 0 h 25"/>
                  <a:gd name="T8" fmla="*/ 0 w 11"/>
                  <a:gd name="T9" fmla="*/ 24 h 25"/>
                </a:gdLst>
                <a:ahLst/>
                <a:cxnLst>
                  <a:cxn ang="0">
                    <a:pos x="T0" y="T1"/>
                  </a:cxn>
                  <a:cxn ang="0">
                    <a:pos x="T2" y="T3"/>
                  </a:cxn>
                  <a:cxn ang="0">
                    <a:pos x="T4" y="T5"/>
                  </a:cxn>
                  <a:cxn ang="0">
                    <a:pos x="T6" y="T7"/>
                  </a:cxn>
                  <a:cxn ang="0">
                    <a:pos x="T8" y="T9"/>
                  </a:cxn>
                </a:cxnLst>
                <a:rect l="0" t="0" r="r" b="b"/>
                <a:pathLst>
                  <a:path w="11" h="25">
                    <a:moveTo>
                      <a:pt x="0" y="24"/>
                    </a:moveTo>
                    <a:cubicBezTo>
                      <a:pt x="3" y="25"/>
                      <a:pt x="6" y="25"/>
                      <a:pt x="8" y="25"/>
                    </a:cubicBezTo>
                    <a:cubicBezTo>
                      <a:pt x="11" y="1"/>
                      <a:pt x="11" y="1"/>
                      <a:pt x="11" y="1"/>
                    </a:cubicBezTo>
                    <a:cubicBezTo>
                      <a:pt x="8" y="1"/>
                      <a:pt x="6" y="1"/>
                      <a:pt x="3" y="0"/>
                    </a:cubicBezTo>
                    <a:lnTo>
                      <a:pt x="0" y="24"/>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Freeform 189">
                <a:extLst>
                  <a:ext uri="{FF2B5EF4-FFF2-40B4-BE49-F238E27FC236}">
                    <a16:creationId xmlns:a16="http://schemas.microsoft.com/office/drawing/2014/main" id="{F32974A3-2558-6550-AE4C-48062CF715D2}"/>
                  </a:ext>
                </a:extLst>
              </p:cNvPr>
              <p:cNvSpPr>
                <a:spLocks/>
              </p:cNvSpPr>
              <p:nvPr/>
            </p:nvSpPr>
            <p:spPr bwMode="auto">
              <a:xfrm>
                <a:off x="3409334" y="1599127"/>
                <a:ext cx="27638" cy="67291"/>
              </a:xfrm>
              <a:custGeom>
                <a:avLst/>
                <a:gdLst>
                  <a:gd name="T0" fmla="*/ 0 w 10"/>
                  <a:gd name="T1" fmla="*/ 24 h 25"/>
                  <a:gd name="T2" fmla="*/ 8 w 10"/>
                  <a:gd name="T3" fmla="*/ 25 h 25"/>
                  <a:gd name="T4" fmla="*/ 10 w 10"/>
                  <a:gd name="T5" fmla="*/ 1 h 25"/>
                  <a:gd name="T6" fmla="*/ 2 w 10"/>
                  <a:gd name="T7" fmla="*/ 0 h 25"/>
                  <a:gd name="T8" fmla="*/ 0 w 10"/>
                  <a:gd name="T9" fmla="*/ 24 h 25"/>
                </a:gdLst>
                <a:ahLst/>
                <a:cxnLst>
                  <a:cxn ang="0">
                    <a:pos x="T0" y="T1"/>
                  </a:cxn>
                  <a:cxn ang="0">
                    <a:pos x="T2" y="T3"/>
                  </a:cxn>
                  <a:cxn ang="0">
                    <a:pos x="T4" y="T5"/>
                  </a:cxn>
                  <a:cxn ang="0">
                    <a:pos x="T6" y="T7"/>
                  </a:cxn>
                  <a:cxn ang="0">
                    <a:pos x="T8" y="T9"/>
                  </a:cxn>
                </a:cxnLst>
                <a:rect l="0" t="0" r="r" b="b"/>
                <a:pathLst>
                  <a:path w="10" h="25">
                    <a:moveTo>
                      <a:pt x="0" y="24"/>
                    </a:moveTo>
                    <a:cubicBezTo>
                      <a:pt x="3" y="24"/>
                      <a:pt x="5" y="24"/>
                      <a:pt x="8" y="25"/>
                    </a:cubicBezTo>
                    <a:cubicBezTo>
                      <a:pt x="10" y="1"/>
                      <a:pt x="10" y="1"/>
                      <a:pt x="10" y="1"/>
                    </a:cubicBezTo>
                    <a:cubicBezTo>
                      <a:pt x="7" y="0"/>
                      <a:pt x="4" y="0"/>
                      <a:pt x="2" y="0"/>
                    </a:cubicBezTo>
                    <a:lnTo>
                      <a:pt x="0" y="24"/>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5" name="Freeform 190">
                <a:extLst>
                  <a:ext uri="{FF2B5EF4-FFF2-40B4-BE49-F238E27FC236}">
                    <a16:creationId xmlns:a16="http://schemas.microsoft.com/office/drawing/2014/main" id="{DA2813DE-A95A-3A5B-4AC1-C53C72EF828E}"/>
                  </a:ext>
                </a:extLst>
              </p:cNvPr>
              <p:cNvSpPr>
                <a:spLocks/>
              </p:cNvSpPr>
              <p:nvPr/>
            </p:nvSpPr>
            <p:spPr bwMode="auto">
              <a:xfrm>
                <a:off x="3277155" y="6125662"/>
                <a:ext cx="16823" cy="64888"/>
              </a:xfrm>
              <a:custGeom>
                <a:avLst/>
                <a:gdLst>
                  <a:gd name="T0" fmla="*/ 0 w 6"/>
                  <a:gd name="T1" fmla="*/ 0 h 24"/>
                  <a:gd name="T2" fmla="*/ 0 w 6"/>
                  <a:gd name="T3" fmla="*/ 24 h 24"/>
                  <a:gd name="T4" fmla="*/ 6 w 6"/>
                  <a:gd name="T5" fmla="*/ 24 h 24"/>
                  <a:gd name="T6" fmla="*/ 6 w 6"/>
                  <a:gd name="T7" fmla="*/ 0 h 24"/>
                  <a:gd name="T8" fmla="*/ 0 w 6"/>
                  <a:gd name="T9" fmla="*/ 0 h 24"/>
                </a:gdLst>
                <a:ahLst/>
                <a:cxnLst>
                  <a:cxn ang="0">
                    <a:pos x="T0" y="T1"/>
                  </a:cxn>
                  <a:cxn ang="0">
                    <a:pos x="T2" y="T3"/>
                  </a:cxn>
                  <a:cxn ang="0">
                    <a:pos x="T4" y="T5"/>
                  </a:cxn>
                  <a:cxn ang="0">
                    <a:pos x="T6" y="T7"/>
                  </a:cxn>
                  <a:cxn ang="0">
                    <a:pos x="T8" y="T9"/>
                  </a:cxn>
                </a:cxnLst>
                <a:rect l="0" t="0" r="r" b="b"/>
                <a:pathLst>
                  <a:path w="6" h="24">
                    <a:moveTo>
                      <a:pt x="0" y="0"/>
                    </a:moveTo>
                    <a:cubicBezTo>
                      <a:pt x="0" y="24"/>
                      <a:pt x="0" y="24"/>
                      <a:pt x="0" y="24"/>
                    </a:cubicBezTo>
                    <a:cubicBezTo>
                      <a:pt x="2" y="24"/>
                      <a:pt x="4" y="24"/>
                      <a:pt x="6" y="24"/>
                    </a:cubicBezTo>
                    <a:cubicBezTo>
                      <a:pt x="6" y="0"/>
                      <a:pt x="6" y="0"/>
                      <a:pt x="6" y="0"/>
                    </a:cubicBezTo>
                    <a:cubicBezTo>
                      <a:pt x="4" y="0"/>
                      <a:pt x="2" y="0"/>
                      <a:pt x="0" y="0"/>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6" name="Freeform 191">
                <a:extLst>
                  <a:ext uri="{FF2B5EF4-FFF2-40B4-BE49-F238E27FC236}">
                    <a16:creationId xmlns:a16="http://schemas.microsoft.com/office/drawing/2014/main" id="{B04817D9-F509-B1CC-F747-384D2A46BAB8}"/>
                  </a:ext>
                </a:extLst>
              </p:cNvPr>
              <p:cNvSpPr>
                <a:spLocks/>
              </p:cNvSpPr>
              <p:nvPr/>
            </p:nvSpPr>
            <p:spPr bwMode="auto">
              <a:xfrm>
                <a:off x="3302389" y="1595522"/>
                <a:ext cx="21629" cy="66090"/>
              </a:xfrm>
              <a:custGeom>
                <a:avLst/>
                <a:gdLst>
                  <a:gd name="T0" fmla="*/ 0 w 8"/>
                  <a:gd name="T1" fmla="*/ 24 h 24"/>
                  <a:gd name="T2" fmla="*/ 8 w 8"/>
                  <a:gd name="T3" fmla="*/ 24 h 24"/>
                  <a:gd name="T4" fmla="*/ 8 w 8"/>
                  <a:gd name="T5" fmla="*/ 0 h 24"/>
                  <a:gd name="T6" fmla="*/ 0 w 8"/>
                  <a:gd name="T7" fmla="*/ 0 h 24"/>
                  <a:gd name="T8" fmla="*/ 0 w 8"/>
                  <a:gd name="T9" fmla="*/ 24 h 24"/>
                </a:gdLst>
                <a:ahLst/>
                <a:cxnLst>
                  <a:cxn ang="0">
                    <a:pos x="T0" y="T1"/>
                  </a:cxn>
                  <a:cxn ang="0">
                    <a:pos x="T2" y="T3"/>
                  </a:cxn>
                  <a:cxn ang="0">
                    <a:pos x="T4" y="T5"/>
                  </a:cxn>
                  <a:cxn ang="0">
                    <a:pos x="T6" y="T7"/>
                  </a:cxn>
                  <a:cxn ang="0">
                    <a:pos x="T8" y="T9"/>
                  </a:cxn>
                </a:cxnLst>
                <a:rect l="0" t="0" r="r" b="b"/>
                <a:pathLst>
                  <a:path w="8" h="24">
                    <a:moveTo>
                      <a:pt x="0" y="24"/>
                    </a:moveTo>
                    <a:cubicBezTo>
                      <a:pt x="2" y="24"/>
                      <a:pt x="5" y="24"/>
                      <a:pt x="8" y="24"/>
                    </a:cubicBezTo>
                    <a:cubicBezTo>
                      <a:pt x="8" y="0"/>
                      <a:pt x="8" y="0"/>
                      <a:pt x="8" y="0"/>
                    </a:cubicBezTo>
                    <a:cubicBezTo>
                      <a:pt x="5" y="0"/>
                      <a:pt x="3" y="0"/>
                      <a:pt x="0" y="0"/>
                    </a:cubicBezTo>
                    <a:lnTo>
                      <a:pt x="0" y="24"/>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7" name="Freeform 192">
                <a:extLst>
                  <a:ext uri="{FF2B5EF4-FFF2-40B4-BE49-F238E27FC236}">
                    <a16:creationId xmlns:a16="http://schemas.microsoft.com/office/drawing/2014/main" id="{FF56D8D0-7791-E36D-33F3-5FDE7B500781}"/>
                  </a:ext>
                </a:extLst>
              </p:cNvPr>
              <p:cNvSpPr>
                <a:spLocks/>
              </p:cNvSpPr>
              <p:nvPr/>
            </p:nvSpPr>
            <p:spPr bwMode="auto">
              <a:xfrm>
                <a:off x="3381696" y="6123259"/>
                <a:ext cx="24033" cy="67291"/>
              </a:xfrm>
              <a:custGeom>
                <a:avLst/>
                <a:gdLst>
                  <a:gd name="T0" fmla="*/ 0 w 9"/>
                  <a:gd name="T1" fmla="*/ 1 h 25"/>
                  <a:gd name="T2" fmla="*/ 1 w 9"/>
                  <a:gd name="T3" fmla="*/ 25 h 25"/>
                  <a:gd name="T4" fmla="*/ 9 w 9"/>
                  <a:gd name="T5" fmla="*/ 24 h 25"/>
                  <a:gd name="T6" fmla="*/ 7 w 9"/>
                  <a:gd name="T7" fmla="*/ 0 h 25"/>
                  <a:gd name="T8" fmla="*/ 0 w 9"/>
                  <a:gd name="T9" fmla="*/ 1 h 25"/>
                </a:gdLst>
                <a:ahLst/>
                <a:cxnLst>
                  <a:cxn ang="0">
                    <a:pos x="T0" y="T1"/>
                  </a:cxn>
                  <a:cxn ang="0">
                    <a:pos x="T2" y="T3"/>
                  </a:cxn>
                  <a:cxn ang="0">
                    <a:pos x="T4" y="T5"/>
                  </a:cxn>
                  <a:cxn ang="0">
                    <a:pos x="T6" y="T7"/>
                  </a:cxn>
                  <a:cxn ang="0">
                    <a:pos x="T8" y="T9"/>
                  </a:cxn>
                </a:cxnLst>
                <a:rect l="0" t="0" r="r" b="b"/>
                <a:pathLst>
                  <a:path w="9" h="25">
                    <a:moveTo>
                      <a:pt x="0" y="1"/>
                    </a:moveTo>
                    <a:cubicBezTo>
                      <a:pt x="1" y="25"/>
                      <a:pt x="1" y="25"/>
                      <a:pt x="1" y="25"/>
                    </a:cubicBezTo>
                    <a:cubicBezTo>
                      <a:pt x="3" y="24"/>
                      <a:pt x="6" y="24"/>
                      <a:pt x="9" y="24"/>
                    </a:cubicBezTo>
                    <a:cubicBezTo>
                      <a:pt x="7" y="0"/>
                      <a:pt x="7" y="0"/>
                      <a:pt x="7" y="0"/>
                    </a:cubicBezTo>
                    <a:cubicBezTo>
                      <a:pt x="5" y="0"/>
                      <a:pt x="2" y="0"/>
                      <a:pt x="0" y="1"/>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8" name="Freeform 193">
                <a:extLst>
                  <a:ext uri="{FF2B5EF4-FFF2-40B4-BE49-F238E27FC236}">
                    <a16:creationId xmlns:a16="http://schemas.microsoft.com/office/drawing/2014/main" id="{3E3204E5-B2CC-F58B-5ED3-4471B58946DF}"/>
                  </a:ext>
                </a:extLst>
              </p:cNvPr>
              <p:cNvSpPr>
                <a:spLocks/>
              </p:cNvSpPr>
              <p:nvPr/>
            </p:nvSpPr>
            <p:spPr bwMode="auto">
              <a:xfrm>
                <a:off x="4013753" y="5997088"/>
                <a:ext cx="44461" cy="68493"/>
              </a:xfrm>
              <a:custGeom>
                <a:avLst/>
                <a:gdLst>
                  <a:gd name="T0" fmla="*/ 0 w 16"/>
                  <a:gd name="T1" fmla="*/ 3 h 25"/>
                  <a:gd name="T2" fmla="*/ 8 w 16"/>
                  <a:gd name="T3" fmla="*/ 25 h 25"/>
                  <a:gd name="T4" fmla="*/ 16 w 16"/>
                  <a:gd name="T5" fmla="*/ 23 h 25"/>
                  <a:gd name="T6" fmla="*/ 8 w 16"/>
                  <a:gd name="T7" fmla="*/ 0 h 25"/>
                  <a:gd name="T8" fmla="*/ 0 w 16"/>
                  <a:gd name="T9" fmla="*/ 3 h 25"/>
                </a:gdLst>
                <a:ahLst/>
                <a:cxnLst>
                  <a:cxn ang="0">
                    <a:pos x="T0" y="T1"/>
                  </a:cxn>
                  <a:cxn ang="0">
                    <a:pos x="T2" y="T3"/>
                  </a:cxn>
                  <a:cxn ang="0">
                    <a:pos x="T4" y="T5"/>
                  </a:cxn>
                  <a:cxn ang="0">
                    <a:pos x="T6" y="T7"/>
                  </a:cxn>
                  <a:cxn ang="0">
                    <a:pos x="T8" y="T9"/>
                  </a:cxn>
                </a:cxnLst>
                <a:rect l="0" t="0" r="r" b="b"/>
                <a:pathLst>
                  <a:path w="16" h="25">
                    <a:moveTo>
                      <a:pt x="0" y="3"/>
                    </a:moveTo>
                    <a:cubicBezTo>
                      <a:pt x="8" y="25"/>
                      <a:pt x="8" y="25"/>
                      <a:pt x="8" y="25"/>
                    </a:cubicBezTo>
                    <a:cubicBezTo>
                      <a:pt x="10" y="24"/>
                      <a:pt x="13" y="23"/>
                      <a:pt x="16" y="23"/>
                    </a:cubicBezTo>
                    <a:cubicBezTo>
                      <a:pt x="8" y="0"/>
                      <a:pt x="8" y="0"/>
                      <a:pt x="8" y="0"/>
                    </a:cubicBezTo>
                    <a:cubicBezTo>
                      <a:pt x="5" y="1"/>
                      <a:pt x="3" y="2"/>
                      <a:pt x="0" y="3"/>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9" name="Freeform 194">
                <a:extLst>
                  <a:ext uri="{FF2B5EF4-FFF2-40B4-BE49-F238E27FC236}">
                    <a16:creationId xmlns:a16="http://schemas.microsoft.com/office/drawing/2014/main" id="{6D33D8CA-7201-0196-1874-7BE7CA422062}"/>
                  </a:ext>
                </a:extLst>
              </p:cNvPr>
              <p:cNvSpPr>
                <a:spLocks/>
              </p:cNvSpPr>
              <p:nvPr/>
            </p:nvSpPr>
            <p:spPr bwMode="auto">
              <a:xfrm>
                <a:off x="3912816" y="6029531"/>
                <a:ext cx="38452" cy="68493"/>
              </a:xfrm>
              <a:custGeom>
                <a:avLst/>
                <a:gdLst>
                  <a:gd name="T0" fmla="*/ 0 w 14"/>
                  <a:gd name="T1" fmla="*/ 2 h 25"/>
                  <a:gd name="T2" fmla="*/ 6 w 14"/>
                  <a:gd name="T3" fmla="*/ 25 h 25"/>
                  <a:gd name="T4" fmla="*/ 14 w 14"/>
                  <a:gd name="T5" fmla="*/ 23 h 25"/>
                  <a:gd name="T6" fmla="*/ 7 w 14"/>
                  <a:gd name="T7" fmla="*/ 0 h 25"/>
                  <a:gd name="T8" fmla="*/ 0 w 14"/>
                  <a:gd name="T9" fmla="*/ 2 h 25"/>
                </a:gdLst>
                <a:ahLst/>
                <a:cxnLst>
                  <a:cxn ang="0">
                    <a:pos x="T0" y="T1"/>
                  </a:cxn>
                  <a:cxn ang="0">
                    <a:pos x="T2" y="T3"/>
                  </a:cxn>
                  <a:cxn ang="0">
                    <a:pos x="T4" y="T5"/>
                  </a:cxn>
                  <a:cxn ang="0">
                    <a:pos x="T6" y="T7"/>
                  </a:cxn>
                  <a:cxn ang="0">
                    <a:pos x="T8" y="T9"/>
                  </a:cxn>
                </a:cxnLst>
                <a:rect l="0" t="0" r="r" b="b"/>
                <a:pathLst>
                  <a:path w="14" h="25">
                    <a:moveTo>
                      <a:pt x="0" y="2"/>
                    </a:moveTo>
                    <a:cubicBezTo>
                      <a:pt x="6" y="25"/>
                      <a:pt x="6" y="25"/>
                      <a:pt x="6" y="25"/>
                    </a:cubicBezTo>
                    <a:cubicBezTo>
                      <a:pt x="9" y="25"/>
                      <a:pt x="11" y="24"/>
                      <a:pt x="14" y="23"/>
                    </a:cubicBezTo>
                    <a:cubicBezTo>
                      <a:pt x="7" y="0"/>
                      <a:pt x="7" y="0"/>
                      <a:pt x="7" y="0"/>
                    </a:cubicBezTo>
                    <a:cubicBezTo>
                      <a:pt x="5" y="1"/>
                      <a:pt x="2" y="2"/>
                      <a:pt x="0" y="2"/>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0" name="Freeform 195">
                <a:extLst>
                  <a:ext uri="{FF2B5EF4-FFF2-40B4-BE49-F238E27FC236}">
                    <a16:creationId xmlns:a16="http://schemas.microsoft.com/office/drawing/2014/main" id="{2D0D4B55-4A4E-194D-BD71-304F138F04E5}"/>
                  </a:ext>
                </a:extLst>
              </p:cNvPr>
              <p:cNvSpPr>
                <a:spLocks/>
              </p:cNvSpPr>
              <p:nvPr/>
            </p:nvSpPr>
            <p:spPr bwMode="auto">
              <a:xfrm>
                <a:off x="4041391" y="1732507"/>
                <a:ext cx="44461" cy="68493"/>
              </a:xfrm>
              <a:custGeom>
                <a:avLst/>
                <a:gdLst>
                  <a:gd name="T0" fmla="*/ 0 w 16"/>
                  <a:gd name="T1" fmla="*/ 22 h 25"/>
                  <a:gd name="T2" fmla="*/ 8 w 16"/>
                  <a:gd name="T3" fmla="*/ 25 h 25"/>
                  <a:gd name="T4" fmla="*/ 16 w 16"/>
                  <a:gd name="T5" fmla="*/ 2 h 25"/>
                  <a:gd name="T6" fmla="*/ 8 w 16"/>
                  <a:gd name="T7" fmla="*/ 0 h 25"/>
                  <a:gd name="T8" fmla="*/ 0 w 16"/>
                  <a:gd name="T9" fmla="*/ 22 h 25"/>
                </a:gdLst>
                <a:ahLst/>
                <a:cxnLst>
                  <a:cxn ang="0">
                    <a:pos x="T0" y="T1"/>
                  </a:cxn>
                  <a:cxn ang="0">
                    <a:pos x="T2" y="T3"/>
                  </a:cxn>
                  <a:cxn ang="0">
                    <a:pos x="T4" y="T5"/>
                  </a:cxn>
                  <a:cxn ang="0">
                    <a:pos x="T6" y="T7"/>
                  </a:cxn>
                  <a:cxn ang="0">
                    <a:pos x="T8" y="T9"/>
                  </a:cxn>
                </a:cxnLst>
                <a:rect l="0" t="0" r="r" b="b"/>
                <a:pathLst>
                  <a:path w="16" h="25">
                    <a:moveTo>
                      <a:pt x="0" y="22"/>
                    </a:moveTo>
                    <a:cubicBezTo>
                      <a:pt x="3" y="23"/>
                      <a:pt x="5" y="24"/>
                      <a:pt x="8" y="25"/>
                    </a:cubicBezTo>
                    <a:cubicBezTo>
                      <a:pt x="16" y="2"/>
                      <a:pt x="16" y="2"/>
                      <a:pt x="16" y="2"/>
                    </a:cubicBezTo>
                    <a:cubicBezTo>
                      <a:pt x="13" y="1"/>
                      <a:pt x="11" y="0"/>
                      <a:pt x="8" y="0"/>
                    </a:cubicBezTo>
                    <a:lnTo>
                      <a:pt x="0" y="22"/>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1" name="Freeform 196">
                <a:extLst>
                  <a:ext uri="{FF2B5EF4-FFF2-40B4-BE49-F238E27FC236}">
                    <a16:creationId xmlns:a16="http://schemas.microsoft.com/office/drawing/2014/main" id="{F766964E-344D-018C-30C0-FCB05FAE99EA}"/>
                  </a:ext>
                </a:extLst>
              </p:cNvPr>
              <p:cNvSpPr>
                <a:spLocks/>
              </p:cNvSpPr>
              <p:nvPr/>
            </p:nvSpPr>
            <p:spPr bwMode="auto">
              <a:xfrm>
                <a:off x="4857296" y="2254014"/>
                <a:ext cx="63687" cy="63687"/>
              </a:xfrm>
              <a:custGeom>
                <a:avLst/>
                <a:gdLst>
                  <a:gd name="T0" fmla="*/ 23 w 23"/>
                  <a:gd name="T1" fmla="*/ 6 h 23"/>
                  <a:gd name="T2" fmla="*/ 17 w 23"/>
                  <a:gd name="T3" fmla="*/ 0 h 23"/>
                  <a:gd name="T4" fmla="*/ 0 w 23"/>
                  <a:gd name="T5" fmla="*/ 17 h 23"/>
                  <a:gd name="T6" fmla="*/ 6 w 23"/>
                  <a:gd name="T7" fmla="*/ 23 h 23"/>
                  <a:gd name="T8" fmla="*/ 23 w 23"/>
                  <a:gd name="T9" fmla="*/ 6 h 23"/>
                </a:gdLst>
                <a:ahLst/>
                <a:cxnLst>
                  <a:cxn ang="0">
                    <a:pos x="T0" y="T1"/>
                  </a:cxn>
                  <a:cxn ang="0">
                    <a:pos x="T2" y="T3"/>
                  </a:cxn>
                  <a:cxn ang="0">
                    <a:pos x="T4" y="T5"/>
                  </a:cxn>
                  <a:cxn ang="0">
                    <a:pos x="T6" y="T7"/>
                  </a:cxn>
                  <a:cxn ang="0">
                    <a:pos x="T8" y="T9"/>
                  </a:cxn>
                </a:cxnLst>
                <a:rect l="0" t="0" r="r" b="b"/>
                <a:pathLst>
                  <a:path w="23" h="23">
                    <a:moveTo>
                      <a:pt x="23" y="6"/>
                    </a:moveTo>
                    <a:cubicBezTo>
                      <a:pt x="21" y="4"/>
                      <a:pt x="19" y="2"/>
                      <a:pt x="17" y="0"/>
                    </a:cubicBezTo>
                    <a:cubicBezTo>
                      <a:pt x="0" y="17"/>
                      <a:pt x="0" y="17"/>
                      <a:pt x="0" y="17"/>
                    </a:cubicBezTo>
                    <a:cubicBezTo>
                      <a:pt x="2" y="19"/>
                      <a:pt x="4" y="21"/>
                      <a:pt x="6" y="23"/>
                    </a:cubicBezTo>
                    <a:lnTo>
                      <a:pt x="23" y="6"/>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2" name="Freeform 197">
                <a:extLst>
                  <a:ext uri="{FF2B5EF4-FFF2-40B4-BE49-F238E27FC236}">
                    <a16:creationId xmlns:a16="http://schemas.microsoft.com/office/drawing/2014/main" id="{64A10BFF-ED77-4FC3-78A5-51C9F0F6B6B2}"/>
                  </a:ext>
                </a:extLst>
              </p:cNvPr>
              <p:cNvSpPr>
                <a:spLocks/>
              </p:cNvSpPr>
              <p:nvPr/>
            </p:nvSpPr>
            <p:spPr bwMode="auto">
              <a:xfrm>
                <a:off x="3835912" y="1666418"/>
                <a:ext cx="36049" cy="68493"/>
              </a:xfrm>
              <a:custGeom>
                <a:avLst/>
                <a:gdLst>
                  <a:gd name="T0" fmla="*/ 0 w 13"/>
                  <a:gd name="T1" fmla="*/ 23 h 25"/>
                  <a:gd name="T2" fmla="*/ 7 w 13"/>
                  <a:gd name="T3" fmla="*/ 25 h 25"/>
                  <a:gd name="T4" fmla="*/ 13 w 13"/>
                  <a:gd name="T5" fmla="*/ 2 h 25"/>
                  <a:gd name="T6" fmla="*/ 6 w 13"/>
                  <a:gd name="T7" fmla="*/ 0 h 25"/>
                  <a:gd name="T8" fmla="*/ 0 w 13"/>
                  <a:gd name="T9" fmla="*/ 23 h 25"/>
                </a:gdLst>
                <a:ahLst/>
                <a:cxnLst>
                  <a:cxn ang="0">
                    <a:pos x="T0" y="T1"/>
                  </a:cxn>
                  <a:cxn ang="0">
                    <a:pos x="T2" y="T3"/>
                  </a:cxn>
                  <a:cxn ang="0">
                    <a:pos x="T4" y="T5"/>
                  </a:cxn>
                  <a:cxn ang="0">
                    <a:pos x="T6" y="T7"/>
                  </a:cxn>
                  <a:cxn ang="0">
                    <a:pos x="T8" y="T9"/>
                  </a:cxn>
                </a:cxnLst>
                <a:rect l="0" t="0" r="r" b="b"/>
                <a:pathLst>
                  <a:path w="13" h="25">
                    <a:moveTo>
                      <a:pt x="0" y="23"/>
                    </a:moveTo>
                    <a:cubicBezTo>
                      <a:pt x="2" y="24"/>
                      <a:pt x="5" y="24"/>
                      <a:pt x="7" y="25"/>
                    </a:cubicBezTo>
                    <a:cubicBezTo>
                      <a:pt x="13" y="2"/>
                      <a:pt x="13" y="2"/>
                      <a:pt x="13" y="2"/>
                    </a:cubicBezTo>
                    <a:cubicBezTo>
                      <a:pt x="11" y="1"/>
                      <a:pt x="8" y="1"/>
                      <a:pt x="6" y="0"/>
                    </a:cubicBezTo>
                    <a:lnTo>
                      <a:pt x="0" y="23"/>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3" name="Freeform 198">
                <a:extLst>
                  <a:ext uri="{FF2B5EF4-FFF2-40B4-BE49-F238E27FC236}">
                    <a16:creationId xmlns:a16="http://schemas.microsoft.com/office/drawing/2014/main" id="{C675D093-DF21-4454-B9F4-90B7F0A0E5FD}"/>
                  </a:ext>
                </a:extLst>
              </p:cNvPr>
              <p:cNvSpPr>
                <a:spLocks/>
              </p:cNvSpPr>
              <p:nvPr/>
            </p:nvSpPr>
            <p:spPr bwMode="auto">
              <a:xfrm>
                <a:off x="3702532" y="6081202"/>
                <a:ext cx="32444" cy="68493"/>
              </a:xfrm>
              <a:custGeom>
                <a:avLst/>
                <a:gdLst>
                  <a:gd name="T0" fmla="*/ 0 w 12"/>
                  <a:gd name="T1" fmla="*/ 2 h 25"/>
                  <a:gd name="T2" fmla="*/ 4 w 12"/>
                  <a:gd name="T3" fmla="*/ 25 h 25"/>
                  <a:gd name="T4" fmla="*/ 12 w 12"/>
                  <a:gd name="T5" fmla="*/ 24 h 25"/>
                  <a:gd name="T6" fmla="*/ 8 w 12"/>
                  <a:gd name="T7" fmla="*/ 0 h 25"/>
                  <a:gd name="T8" fmla="*/ 0 w 12"/>
                  <a:gd name="T9" fmla="*/ 2 h 25"/>
                </a:gdLst>
                <a:ahLst/>
                <a:cxnLst>
                  <a:cxn ang="0">
                    <a:pos x="T0" y="T1"/>
                  </a:cxn>
                  <a:cxn ang="0">
                    <a:pos x="T2" y="T3"/>
                  </a:cxn>
                  <a:cxn ang="0">
                    <a:pos x="T4" y="T5"/>
                  </a:cxn>
                  <a:cxn ang="0">
                    <a:pos x="T6" y="T7"/>
                  </a:cxn>
                  <a:cxn ang="0">
                    <a:pos x="T8" y="T9"/>
                  </a:cxn>
                </a:cxnLst>
                <a:rect l="0" t="0" r="r" b="b"/>
                <a:pathLst>
                  <a:path w="12" h="25">
                    <a:moveTo>
                      <a:pt x="0" y="2"/>
                    </a:moveTo>
                    <a:cubicBezTo>
                      <a:pt x="4" y="25"/>
                      <a:pt x="4" y="25"/>
                      <a:pt x="4" y="25"/>
                    </a:cubicBezTo>
                    <a:cubicBezTo>
                      <a:pt x="7" y="25"/>
                      <a:pt x="10" y="24"/>
                      <a:pt x="12" y="24"/>
                    </a:cubicBezTo>
                    <a:cubicBezTo>
                      <a:pt x="8" y="0"/>
                      <a:pt x="8" y="0"/>
                      <a:pt x="8" y="0"/>
                    </a:cubicBezTo>
                    <a:cubicBezTo>
                      <a:pt x="5" y="1"/>
                      <a:pt x="2" y="1"/>
                      <a:pt x="0" y="2"/>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4" name="Freeform 199">
                <a:extLst>
                  <a:ext uri="{FF2B5EF4-FFF2-40B4-BE49-F238E27FC236}">
                    <a16:creationId xmlns:a16="http://schemas.microsoft.com/office/drawing/2014/main" id="{A2B1696A-686B-737D-6187-6CF60F470DA6}"/>
                  </a:ext>
                </a:extLst>
              </p:cNvPr>
              <p:cNvSpPr>
                <a:spLocks/>
              </p:cNvSpPr>
              <p:nvPr/>
            </p:nvSpPr>
            <p:spPr bwMode="auto">
              <a:xfrm>
                <a:off x="3728967" y="1642386"/>
                <a:ext cx="36049" cy="68493"/>
              </a:xfrm>
              <a:custGeom>
                <a:avLst/>
                <a:gdLst>
                  <a:gd name="T0" fmla="*/ 0 w 13"/>
                  <a:gd name="T1" fmla="*/ 23 h 25"/>
                  <a:gd name="T2" fmla="*/ 8 w 13"/>
                  <a:gd name="T3" fmla="*/ 25 h 25"/>
                  <a:gd name="T4" fmla="*/ 13 w 13"/>
                  <a:gd name="T5" fmla="*/ 1 h 25"/>
                  <a:gd name="T6" fmla="*/ 5 w 13"/>
                  <a:gd name="T7" fmla="*/ 0 h 25"/>
                  <a:gd name="T8" fmla="*/ 0 w 13"/>
                  <a:gd name="T9" fmla="*/ 23 h 25"/>
                </a:gdLst>
                <a:ahLst/>
                <a:cxnLst>
                  <a:cxn ang="0">
                    <a:pos x="T0" y="T1"/>
                  </a:cxn>
                  <a:cxn ang="0">
                    <a:pos x="T2" y="T3"/>
                  </a:cxn>
                  <a:cxn ang="0">
                    <a:pos x="T4" y="T5"/>
                  </a:cxn>
                  <a:cxn ang="0">
                    <a:pos x="T6" y="T7"/>
                  </a:cxn>
                  <a:cxn ang="0">
                    <a:pos x="T8" y="T9"/>
                  </a:cxn>
                </a:cxnLst>
                <a:rect l="0" t="0" r="r" b="b"/>
                <a:pathLst>
                  <a:path w="13" h="25">
                    <a:moveTo>
                      <a:pt x="0" y="23"/>
                    </a:moveTo>
                    <a:cubicBezTo>
                      <a:pt x="3" y="24"/>
                      <a:pt x="5" y="24"/>
                      <a:pt x="8" y="25"/>
                    </a:cubicBezTo>
                    <a:cubicBezTo>
                      <a:pt x="13" y="1"/>
                      <a:pt x="13" y="1"/>
                      <a:pt x="13" y="1"/>
                    </a:cubicBezTo>
                    <a:cubicBezTo>
                      <a:pt x="10" y="1"/>
                      <a:pt x="8" y="0"/>
                      <a:pt x="5" y="0"/>
                    </a:cubicBezTo>
                    <a:lnTo>
                      <a:pt x="0" y="23"/>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5" name="Freeform 200">
                <a:extLst>
                  <a:ext uri="{FF2B5EF4-FFF2-40B4-BE49-F238E27FC236}">
                    <a16:creationId xmlns:a16="http://schemas.microsoft.com/office/drawing/2014/main" id="{E647F941-E273-402E-4213-CBBABBB15E32}"/>
                  </a:ext>
                </a:extLst>
              </p:cNvPr>
              <p:cNvSpPr>
                <a:spLocks/>
              </p:cNvSpPr>
              <p:nvPr/>
            </p:nvSpPr>
            <p:spPr bwMode="auto">
              <a:xfrm>
                <a:off x="3805872" y="6059573"/>
                <a:ext cx="38452" cy="68493"/>
              </a:xfrm>
              <a:custGeom>
                <a:avLst/>
                <a:gdLst>
                  <a:gd name="T0" fmla="*/ 0 w 14"/>
                  <a:gd name="T1" fmla="*/ 2 h 25"/>
                  <a:gd name="T2" fmla="*/ 6 w 14"/>
                  <a:gd name="T3" fmla="*/ 25 h 25"/>
                  <a:gd name="T4" fmla="*/ 14 w 14"/>
                  <a:gd name="T5" fmla="*/ 23 h 25"/>
                  <a:gd name="T6" fmla="*/ 8 w 14"/>
                  <a:gd name="T7" fmla="*/ 0 h 25"/>
                  <a:gd name="T8" fmla="*/ 0 w 14"/>
                  <a:gd name="T9" fmla="*/ 2 h 25"/>
                </a:gdLst>
                <a:ahLst/>
                <a:cxnLst>
                  <a:cxn ang="0">
                    <a:pos x="T0" y="T1"/>
                  </a:cxn>
                  <a:cxn ang="0">
                    <a:pos x="T2" y="T3"/>
                  </a:cxn>
                  <a:cxn ang="0">
                    <a:pos x="T4" y="T5"/>
                  </a:cxn>
                  <a:cxn ang="0">
                    <a:pos x="T6" y="T7"/>
                  </a:cxn>
                  <a:cxn ang="0">
                    <a:pos x="T8" y="T9"/>
                  </a:cxn>
                </a:cxnLst>
                <a:rect l="0" t="0" r="r" b="b"/>
                <a:pathLst>
                  <a:path w="14" h="25">
                    <a:moveTo>
                      <a:pt x="0" y="2"/>
                    </a:moveTo>
                    <a:cubicBezTo>
                      <a:pt x="6" y="25"/>
                      <a:pt x="6" y="25"/>
                      <a:pt x="6" y="25"/>
                    </a:cubicBezTo>
                    <a:cubicBezTo>
                      <a:pt x="9" y="24"/>
                      <a:pt x="11" y="24"/>
                      <a:pt x="14" y="23"/>
                    </a:cubicBezTo>
                    <a:cubicBezTo>
                      <a:pt x="8" y="0"/>
                      <a:pt x="8" y="0"/>
                      <a:pt x="8" y="0"/>
                    </a:cubicBezTo>
                    <a:cubicBezTo>
                      <a:pt x="6" y="0"/>
                      <a:pt x="3" y="1"/>
                      <a:pt x="0" y="2"/>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6" name="Freeform 201">
                <a:extLst>
                  <a:ext uri="{FF2B5EF4-FFF2-40B4-BE49-F238E27FC236}">
                    <a16:creationId xmlns:a16="http://schemas.microsoft.com/office/drawing/2014/main" id="{AA09683F-3CD5-7C6E-880A-4292149F5F4B}"/>
                  </a:ext>
                </a:extLst>
              </p:cNvPr>
              <p:cNvSpPr>
                <a:spLocks/>
              </p:cNvSpPr>
              <p:nvPr/>
            </p:nvSpPr>
            <p:spPr bwMode="auto">
              <a:xfrm>
                <a:off x="3940454" y="1696458"/>
                <a:ext cx="38452" cy="68493"/>
              </a:xfrm>
              <a:custGeom>
                <a:avLst/>
                <a:gdLst>
                  <a:gd name="T0" fmla="*/ 0 w 14"/>
                  <a:gd name="T1" fmla="*/ 23 h 25"/>
                  <a:gd name="T2" fmla="*/ 7 w 14"/>
                  <a:gd name="T3" fmla="*/ 25 h 25"/>
                  <a:gd name="T4" fmla="*/ 14 w 14"/>
                  <a:gd name="T5" fmla="*/ 2 h 25"/>
                  <a:gd name="T6" fmla="*/ 7 w 14"/>
                  <a:gd name="T7" fmla="*/ 0 h 25"/>
                  <a:gd name="T8" fmla="*/ 0 w 14"/>
                  <a:gd name="T9" fmla="*/ 23 h 25"/>
                </a:gdLst>
                <a:ahLst/>
                <a:cxnLst>
                  <a:cxn ang="0">
                    <a:pos x="T0" y="T1"/>
                  </a:cxn>
                  <a:cxn ang="0">
                    <a:pos x="T2" y="T3"/>
                  </a:cxn>
                  <a:cxn ang="0">
                    <a:pos x="T4" y="T5"/>
                  </a:cxn>
                  <a:cxn ang="0">
                    <a:pos x="T6" y="T7"/>
                  </a:cxn>
                  <a:cxn ang="0">
                    <a:pos x="T8" y="T9"/>
                  </a:cxn>
                </a:cxnLst>
                <a:rect l="0" t="0" r="r" b="b"/>
                <a:pathLst>
                  <a:path w="14" h="25">
                    <a:moveTo>
                      <a:pt x="0" y="23"/>
                    </a:moveTo>
                    <a:cubicBezTo>
                      <a:pt x="2" y="23"/>
                      <a:pt x="5" y="24"/>
                      <a:pt x="7" y="25"/>
                    </a:cubicBezTo>
                    <a:cubicBezTo>
                      <a:pt x="14" y="2"/>
                      <a:pt x="14" y="2"/>
                      <a:pt x="14" y="2"/>
                    </a:cubicBezTo>
                    <a:cubicBezTo>
                      <a:pt x="12" y="1"/>
                      <a:pt x="9" y="1"/>
                      <a:pt x="7" y="0"/>
                    </a:cubicBezTo>
                    <a:lnTo>
                      <a:pt x="0" y="23"/>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7" name="Freeform 202">
                <a:extLst>
                  <a:ext uri="{FF2B5EF4-FFF2-40B4-BE49-F238E27FC236}">
                    <a16:creationId xmlns:a16="http://schemas.microsoft.com/office/drawing/2014/main" id="{528E389F-9463-3C0E-8737-8AFF02D20D92}"/>
                  </a:ext>
                </a:extLst>
              </p:cNvPr>
              <p:cNvSpPr>
                <a:spLocks/>
              </p:cNvSpPr>
              <p:nvPr/>
            </p:nvSpPr>
            <p:spPr bwMode="auto">
              <a:xfrm>
                <a:off x="5479740" y="3401570"/>
                <a:ext cx="68493" cy="36049"/>
              </a:xfrm>
              <a:custGeom>
                <a:avLst/>
                <a:gdLst>
                  <a:gd name="T0" fmla="*/ 2 w 25"/>
                  <a:gd name="T1" fmla="*/ 13 h 13"/>
                  <a:gd name="T2" fmla="*/ 25 w 25"/>
                  <a:gd name="T3" fmla="*/ 8 h 13"/>
                  <a:gd name="T4" fmla="*/ 23 w 25"/>
                  <a:gd name="T5" fmla="*/ 0 h 13"/>
                  <a:gd name="T6" fmla="*/ 0 w 25"/>
                  <a:gd name="T7" fmla="*/ 5 h 13"/>
                  <a:gd name="T8" fmla="*/ 2 w 25"/>
                  <a:gd name="T9" fmla="*/ 13 h 13"/>
                </a:gdLst>
                <a:ahLst/>
                <a:cxnLst>
                  <a:cxn ang="0">
                    <a:pos x="T0" y="T1"/>
                  </a:cxn>
                  <a:cxn ang="0">
                    <a:pos x="T2" y="T3"/>
                  </a:cxn>
                  <a:cxn ang="0">
                    <a:pos x="T4" y="T5"/>
                  </a:cxn>
                  <a:cxn ang="0">
                    <a:pos x="T6" y="T7"/>
                  </a:cxn>
                  <a:cxn ang="0">
                    <a:pos x="T8" y="T9"/>
                  </a:cxn>
                </a:cxnLst>
                <a:rect l="0" t="0" r="r" b="b"/>
                <a:pathLst>
                  <a:path w="25" h="13">
                    <a:moveTo>
                      <a:pt x="2" y="13"/>
                    </a:moveTo>
                    <a:cubicBezTo>
                      <a:pt x="25" y="8"/>
                      <a:pt x="25" y="8"/>
                      <a:pt x="25" y="8"/>
                    </a:cubicBezTo>
                    <a:cubicBezTo>
                      <a:pt x="25" y="6"/>
                      <a:pt x="24" y="3"/>
                      <a:pt x="23" y="0"/>
                    </a:cubicBezTo>
                    <a:cubicBezTo>
                      <a:pt x="0" y="5"/>
                      <a:pt x="0" y="5"/>
                      <a:pt x="0" y="5"/>
                    </a:cubicBezTo>
                    <a:cubicBezTo>
                      <a:pt x="1" y="8"/>
                      <a:pt x="1" y="11"/>
                      <a:pt x="2" y="13"/>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8" name="Freeform 203">
                <a:extLst>
                  <a:ext uri="{FF2B5EF4-FFF2-40B4-BE49-F238E27FC236}">
                    <a16:creationId xmlns:a16="http://schemas.microsoft.com/office/drawing/2014/main" id="{8DF11AE7-4EE1-16F8-E6D2-16AE88E8EE4A}"/>
                  </a:ext>
                </a:extLst>
              </p:cNvPr>
              <p:cNvSpPr>
                <a:spLocks/>
              </p:cNvSpPr>
              <p:nvPr/>
            </p:nvSpPr>
            <p:spPr bwMode="auto">
              <a:xfrm>
                <a:off x="5498966" y="3510918"/>
                <a:ext cx="68493" cy="32444"/>
              </a:xfrm>
              <a:custGeom>
                <a:avLst/>
                <a:gdLst>
                  <a:gd name="T0" fmla="*/ 2 w 25"/>
                  <a:gd name="T1" fmla="*/ 12 h 12"/>
                  <a:gd name="T2" fmla="*/ 25 w 25"/>
                  <a:gd name="T3" fmla="*/ 8 h 12"/>
                  <a:gd name="T4" fmla="*/ 24 w 25"/>
                  <a:gd name="T5" fmla="*/ 0 h 12"/>
                  <a:gd name="T6" fmla="*/ 0 w 25"/>
                  <a:gd name="T7" fmla="*/ 4 h 12"/>
                  <a:gd name="T8" fmla="*/ 2 w 25"/>
                  <a:gd name="T9" fmla="*/ 12 h 12"/>
                </a:gdLst>
                <a:ahLst/>
                <a:cxnLst>
                  <a:cxn ang="0">
                    <a:pos x="T0" y="T1"/>
                  </a:cxn>
                  <a:cxn ang="0">
                    <a:pos x="T2" y="T3"/>
                  </a:cxn>
                  <a:cxn ang="0">
                    <a:pos x="T4" y="T5"/>
                  </a:cxn>
                  <a:cxn ang="0">
                    <a:pos x="T6" y="T7"/>
                  </a:cxn>
                  <a:cxn ang="0">
                    <a:pos x="T8" y="T9"/>
                  </a:cxn>
                </a:cxnLst>
                <a:rect l="0" t="0" r="r" b="b"/>
                <a:pathLst>
                  <a:path w="25" h="12">
                    <a:moveTo>
                      <a:pt x="2" y="12"/>
                    </a:moveTo>
                    <a:cubicBezTo>
                      <a:pt x="25" y="8"/>
                      <a:pt x="25" y="8"/>
                      <a:pt x="25" y="8"/>
                    </a:cubicBezTo>
                    <a:cubicBezTo>
                      <a:pt x="25" y="5"/>
                      <a:pt x="25" y="3"/>
                      <a:pt x="24" y="0"/>
                    </a:cubicBezTo>
                    <a:cubicBezTo>
                      <a:pt x="0" y="4"/>
                      <a:pt x="0" y="4"/>
                      <a:pt x="0" y="4"/>
                    </a:cubicBezTo>
                    <a:cubicBezTo>
                      <a:pt x="1" y="7"/>
                      <a:pt x="1" y="9"/>
                      <a:pt x="2" y="12"/>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9" name="Freeform 204">
                <a:extLst>
                  <a:ext uri="{FF2B5EF4-FFF2-40B4-BE49-F238E27FC236}">
                    <a16:creationId xmlns:a16="http://schemas.microsoft.com/office/drawing/2014/main" id="{4958A634-CB8A-FEE4-87A5-16EF06896635}"/>
                  </a:ext>
                </a:extLst>
              </p:cNvPr>
              <p:cNvSpPr>
                <a:spLocks/>
              </p:cNvSpPr>
              <p:nvPr/>
            </p:nvSpPr>
            <p:spPr bwMode="auto">
              <a:xfrm>
                <a:off x="5454506" y="3294625"/>
                <a:ext cx="68493" cy="38452"/>
              </a:xfrm>
              <a:custGeom>
                <a:avLst/>
                <a:gdLst>
                  <a:gd name="T0" fmla="*/ 2 w 25"/>
                  <a:gd name="T1" fmla="*/ 14 h 14"/>
                  <a:gd name="T2" fmla="*/ 25 w 25"/>
                  <a:gd name="T3" fmla="*/ 8 h 14"/>
                  <a:gd name="T4" fmla="*/ 23 w 25"/>
                  <a:gd name="T5" fmla="*/ 0 h 14"/>
                  <a:gd name="T6" fmla="*/ 0 w 25"/>
                  <a:gd name="T7" fmla="*/ 6 h 14"/>
                  <a:gd name="T8" fmla="*/ 2 w 25"/>
                  <a:gd name="T9" fmla="*/ 14 h 14"/>
                </a:gdLst>
                <a:ahLst/>
                <a:cxnLst>
                  <a:cxn ang="0">
                    <a:pos x="T0" y="T1"/>
                  </a:cxn>
                  <a:cxn ang="0">
                    <a:pos x="T2" y="T3"/>
                  </a:cxn>
                  <a:cxn ang="0">
                    <a:pos x="T4" y="T5"/>
                  </a:cxn>
                  <a:cxn ang="0">
                    <a:pos x="T6" y="T7"/>
                  </a:cxn>
                  <a:cxn ang="0">
                    <a:pos x="T8" y="T9"/>
                  </a:cxn>
                </a:cxnLst>
                <a:rect l="0" t="0" r="r" b="b"/>
                <a:pathLst>
                  <a:path w="25" h="14">
                    <a:moveTo>
                      <a:pt x="2" y="14"/>
                    </a:moveTo>
                    <a:cubicBezTo>
                      <a:pt x="25" y="8"/>
                      <a:pt x="25" y="8"/>
                      <a:pt x="25" y="8"/>
                    </a:cubicBezTo>
                    <a:cubicBezTo>
                      <a:pt x="24" y="5"/>
                      <a:pt x="24" y="2"/>
                      <a:pt x="23" y="0"/>
                    </a:cubicBezTo>
                    <a:cubicBezTo>
                      <a:pt x="0" y="6"/>
                      <a:pt x="0" y="6"/>
                      <a:pt x="0" y="6"/>
                    </a:cubicBezTo>
                    <a:cubicBezTo>
                      <a:pt x="0" y="9"/>
                      <a:pt x="1" y="11"/>
                      <a:pt x="2" y="14"/>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0" name="Freeform 205">
                <a:extLst>
                  <a:ext uri="{FF2B5EF4-FFF2-40B4-BE49-F238E27FC236}">
                    <a16:creationId xmlns:a16="http://schemas.microsoft.com/office/drawing/2014/main" id="{1B7E49AD-968D-7B47-3F97-3907A13CF943}"/>
                  </a:ext>
                </a:extLst>
              </p:cNvPr>
              <p:cNvSpPr>
                <a:spLocks/>
              </p:cNvSpPr>
              <p:nvPr/>
            </p:nvSpPr>
            <p:spPr bwMode="auto">
              <a:xfrm>
                <a:off x="4934201" y="2333322"/>
                <a:ext cx="63687" cy="60081"/>
              </a:xfrm>
              <a:custGeom>
                <a:avLst/>
                <a:gdLst>
                  <a:gd name="T0" fmla="*/ 23 w 23"/>
                  <a:gd name="T1" fmla="*/ 6 h 22"/>
                  <a:gd name="T2" fmla="*/ 17 w 23"/>
                  <a:gd name="T3" fmla="*/ 0 h 22"/>
                  <a:gd name="T4" fmla="*/ 0 w 23"/>
                  <a:gd name="T5" fmla="*/ 17 h 22"/>
                  <a:gd name="T6" fmla="*/ 5 w 23"/>
                  <a:gd name="T7" fmla="*/ 22 h 22"/>
                  <a:gd name="T8" fmla="*/ 23 w 23"/>
                  <a:gd name="T9" fmla="*/ 6 h 22"/>
                </a:gdLst>
                <a:ahLst/>
                <a:cxnLst>
                  <a:cxn ang="0">
                    <a:pos x="T0" y="T1"/>
                  </a:cxn>
                  <a:cxn ang="0">
                    <a:pos x="T2" y="T3"/>
                  </a:cxn>
                  <a:cxn ang="0">
                    <a:pos x="T4" y="T5"/>
                  </a:cxn>
                  <a:cxn ang="0">
                    <a:pos x="T6" y="T7"/>
                  </a:cxn>
                  <a:cxn ang="0">
                    <a:pos x="T8" y="T9"/>
                  </a:cxn>
                </a:cxnLst>
                <a:rect l="0" t="0" r="r" b="b"/>
                <a:pathLst>
                  <a:path w="23" h="22">
                    <a:moveTo>
                      <a:pt x="23" y="6"/>
                    </a:moveTo>
                    <a:cubicBezTo>
                      <a:pt x="21" y="4"/>
                      <a:pt x="19" y="2"/>
                      <a:pt x="17" y="0"/>
                    </a:cubicBezTo>
                    <a:cubicBezTo>
                      <a:pt x="0" y="17"/>
                      <a:pt x="0" y="17"/>
                      <a:pt x="0" y="17"/>
                    </a:cubicBezTo>
                    <a:cubicBezTo>
                      <a:pt x="2" y="19"/>
                      <a:pt x="3" y="20"/>
                      <a:pt x="5" y="22"/>
                    </a:cubicBezTo>
                    <a:lnTo>
                      <a:pt x="23" y="6"/>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1" name="Freeform 206">
                <a:extLst>
                  <a:ext uri="{FF2B5EF4-FFF2-40B4-BE49-F238E27FC236}">
                    <a16:creationId xmlns:a16="http://schemas.microsoft.com/office/drawing/2014/main" id="{A72563C0-98D4-C67E-2C9B-C1E4C64251C5}"/>
                  </a:ext>
                </a:extLst>
              </p:cNvPr>
              <p:cNvSpPr>
                <a:spLocks/>
              </p:cNvSpPr>
              <p:nvPr/>
            </p:nvSpPr>
            <p:spPr bwMode="auto">
              <a:xfrm>
                <a:off x="5386013" y="3084340"/>
                <a:ext cx="72098" cy="40855"/>
              </a:xfrm>
              <a:custGeom>
                <a:avLst/>
                <a:gdLst>
                  <a:gd name="T0" fmla="*/ 3 w 26"/>
                  <a:gd name="T1" fmla="*/ 15 h 15"/>
                  <a:gd name="T2" fmla="*/ 26 w 26"/>
                  <a:gd name="T3" fmla="*/ 7 h 15"/>
                  <a:gd name="T4" fmla="*/ 23 w 26"/>
                  <a:gd name="T5" fmla="*/ 0 h 15"/>
                  <a:gd name="T6" fmla="*/ 0 w 26"/>
                  <a:gd name="T7" fmla="*/ 8 h 15"/>
                  <a:gd name="T8" fmla="*/ 3 w 26"/>
                  <a:gd name="T9" fmla="*/ 15 h 15"/>
                </a:gdLst>
                <a:ahLst/>
                <a:cxnLst>
                  <a:cxn ang="0">
                    <a:pos x="T0" y="T1"/>
                  </a:cxn>
                  <a:cxn ang="0">
                    <a:pos x="T2" y="T3"/>
                  </a:cxn>
                  <a:cxn ang="0">
                    <a:pos x="T4" y="T5"/>
                  </a:cxn>
                  <a:cxn ang="0">
                    <a:pos x="T6" y="T7"/>
                  </a:cxn>
                  <a:cxn ang="0">
                    <a:pos x="T8" y="T9"/>
                  </a:cxn>
                </a:cxnLst>
                <a:rect l="0" t="0" r="r" b="b"/>
                <a:pathLst>
                  <a:path w="26" h="15">
                    <a:moveTo>
                      <a:pt x="3" y="15"/>
                    </a:moveTo>
                    <a:cubicBezTo>
                      <a:pt x="26" y="7"/>
                      <a:pt x="26" y="7"/>
                      <a:pt x="26" y="7"/>
                    </a:cubicBezTo>
                    <a:cubicBezTo>
                      <a:pt x="25" y="5"/>
                      <a:pt x="24" y="2"/>
                      <a:pt x="23" y="0"/>
                    </a:cubicBezTo>
                    <a:cubicBezTo>
                      <a:pt x="0" y="8"/>
                      <a:pt x="0" y="8"/>
                      <a:pt x="0" y="8"/>
                    </a:cubicBezTo>
                    <a:cubicBezTo>
                      <a:pt x="1" y="10"/>
                      <a:pt x="2" y="13"/>
                      <a:pt x="3" y="1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2" name="Freeform 207">
                <a:extLst>
                  <a:ext uri="{FF2B5EF4-FFF2-40B4-BE49-F238E27FC236}">
                    <a16:creationId xmlns:a16="http://schemas.microsoft.com/office/drawing/2014/main" id="{9D76D194-2E34-7197-D172-0135C7925975}"/>
                  </a:ext>
                </a:extLst>
              </p:cNvPr>
              <p:cNvSpPr>
                <a:spLocks/>
              </p:cNvSpPr>
              <p:nvPr/>
            </p:nvSpPr>
            <p:spPr bwMode="auto">
              <a:xfrm>
                <a:off x="5529007" y="3841366"/>
                <a:ext cx="68493" cy="25235"/>
              </a:xfrm>
              <a:custGeom>
                <a:avLst/>
                <a:gdLst>
                  <a:gd name="T0" fmla="*/ 1 w 25"/>
                  <a:gd name="T1" fmla="*/ 9 h 9"/>
                  <a:gd name="T2" fmla="*/ 25 w 25"/>
                  <a:gd name="T3" fmla="*/ 8 h 9"/>
                  <a:gd name="T4" fmla="*/ 24 w 25"/>
                  <a:gd name="T5" fmla="*/ 0 h 9"/>
                  <a:gd name="T6" fmla="*/ 0 w 25"/>
                  <a:gd name="T7" fmla="*/ 1 h 9"/>
                  <a:gd name="T8" fmla="*/ 1 w 25"/>
                  <a:gd name="T9" fmla="*/ 9 h 9"/>
                </a:gdLst>
                <a:ahLst/>
                <a:cxnLst>
                  <a:cxn ang="0">
                    <a:pos x="T0" y="T1"/>
                  </a:cxn>
                  <a:cxn ang="0">
                    <a:pos x="T2" y="T3"/>
                  </a:cxn>
                  <a:cxn ang="0">
                    <a:pos x="T4" y="T5"/>
                  </a:cxn>
                  <a:cxn ang="0">
                    <a:pos x="T6" y="T7"/>
                  </a:cxn>
                  <a:cxn ang="0">
                    <a:pos x="T8" y="T9"/>
                  </a:cxn>
                </a:cxnLst>
                <a:rect l="0" t="0" r="r" b="b"/>
                <a:pathLst>
                  <a:path w="25" h="9">
                    <a:moveTo>
                      <a:pt x="1" y="9"/>
                    </a:moveTo>
                    <a:cubicBezTo>
                      <a:pt x="25" y="8"/>
                      <a:pt x="25" y="8"/>
                      <a:pt x="25" y="8"/>
                    </a:cubicBezTo>
                    <a:cubicBezTo>
                      <a:pt x="25" y="6"/>
                      <a:pt x="25" y="3"/>
                      <a:pt x="24" y="0"/>
                    </a:cubicBezTo>
                    <a:cubicBezTo>
                      <a:pt x="0" y="1"/>
                      <a:pt x="0" y="1"/>
                      <a:pt x="0" y="1"/>
                    </a:cubicBezTo>
                    <a:cubicBezTo>
                      <a:pt x="1" y="3"/>
                      <a:pt x="1" y="6"/>
                      <a:pt x="1" y="9"/>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3" name="Freeform 208">
                <a:extLst>
                  <a:ext uri="{FF2B5EF4-FFF2-40B4-BE49-F238E27FC236}">
                    <a16:creationId xmlns:a16="http://schemas.microsoft.com/office/drawing/2014/main" id="{DFDF2C95-EEAF-27FE-9250-C78CC1BF316D}"/>
                  </a:ext>
                </a:extLst>
              </p:cNvPr>
              <p:cNvSpPr>
                <a:spLocks/>
              </p:cNvSpPr>
              <p:nvPr/>
            </p:nvSpPr>
            <p:spPr bwMode="auto">
              <a:xfrm>
                <a:off x="5514588" y="3620266"/>
                <a:ext cx="68493" cy="30041"/>
              </a:xfrm>
              <a:custGeom>
                <a:avLst/>
                <a:gdLst>
                  <a:gd name="T0" fmla="*/ 1 w 25"/>
                  <a:gd name="T1" fmla="*/ 11 h 11"/>
                  <a:gd name="T2" fmla="*/ 25 w 25"/>
                  <a:gd name="T3" fmla="*/ 8 h 11"/>
                  <a:gd name="T4" fmla="*/ 24 w 25"/>
                  <a:gd name="T5" fmla="*/ 0 h 11"/>
                  <a:gd name="T6" fmla="*/ 0 w 25"/>
                  <a:gd name="T7" fmla="*/ 3 h 11"/>
                  <a:gd name="T8" fmla="*/ 1 w 25"/>
                  <a:gd name="T9" fmla="*/ 11 h 11"/>
                </a:gdLst>
                <a:ahLst/>
                <a:cxnLst>
                  <a:cxn ang="0">
                    <a:pos x="T0" y="T1"/>
                  </a:cxn>
                  <a:cxn ang="0">
                    <a:pos x="T2" y="T3"/>
                  </a:cxn>
                  <a:cxn ang="0">
                    <a:pos x="T4" y="T5"/>
                  </a:cxn>
                  <a:cxn ang="0">
                    <a:pos x="T6" y="T7"/>
                  </a:cxn>
                  <a:cxn ang="0">
                    <a:pos x="T8" y="T9"/>
                  </a:cxn>
                </a:cxnLst>
                <a:rect l="0" t="0" r="r" b="b"/>
                <a:pathLst>
                  <a:path w="25" h="11">
                    <a:moveTo>
                      <a:pt x="1" y="11"/>
                    </a:moveTo>
                    <a:cubicBezTo>
                      <a:pt x="25" y="8"/>
                      <a:pt x="25" y="8"/>
                      <a:pt x="25" y="8"/>
                    </a:cubicBezTo>
                    <a:cubicBezTo>
                      <a:pt x="24" y="6"/>
                      <a:pt x="24" y="3"/>
                      <a:pt x="24" y="0"/>
                    </a:cubicBezTo>
                    <a:cubicBezTo>
                      <a:pt x="0" y="3"/>
                      <a:pt x="0" y="3"/>
                      <a:pt x="0" y="3"/>
                    </a:cubicBezTo>
                    <a:cubicBezTo>
                      <a:pt x="0" y="6"/>
                      <a:pt x="1" y="8"/>
                      <a:pt x="1" y="11"/>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4" name="Freeform 209">
                <a:extLst>
                  <a:ext uri="{FF2B5EF4-FFF2-40B4-BE49-F238E27FC236}">
                    <a16:creationId xmlns:a16="http://schemas.microsoft.com/office/drawing/2014/main" id="{E3F191E2-35FD-2FD6-1A63-370EC7627124}"/>
                  </a:ext>
                </a:extLst>
              </p:cNvPr>
              <p:cNvSpPr>
                <a:spLocks/>
              </p:cNvSpPr>
              <p:nvPr/>
            </p:nvSpPr>
            <p:spPr bwMode="auto">
              <a:xfrm>
                <a:off x="5526604" y="3732017"/>
                <a:ext cx="64888" cy="25235"/>
              </a:xfrm>
              <a:custGeom>
                <a:avLst/>
                <a:gdLst>
                  <a:gd name="T0" fmla="*/ 0 w 24"/>
                  <a:gd name="T1" fmla="*/ 9 h 9"/>
                  <a:gd name="T2" fmla="*/ 24 w 24"/>
                  <a:gd name="T3" fmla="*/ 8 h 9"/>
                  <a:gd name="T4" fmla="*/ 24 w 24"/>
                  <a:gd name="T5" fmla="*/ 0 h 9"/>
                  <a:gd name="T6" fmla="*/ 0 w 24"/>
                  <a:gd name="T7" fmla="*/ 1 h 9"/>
                  <a:gd name="T8" fmla="*/ 0 w 24"/>
                  <a:gd name="T9" fmla="*/ 9 h 9"/>
                </a:gdLst>
                <a:ahLst/>
                <a:cxnLst>
                  <a:cxn ang="0">
                    <a:pos x="T0" y="T1"/>
                  </a:cxn>
                  <a:cxn ang="0">
                    <a:pos x="T2" y="T3"/>
                  </a:cxn>
                  <a:cxn ang="0">
                    <a:pos x="T4" y="T5"/>
                  </a:cxn>
                  <a:cxn ang="0">
                    <a:pos x="T6" y="T7"/>
                  </a:cxn>
                  <a:cxn ang="0">
                    <a:pos x="T8" y="T9"/>
                  </a:cxn>
                </a:cxnLst>
                <a:rect l="0" t="0" r="r" b="b"/>
                <a:pathLst>
                  <a:path w="24" h="9">
                    <a:moveTo>
                      <a:pt x="0" y="9"/>
                    </a:moveTo>
                    <a:cubicBezTo>
                      <a:pt x="24" y="8"/>
                      <a:pt x="24" y="8"/>
                      <a:pt x="24" y="8"/>
                    </a:cubicBezTo>
                    <a:cubicBezTo>
                      <a:pt x="24" y="5"/>
                      <a:pt x="24" y="2"/>
                      <a:pt x="24" y="0"/>
                    </a:cubicBezTo>
                    <a:cubicBezTo>
                      <a:pt x="0" y="1"/>
                      <a:pt x="0" y="1"/>
                      <a:pt x="0" y="1"/>
                    </a:cubicBezTo>
                    <a:cubicBezTo>
                      <a:pt x="0" y="4"/>
                      <a:pt x="0" y="7"/>
                      <a:pt x="0" y="9"/>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5" name="Freeform 210">
                <a:extLst>
                  <a:ext uri="{FF2B5EF4-FFF2-40B4-BE49-F238E27FC236}">
                    <a16:creationId xmlns:a16="http://schemas.microsoft.com/office/drawing/2014/main" id="{091E6BC4-6E4A-CC56-A336-2D99D0D26CFC}"/>
                  </a:ext>
                </a:extLst>
              </p:cNvPr>
              <p:cNvSpPr>
                <a:spLocks/>
              </p:cNvSpPr>
              <p:nvPr/>
            </p:nvSpPr>
            <p:spPr bwMode="auto">
              <a:xfrm>
                <a:off x="5422062" y="3188881"/>
                <a:ext cx="70896" cy="40855"/>
              </a:xfrm>
              <a:custGeom>
                <a:avLst/>
                <a:gdLst>
                  <a:gd name="T0" fmla="*/ 3 w 26"/>
                  <a:gd name="T1" fmla="*/ 15 h 15"/>
                  <a:gd name="T2" fmla="*/ 26 w 26"/>
                  <a:gd name="T3" fmla="*/ 8 h 15"/>
                  <a:gd name="T4" fmla="*/ 23 w 26"/>
                  <a:gd name="T5" fmla="*/ 0 h 15"/>
                  <a:gd name="T6" fmla="*/ 0 w 26"/>
                  <a:gd name="T7" fmla="*/ 7 h 15"/>
                  <a:gd name="T8" fmla="*/ 3 w 26"/>
                  <a:gd name="T9" fmla="*/ 15 h 15"/>
                </a:gdLst>
                <a:ahLst/>
                <a:cxnLst>
                  <a:cxn ang="0">
                    <a:pos x="T0" y="T1"/>
                  </a:cxn>
                  <a:cxn ang="0">
                    <a:pos x="T2" y="T3"/>
                  </a:cxn>
                  <a:cxn ang="0">
                    <a:pos x="T4" y="T5"/>
                  </a:cxn>
                  <a:cxn ang="0">
                    <a:pos x="T6" y="T7"/>
                  </a:cxn>
                  <a:cxn ang="0">
                    <a:pos x="T8" y="T9"/>
                  </a:cxn>
                </a:cxnLst>
                <a:rect l="0" t="0" r="r" b="b"/>
                <a:pathLst>
                  <a:path w="26" h="15">
                    <a:moveTo>
                      <a:pt x="3" y="15"/>
                    </a:moveTo>
                    <a:cubicBezTo>
                      <a:pt x="26" y="8"/>
                      <a:pt x="26" y="8"/>
                      <a:pt x="26" y="8"/>
                    </a:cubicBezTo>
                    <a:cubicBezTo>
                      <a:pt x="25" y="5"/>
                      <a:pt x="24" y="3"/>
                      <a:pt x="23" y="0"/>
                    </a:cubicBezTo>
                    <a:cubicBezTo>
                      <a:pt x="0" y="7"/>
                      <a:pt x="0" y="7"/>
                      <a:pt x="0" y="7"/>
                    </a:cubicBezTo>
                    <a:cubicBezTo>
                      <a:pt x="1" y="10"/>
                      <a:pt x="2" y="12"/>
                      <a:pt x="3" y="1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6" name="Freeform 211">
                <a:extLst>
                  <a:ext uri="{FF2B5EF4-FFF2-40B4-BE49-F238E27FC236}">
                    <a16:creationId xmlns:a16="http://schemas.microsoft.com/office/drawing/2014/main" id="{A2C14C03-2591-721D-ECF7-ED6A615D4C0A}"/>
                  </a:ext>
                </a:extLst>
              </p:cNvPr>
              <p:cNvSpPr>
                <a:spLocks/>
              </p:cNvSpPr>
              <p:nvPr/>
            </p:nvSpPr>
            <p:spPr bwMode="auto">
              <a:xfrm>
                <a:off x="5074792" y="2502752"/>
                <a:ext cx="64888" cy="57678"/>
              </a:xfrm>
              <a:custGeom>
                <a:avLst/>
                <a:gdLst>
                  <a:gd name="T0" fmla="*/ 24 w 24"/>
                  <a:gd name="T1" fmla="*/ 7 h 21"/>
                  <a:gd name="T2" fmla="*/ 19 w 24"/>
                  <a:gd name="T3" fmla="*/ 0 h 21"/>
                  <a:gd name="T4" fmla="*/ 0 w 24"/>
                  <a:gd name="T5" fmla="*/ 15 h 21"/>
                  <a:gd name="T6" fmla="*/ 4 w 24"/>
                  <a:gd name="T7" fmla="*/ 21 h 21"/>
                  <a:gd name="T8" fmla="*/ 24 w 24"/>
                  <a:gd name="T9" fmla="*/ 7 h 21"/>
                </a:gdLst>
                <a:ahLst/>
                <a:cxnLst>
                  <a:cxn ang="0">
                    <a:pos x="T0" y="T1"/>
                  </a:cxn>
                  <a:cxn ang="0">
                    <a:pos x="T2" y="T3"/>
                  </a:cxn>
                  <a:cxn ang="0">
                    <a:pos x="T4" y="T5"/>
                  </a:cxn>
                  <a:cxn ang="0">
                    <a:pos x="T6" y="T7"/>
                  </a:cxn>
                  <a:cxn ang="0">
                    <a:pos x="T8" y="T9"/>
                  </a:cxn>
                </a:cxnLst>
                <a:rect l="0" t="0" r="r" b="b"/>
                <a:pathLst>
                  <a:path w="24" h="21">
                    <a:moveTo>
                      <a:pt x="24" y="7"/>
                    </a:moveTo>
                    <a:cubicBezTo>
                      <a:pt x="22" y="5"/>
                      <a:pt x="20" y="2"/>
                      <a:pt x="19" y="0"/>
                    </a:cubicBezTo>
                    <a:cubicBezTo>
                      <a:pt x="0" y="15"/>
                      <a:pt x="0" y="15"/>
                      <a:pt x="0" y="15"/>
                    </a:cubicBezTo>
                    <a:cubicBezTo>
                      <a:pt x="1" y="17"/>
                      <a:pt x="3" y="19"/>
                      <a:pt x="4" y="21"/>
                    </a:cubicBezTo>
                    <a:lnTo>
                      <a:pt x="24" y="7"/>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7" name="Freeform 212">
                <a:extLst>
                  <a:ext uri="{FF2B5EF4-FFF2-40B4-BE49-F238E27FC236}">
                    <a16:creationId xmlns:a16="http://schemas.microsoft.com/office/drawing/2014/main" id="{E9115D0C-BF71-D451-F3E1-00C7C93BD292}"/>
                  </a:ext>
                </a:extLst>
              </p:cNvPr>
              <p:cNvSpPr>
                <a:spLocks/>
              </p:cNvSpPr>
              <p:nvPr/>
            </p:nvSpPr>
            <p:spPr bwMode="auto">
              <a:xfrm>
                <a:off x="5006298" y="2418638"/>
                <a:ext cx="62485" cy="56477"/>
              </a:xfrm>
              <a:custGeom>
                <a:avLst/>
                <a:gdLst>
                  <a:gd name="T0" fmla="*/ 23 w 23"/>
                  <a:gd name="T1" fmla="*/ 6 h 21"/>
                  <a:gd name="T2" fmla="*/ 18 w 23"/>
                  <a:gd name="T3" fmla="*/ 0 h 21"/>
                  <a:gd name="T4" fmla="*/ 0 w 23"/>
                  <a:gd name="T5" fmla="*/ 15 h 21"/>
                  <a:gd name="T6" fmla="*/ 5 w 23"/>
                  <a:gd name="T7" fmla="*/ 21 h 21"/>
                  <a:gd name="T8" fmla="*/ 23 w 23"/>
                  <a:gd name="T9" fmla="*/ 6 h 21"/>
                </a:gdLst>
                <a:ahLst/>
                <a:cxnLst>
                  <a:cxn ang="0">
                    <a:pos x="T0" y="T1"/>
                  </a:cxn>
                  <a:cxn ang="0">
                    <a:pos x="T2" y="T3"/>
                  </a:cxn>
                  <a:cxn ang="0">
                    <a:pos x="T4" y="T5"/>
                  </a:cxn>
                  <a:cxn ang="0">
                    <a:pos x="T6" y="T7"/>
                  </a:cxn>
                  <a:cxn ang="0">
                    <a:pos x="T8" y="T9"/>
                  </a:cxn>
                </a:cxnLst>
                <a:rect l="0" t="0" r="r" b="b"/>
                <a:pathLst>
                  <a:path w="23" h="21">
                    <a:moveTo>
                      <a:pt x="23" y="6"/>
                    </a:moveTo>
                    <a:cubicBezTo>
                      <a:pt x="22" y="4"/>
                      <a:pt x="20" y="2"/>
                      <a:pt x="18" y="0"/>
                    </a:cubicBezTo>
                    <a:cubicBezTo>
                      <a:pt x="0" y="15"/>
                      <a:pt x="0" y="15"/>
                      <a:pt x="0" y="15"/>
                    </a:cubicBezTo>
                    <a:cubicBezTo>
                      <a:pt x="2" y="17"/>
                      <a:pt x="3" y="19"/>
                      <a:pt x="5" y="21"/>
                    </a:cubicBezTo>
                    <a:lnTo>
                      <a:pt x="23" y="6"/>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8" name="Freeform 213">
                <a:extLst>
                  <a:ext uri="{FF2B5EF4-FFF2-40B4-BE49-F238E27FC236}">
                    <a16:creationId xmlns:a16="http://schemas.microsoft.com/office/drawing/2014/main" id="{BDB2F8CA-845E-4037-BB3E-CFA679E3AAE3}"/>
                  </a:ext>
                </a:extLst>
              </p:cNvPr>
              <p:cNvSpPr>
                <a:spLocks/>
              </p:cNvSpPr>
              <p:nvPr/>
            </p:nvSpPr>
            <p:spPr bwMode="auto">
              <a:xfrm>
                <a:off x="5137276" y="2592873"/>
                <a:ext cx="66090" cy="55275"/>
              </a:xfrm>
              <a:custGeom>
                <a:avLst/>
                <a:gdLst>
                  <a:gd name="T0" fmla="*/ 4 w 24"/>
                  <a:gd name="T1" fmla="*/ 20 h 20"/>
                  <a:gd name="T2" fmla="*/ 24 w 24"/>
                  <a:gd name="T3" fmla="*/ 7 h 20"/>
                  <a:gd name="T4" fmla="*/ 20 w 24"/>
                  <a:gd name="T5" fmla="*/ 0 h 20"/>
                  <a:gd name="T6" fmla="*/ 0 w 24"/>
                  <a:gd name="T7" fmla="*/ 14 h 20"/>
                  <a:gd name="T8" fmla="*/ 4 w 24"/>
                  <a:gd name="T9" fmla="*/ 20 h 20"/>
                </a:gdLst>
                <a:ahLst/>
                <a:cxnLst>
                  <a:cxn ang="0">
                    <a:pos x="T0" y="T1"/>
                  </a:cxn>
                  <a:cxn ang="0">
                    <a:pos x="T2" y="T3"/>
                  </a:cxn>
                  <a:cxn ang="0">
                    <a:pos x="T4" y="T5"/>
                  </a:cxn>
                  <a:cxn ang="0">
                    <a:pos x="T6" y="T7"/>
                  </a:cxn>
                  <a:cxn ang="0">
                    <a:pos x="T8" y="T9"/>
                  </a:cxn>
                </a:cxnLst>
                <a:rect l="0" t="0" r="r" b="b"/>
                <a:pathLst>
                  <a:path w="24" h="20">
                    <a:moveTo>
                      <a:pt x="4" y="20"/>
                    </a:moveTo>
                    <a:cubicBezTo>
                      <a:pt x="24" y="7"/>
                      <a:pt x="24" y="7"/>
                      <a:pt x="24" y="7"/>
                    </a:cubicBezTo>
                    <a:cubicBezTo>
                      <a:pt x="23" y="4"/>
                      <a:pt x="21" y="2"/>
                      <a:pt x="20" y="0"/>
                    </a:cubicBezTo>
                    <a:cubicBezTo>
                      <a:pt x="0" y="14"/>
                      <a:pt x="0" y="14"/>
                      <a:pt x="0" y="14"/>
                    </a:cubicBezTo>
                    <a:cubicBezTo>
                      <a:pt x="1" y="16"/>
                      <a:pt x="3" y="18"/>
                      <a:pt x="4" y="20"/>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9" name="Freeform 214">
                <a:extLst>
                  <a:ext uri="{FF2B5EF4-FFF2-40B4-BE49-F238E27FC236}">
                    <a16:creationId xmlns:a16="http://schemas.microsoft.com/office/drawing/2014/main" id="{7E16C468-96FA-4838-DAB4-B87447A06306}"/>
                  </a:ext>
                </a:extLst>
              </p:cNvPr>
              <p:cNvSpPr>
                <a:spLocks/>
              </p:cNvSpPr>
              <p:nvPr/>
            </p:nvSpPr>
            <p:spPr bwMode="auto">
              <a:xfrm>
                <a:off x="5347561" y="2981000"/>
                <a:ext cx="68493" cy="46864"/>
              </a:xfrm>
              <a:custGeom>
                <a:avLst/>
                <a:gdLst>
                  <a:gd name="T0" fmla="*/ 3 w 25"/>
                  <a:gd name="T1" fmla="*/ 17 h 17"/>
                  <a:gd name="T2" fmla="*/ 25 w 25"/>
                  <a:gd name="T3" fmla="*/ 7 h 17"/>
                  <a:gd name="T4" fmla="*/ 22 w 25"/>
                  <a:gd name="T5" fmla="*/ 0 h 17"/>
                  <a:gd name="T6" fmla="*/ 0 w 25"/>
                  <a:gd name="T7" fmla="*/ 9 h 17"/>
                  <a:gd name="T8" fmla="*/ 3 w 25"/>
                  <a:gd name="T9" fmla="*/ 17 h 17"/>
                </a:gdLst>
                <a:ahLst/>
                <a:cxnLst>
                  <a:cxn ang="0">
                    <a:pos x="T0" y="T1"/>
                  </a:cxn>
                  <a:cxn ang="0">
                    <a:pos x="T2" y="T3"/>
                  </a:cxn>
                  <a:cxn ang="0">
                    <a:pos x="T4" y="T5"/>
                  </a:cxn>
                  <a:cxn ang="0">
                    <a:pos x="T6" y="T7"/>
                  </a:cxn>
                  <a:cxn ang="0">
                    <a:pos x="T8" y="T9"/>
                  </a:cxn>
                </a:cxnLst>
                <a:rect l="0" t="0" r="r" b="b"/>
                <a:pathLst>
                  <a:path w="25" h="17">
                    <a:moveTo>
                      <a:pt x="3" y="17"/>
                    </a:moveTo>
                    <a:cubicBezTo>
                      <a:pt x="25" y="7"/>
                      <a:pt x="25" y="7"/>
                      <a:pt x="25" y="7"/>
                    </a:cubicBezTo>
                    <a:cubicBezTo>
                      <a:pt x="24" y="5"/>
                      <a:pt x="23" y="2"/>
                      <a:pt x="22" y="0"/>
                    </a:cubicBezTo>
                    <a:cubicBezTo>
                      <a:pt x="0" y="9"/>
                      <a:pt x="0" y="9"/>
                      <a:pt x="0" y="9"/>
                    </a:cubicBezTo>
                    <a:cubicBezTo>
                      <a:pt x="1" y="12"/>
                      <a:pt x="2" y="14"/>
                      <a:pt x="3" y="1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0" name="Freeform 215">
                <a:extLst>
                  <a:ext uri="{FF2B5EF4-FFF2-40B4-BE49-F238E27FC236}">
                    <a16:creationId xmlns:a16="http://schemas.microsoft.com/office/drawing/2014/main" id="{506139DB-E0B4-5EB6-CB18-BFEFC7F9652C}"/>
                  </a:ext>
                </a:extLst>
              </p:cNvPr>
              <p:cNvSpPr>
                <a:spLocks/>
              </p:cNvSpPr>
              <p:nvPr/>
            </p:nvSpPr>
            <p:spPr bwMode="auto">
              <a:xfrm>
                <a:off x="5301899" y="2880063"/>
                <a:ext cx="68493" cy="49267"/>
              </a:xfrm>
              <a:custGeom>
                <a:avLst/>
                <a:gdLst>
                  <a:gd name="T0" fmla="*/ 3 w 25"/>
                  <a:gd name="T1" fmla="*/ 18 h 18"/>
                  <a:gd name="T2" fmla="*/ 25 w 25"/>
                  <a:gd name="T3" fmla="*/ 7 h 18"/>
                  <a:gd name="T4" fmla="*/ 21 w 25"/>
                  <a:gd name="T5" fmla="*/ 0 h 18"/>
                  <a:gd name="T6" fmla="*/ 0 w 25"/>
                  <a:gd name="T7" fmla="*/ 11 h 18"/>
                  <a:gd name="T8" fmla="*/ 3 w 25"/>
                  <a:gd name="T9" fmla="*/ 18 h 18"/>
                </a:gdLst>
                <a:ahLst/>
                <a:cxnLst>
                  <a:cxn ang="0">
                    <a:pos x="T0" y="T1"/>
                  </a:cxn>
                  <a:cxn ang="0">
                    <a:pos x="T2" y="T3"/>
                  </a:cxn>
                  <a:cxn ang="0">
                    <a:pos x="T4" y="T5"/>
                  </a:cxn>
                  <a:cxn ang="0">
                    <a:pos x="T6" y="T7"/>
                  </a:cxn>
                  <a:cxn ang="0">
                    <a:pos x="T8" y="T9"/>
                  </a:cxn>
                </a:cxnLst>
                <a:rect l="0" t="0" r="r" b="b"/>
                <a:pathLst>
                  <a:path w="25" h="18">
                    <a:moveTo>
                      <a:pt x="3" y="18"/>
                    </a:moveTo>
                    <a:cubicBezTo>
                      <a:pt x="25" y="7"/>
                      <a:pt x="25" y="7"/>
                      <a:pt x="25" y="7"/>
                    </a:cubicBezTo>
                    <a:cubicBezTo>
                      <a:pt x="24" y="5"/>
                      <a:pt x="23" y="2"/>
                      <a:pt x="21" y="0"/>
                    </a:cubicBezTo>
                    <a:cubicBezTo>
                      <a:pt x="0" y="11"/>
                      <a:pt x="0" y="11"/>
                      <a:pt x="0" y="11"/>
                    </a:cubicBezTo>
                    <a:cubicBezTo>
                      <a:pt x="1" y="13"/>
                      <a:pt x="2" y="15"/>
                      <a:pt x="3" y="1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1" name="Freeform 216">
                <a:extLst>
                  <a:ext uri="{FF2B5EF4-FFF2-40B4-BE49-F238E27FC236}">
                    <a16:creationId xmlns:a16="http://schemas.microsoft.com/office/drawing/2014/main" id="{9C923CBF-B2D6-23A2-98F7-BD36F14342BA}"/>
                  </a:ext>
                </a:extLst>
              </p:cNvPr>
              <p:cNvSpPr>
                <a:spLocks/>
              </p:cNvSpPr>
              <p:nvPr/>
            </p:nvSpPr>
            <p:spPr bwMode="auto">
              <a:xfrm>
                <a:off x="5194955" y="2685399"/>
                <a:ext cx="68493" cy="52872"/>
              </a:xfrm>
              <a:custGeom>
                <a:avLst/>
                <a:gdLst>
                  <a:gd name="T0" fmla="*/ 5 w 25"/>
                  <a:gd name="T1" fmla="*/ 19 h 19"/>
                  <a:gd name="T2" fmla="*/ 25 w 25"/>
                  <a:gd name="T3" fmla="*/ 7 h 19"/>
                  <a:gd name="T4" fmla="*/ 21 w 25"/>
                  <a:gd name="T5" fmla="*/ 0 h 19"/>
                  <a:gd name="T6" fmla="*/ 0 w 25"/>
                  <a:gd name="T7" fmla="*/ 13 h 19"/>
                  <a:gd name="T8" fmla="*/ 5 w 25"/>
                  <a:gd name="T9" fmla="*/ 19 h 19"/>
                </a:gdLst>
                <a:ahLst/>
                <a:cxnLst>
                  <a:cxn ang="0">
                    <a:pos x="T0" y="T1"/>
                  </a:cxn>
                  <a:cxn ang="0">
                    <a:pos x="T2" y="T3"/>
                  </a:cxn>
                  <a:cxn ang="0">
                    <a:pos x="T4" y="T5"/>
                  </a:cxn>
                  <a:cxn ang="0">
                    <a:pos x="T6" y="T7"/>
                  </a:cxn>
                  <a:cxn ang="0">
                    <a:pos x="T8" y="T9"/>
                  </a:cxn>
                </a:cxnLst>
                <a:rect l="0" t="0" r="r" b="b"/>
                <a:pathLst>
                  <a:path w="25" h="19">
                    <a:moveTo>
                      <a:pt x="5" y="19"/>
                    </a:moveTo>
                    <a:cubicBezTo>
                      <a:pt x="25" y="7"/>
                      <a:pt x="25" y="7"/>
                      <a:pt x="25" y="7"/>
                    </a:cubicBezTo>
                    <a:cubicBezTo>
                      <a:pt x="24" y="5"/>
                      <a:pt x="22" y="2"/>
                      <a:pt x="21" y="0"/>
                    </a:cubicBezTo>
                    <a:cubicBezTo>
                      <a:pt x="0" y="13"/>
                      <a:pt x="0" y="13"/>
                      <a:pt x="0" y="13"/>
                    </a:cubicBezTo>
                    <a:cubicBezTo>
                      <a:pt x="2" y="15"/>
                      <a:pt x="3" y="17"/>
                      <a:pt x="5" y="19"/>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2" name="Freeform 217">
                <a:extLst>
                  <a:ext uri="{FF2B5EF4-FFF2-40B4-BE49-F238E27FC236}">
                    <a16:creationId xmlns:a16="http://schemas.microsoft.com/office/drawing/2014/main" id="{5BAF50C0-CE4E-66D5-A519-F21E67F1C982}"/>
                  </a:ext>
                </a:extLst>
              </p:cNvPr>
              <p:cNvSpPr>
                <a:spLocks/>
              </p:cNvSpPr>
              <p:nvPr/>
            </p:nvSpPr>
            <p:spPr bwMode="auto">
              <a:xfrm>
                <a:off x="5252633" y="2781530"/>
                <a:ext cx="64888" cy="51670"/>
              </a:xfrm>
              <a:custGeom>
                <a:avLst/>
                <a:gdLst>
                  <a:gd name="T0" fmla="*/ 3 w 24"/>
                  <a:gd name="T1" fmla="*/ 19 h 19"/>
                  <a:gd name="T2" fmla="*/ 24 w 24"/>
                  <a:gd name="T3" fmla="*/ 7 h 19"/>
                  <a:gd name="T4" fmla="*/ 20 w 24"/>
                  <a:gd name="T5" fmla="*/ 0 h 19"/>
                  <a:gd name="T6" fmla="*/ 0 w 24"/>
                  <a:gd name="T7" fmla="*/ 12 h 19"/>
                  <a:gd name="T8" fmla="*/ 3 w 24"/>
                  <a:gd name="T9" fmla="*/ 19 h 19"/>
                </a:gdLst>
                <a:ahLst/>
                <a:cxnLst>
                  <a:cxn ang="0">
                    <a:pos x="T0" y="T1"/>
                  </a:cxn>
                  <a:cxn ang="0">
                    <a:pos x="T2" y="T3"/>
                  </a:cxn>
                  <a:cxn ang="0">
                    <a:pos x="T4" y="T5"/>
                  </a:cxn>
                  <a:cxn ang="0">
                    <a:pos x="T6" y="T7"/>
                  </a:cxn>
                  <a:cxn ang="0">
                    <a:pos x="T8" y="T9"/>
                  </a:cxn>
                </a:cxnLst>
                <a:rect l="0" t="0" r="r" b="b"/>
                <a:pathLst>
                  <a:path w="24" h="19">
                    <a:moveTo>
                      <a:pt x="3" y="19"/>
                    </a:moveTo>
                    <a:cubicBezTo>
                      <a:pt x="24" y="7"/>
                      <a:pt x="24" y="7"/>
                      <a:pt x="24" y="7"/>
                    </a:cubicBezTo>
                    <a:cubicBezTo>
                      <a:pt x="23" y="5"/>
                      <a:pt x="22" y="2"/>
                      <a:pt x="20" y="0"/>
                    </a:cubicBezTo>
                    <a:cubicBezTo>
                      <a:pt x="0" y="12"/>
                      <a:pt x="0" y="12"/>
                      <a:pt x="0" y="12"/>
                    </a:cubicBezTo>
                    <a:cubicBezTo>
                      <a:pt x="1" y="14"/>
                      <a:pt x="2" y="16"/>
                      <a:pt x="3" y="19"/>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3" name="Freeform 218">
                <a:extLst>
                  <a:ext uri="{FF2B5EF4-FFF2-40B4-BE49-F238E27FC236}">
                    <a16:creationId xmlns:a16="http://schemas.microsoft.com/office/drawing/2014/main" id="{E43466B5-F1FB-94A0-13F3-56B4CDCA7E89}"/>
                  </a:ext>
                </a:extLst>
              </p:cNvPr>
              <p:cNvSpPr>
                <a:spLocks/>
              </p:cNvSpPr>
              <p:nvPr/>
            </p:nvSpPr>
            <p:spPr bwMode="auto">
              <a:xfrm>
                <a:off x="3623224" y="1623159"/>
                <a:ext cx="32444" cy="68493"/>
              </a:xfrm>
              <a:custGeom>
                <a:avLst/>
                <a:gdLst>
                  <a:gd name="T0" fmla="*/ 0 w 12"/>
                  <a:gd name="T1" fmla="*/ 23 h 25"/>
                  <a:gd name="T2" fmla="*/ 8 w 12"/>
                  <a:gd name="T3" fmla="*/ 25 h 25"/>
                  <a:gd name="T4" fmla="*/ 12 w 12"/>
                  <a:gd name="T5" fmla="*/ 1 h 25"/>
                  <a:gd name="T6" fmla="*/ 4 w 12"/>
                  <a:gd name="T7" fmla="*/ 0 h 25"/>
                  <a:gd name="T8" fmla="*/ 0 w 12"/>
                  <a:gd name="T9" fmla="*/ 23 h 25"/>
                </a:gdLst>
                <a:ahLst/>
                <a:cxnLst>
                  <a:cxn ang="0">
                    <a:pos x="T0" y="T1"/>
                  </a:cxn>
                  <a:cxn ang="0">
                    <a:pos x="T2" y="T3"/>
                  </a:cxn>
                  <a:cxn ang="0">
                    <a:pos x="T4" y="T5"/>
                  </a:cxn>
                  <a:cxn ang="0">
                    <a:pos x="T6" y="T7"/>
                  </a:cxn>
                  <a:cxn ang="0">
                    <a:pos x="T8" y="T9"/>
                  </a:cxn>
                </a:cxnLst>
                <a:rect l="0" t="0" r="r" b="b"/>
                <a:pathLst>
                  <a:path w="12" h="25">
                    <a:moveTo>
                      <a:pt x="0" y="23"/>
                    </a:moveTo>
                    <a:cubicBezTo>
                      <a:pt x="3" y="24"/>
                      <a:pt x="6" y="24"/>
                      <a:pt x="8" y="25"/>
                    </a:cubicBezTo>
                    <a:cubicBezTo>
                      <a:pt x="12" y="1"/>
                      <a:pt x="12" y="1"/>
                      <a:pt x="12" y="1"/>
                    </a:cubicBezTo>
                    <a:cubicBezTo>
                      <a:pt x="9" y="1"/>
                      <a:pt x="7" y="0"/>
                      <a:pt x="4" y="0"/>
                    </a:cubicBezTo>
                    <a:lnTo>
                      <a:pt x="0" y="23"/>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4" name="Freeform 219">
                <a:extLst>
                  <a:ext uri="{FF2B5EF4-FFF2-40B4-BE49-F238E27FC236}">
                    <a16:creationId xmlns:a16="http://schemas.microsoft.com/office/drawing/2014/main" id="{327F8784-C671-6368-1BB9-89ED57AFAED5}"/>
                  </a:ext>
                </a:extLst>
              </p:cNvPr>
              <p:cNvSpPr>
                <a:spLocks/>
              </p:cNvSpPr>
              <p:nvPr/>
            </p:nvSpPr>
            <p:spPr bwMode="auto">
              <a:xfrm>
                <a:off x="5287480" y="4885581"/>
                <a:ext cx="68493" cy="45662"/>
              </a:xfrm>
              <a:custGeom>
                <a:avLst/>
                <a:gdLst>
                  <a:gd name="T0" fmla="*/ 0 w 25"/>
                  <a:gd name="T1" fmla="*/ 7 h 17"/>
                  <a:gd name="T2" fmla="*/ 22 w 25"/>
                  <a:gd name="T3" fmla="*/ 17 h 17"/>
                  <a:gd name="T4" fmla="*/ 25 w 25"/>
                  <a:gd name="T5" fmla="*/ 10 h 17"/>
                  <a:gd name="T6" fmla="*/ 4 w 25"/>
                  <a:gd name="T7" fmla="*/ 0 h 17"/>
                  <a:gd name="T8" fmla="*/ 0 w 25"/>
                  <a:gd name="T9" fmla="*/ 7 h 17"/>
                </a:gdLst>
                <a:ahLst/>
                <a:cxnLst>
                  <a:cxn ang="0">
                    <a:pos x="T0" y="T1"/>
                  </a:cxn>
                  <a:cxn ang="0">
                    <a:pos x="T2" y="T3"/>
                  </a:cxn>
                  <a:cxn ang="0">
                    <a:pos x="T4" y="T5"/>
                  </a:cxn>
                  <a:cxn ang="0">
                    <a:pos x="T6" y="T7"/>
                  </a:cxn>
                  <a:cxn ang="0">
                    <a:pos x="T8" y="T9"/>
                  </a:cxn>
                </a:cxnLst>
                <a:rect l="0" t="0" r="r" b="b"/>
                <a:pathLst>
                  <a:path w="25" h="17">
                    <a:moveTo>
                      <a:pt x="0" y="7"/>
                    </a:moveTo>
                    <a:cubicBezTo>
                      <a:pt x="22" y="17"/>
                      <a:pt x="22" y="17"/>
                      <a:pt x="22" y="17"/>
                    </a:cubicBezTo>
                    <a:cubicBezTo>
                      <a:pt x="23" y="15"/>
                      <a:pt x="24" y="13"/>
                      <a:pt x="25" y="10"/>
                    </a:cubicBezTo>
                    <a:cubicBezTo>
                      <a:pt x="4" y="0"/>
                      <a:pt x="4" y="0"/>
                      <a:pt x="4" y="0"/>
                    </a:cubicBezTo>
                    <a:cubicBezTo>
                      <a:pt x="3" y="2"/>
                      <a:pt x="2" y="4"/>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5" name="Freeform 220">
                <a:extLst>
                  <a:ext uri="{FF2B5EF4-FFF2-40B4-BE49-F238E27FC236}">
                    <a16:creationId xmlns:a16="http://schemas.microsoft.com/office/drawing/2014/main" id="{31D64F72-1DD8-FAF7-D17B-831D65945BF7}"/>
                  </a:ext>
                </a:extLst>
              </p:cNvPr>
              <p:cNvSpPr>
                <a:spLocks/>
              </p:cNvSpPr>
              <p:nvPr/>
            </p:nvSpPr>
            <p:spPr bwMode="auto">
              <a:xfrm>
                <a:off x="5180535" y="5070632"/>
                <a:ext cx="68493" cy="55275"/>
              </a:xfrm>
              <a:custGeom>
                <a:avLst/>
                <a:gdLst>
                  <a:gd name="T0" fmla="*/ 0 w 25"/>
                  <a:gd name="T1" fmla="*/ 7 h 20"/>
                  <a:gd name="T2" fmla="*/ 21 w 25"/>
                  <a:gd name="T3" fmla="*/ 20 h 20"/>
                  <a:gd name="T4" fmla="*/ 25 w 25"/>
                  <a:gd name="T5" fmla="*/ 13 h 20"/>
                  <a:gd name="T6" fmla="*/ 5 w 25"/>
                  <a:gd name="T7" fmla="*/ 0 h 20"/>
                  <a:gd name="T8" fmla="*/ 0 w 25"/>
                  <a:gd name="T9" fmla="*/ 7 h 20"/>
                </a:gdLst>
                <a:ahLst/>
                <a:cxnLst>
                  <a:cxn ang="0">
                    <a:pos x="T0" y="T1"/>
                  </a:cxn>
                  <a:cxn ang="0">
                    <a:pos x="T2" y="T3"/>
                  </a:cxn>
                  <a:cxn ang="0">
                    <a:pos x="T4" y="T5"/>
                  </a:cxn>
                  <a:cxn ang="0">
                    <a:pos x="T6" y="T7"/>
                  </a:cxn>
                  <a:cxn ang="0">
                    <a:pos x="T8" y="T9"/>
                  </a:cxn>
                </a:cxnLst>
                <a:rect l="0" t="0" r="r" b="b"/>
                <a:pathLst>
                  <a:path w="25" h="20">
                    <a:moveTo>
                      <a:pt x="0" y="7"/>
                    </a:moveTo>
                    <a:cubicBezTo>
                      <a:pt x="21" y="20"/>
                      <a:pt x="21" y="20"/>
                      <a:pt x="21" y="20"/>
                    </a:cubicBezTo>
                    <a:cubicBezTo>
                      <a:pt x="22" y="17"/>
                      <a:pt x="23" y="15"/>
                      <a:pt x="25" y="13"/>
                    </a:cubicBezTo>
                    <a:cubicBezTo>
                      <a:pt x="5" y="0"/>
                      <a:pt x="5" y="0"/>
                      <a:pt x="5" y="0"/>
                    </a:cubicBezTo>
                    <a:cubicBezTo>
                      <a:pt x="3" y="2"/>
                      <a:pt x="2" y="5"/>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6" name="Freeform 221">
                <a:extLst>
                  <a:ext uri="{FF2B5EF4-FFF2-40B4-BE49-F238E27FC236}">
                    <a16:creationId xmlns:a16="http://schemas.microsoft.com/office/drawing/2014/main" id="{BB7C3C9D-29A9-8B5A-9D0C-6ACAB390328A}"/>
                  </a:ext>
                </a:extLst>
              </p:cNvPr>
              <p:cNvSpPr>
                <a:spLocks/>
              </p:cNvSpPr>
              <p:nvPr/>
            </p:nvSpPr>
            <p:spPr bwMode="auto">
              <a:xfrm>
                <a:off x="4914975" y="5411894"/>
                <a:ext cx="63687" cy="60081"/>
              </a:xfrm>
              <a:custGeom>
                <a:avLst/>
                <a:gdLst>
                  <a:gd name="T0" fmla="*/ 0 w 23"/>
                  <a:gd name="T1" fmla="*/ 6 h 22"/>
                  <a:gd name="T2" fmla="*/ 18 w 23"/>
                  <a:gd name="T3" fmla="*/ 22 h 22"/>
                  <a:gd name="T4" fmla="*/ 23 w 23"/>
                  <a:gd name="T5" fmla="*/ 16 h 22"/>
                  <a:gd name="T6" fmla="*/ 6 w 23"/>
                  <a:gd name="T7" fmla="*/ 0 h 22"/>
                  <a:gd name="T8" fmla="*/ 0 w 23"/>
                  <a:gd name="T9" fmla="*/ 6 h 22"/>
                </a:gdLst>
                <a:ahLst/>
                <a:cxnLst>
                  <a:cxn ang="0">
                    <a:pos x="T0" y="T1"/>
                  </a:cxn>
                  <a:cxn ang="0">
                    <a:pos x="T2" y="T3"/>
                  </a:cxn>
                  <a:cxn ang="0">
                    <a:pos x="T4" y="T5"/>
                  </a:cxn>
                  <a:cxn ang="0">
                    <a:pos x="T6" y="T7"/>
                  </a:cxn>
                  <a:cxn ang="0">
                    <a:pos x="T8" y="T9"/>
                  </a:cxn>
                </a:cxnLst>
                <a:rect l="0" t="0" r="r" b="b"/>
                <a:pathLst>
                  <a:path w="23" h="22">
                    <a:moveTo>
                      <a:pt x="0" y="6"/>
                    </a:moveTo>
                    <a:cubicBezTo>
                      <a:pt x="18" y="22"/>
                      <a:pt x="18" y="22"/>
                      <a:pt x="18" y="22"/>
                    </a:cubicBezTo>
                    <a:cubicBezTo>
                      <a:pt x="20" y="20"/>
                      <a:pt x="21" y="18"/>
                      <a:pt x="23" y="16"/>
                    </a:cubicBezTo>
                    <a:cubicBezTo>
                      <a:pt x="6" y="0"/>
                      <a:pt x="6" y="0"/>
                      <a:pt x="6" y="0"/>
                    </a:cubicBezTo>
                    <a:cubicBezTo>
                      <a:pt x="4" y="2"/>
                      <a:pt x="2" y="4"/>
                      <a:pt x="0" y="6"/>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7" name="Freeform 222">
                <a:extLst>
                  <a:ext uri="{FF2B5EF4-FFF2-40B4-BE49-F238E27FC236}">
                    <a16:creationId xmlns:a16="http://schemas.microsoft.com/office/drawing/2014/main" id="{13842FE8-9CFD-514A-A40E-833B8DF09D24}"/>
                  </a:ext>
                </a:extLst>
              </p:cNvPr>
              <p:cNvSpPr>
                <a:spLocks/>
              </p:cNvSpPr>
              <p:nvPr/>
            </p:nvSpPr>
            <p:spPr bwMode="auto">
              <a:xfrm>
                <a:off x="5334344" y="4787047"/>
                <a:ext cx="70896" cy="45662"/>
              </a:xfrm>
              <a:custGeom>
                <a:avLst/>
                <a:gdLst>
                  <a:gd name="T0" fmla="*/ 0 w 26"/>
                  <a:gd name="T1" fmla="*/ 7 h 17"/>
                  <a:gd name="T2" fmla="*/ 22 w 26"/>
                  <a:gd name="T3" fmla="*/ 17 h 17"/>
                  <a:gd name="T4" fmla="*/ 26 w 26"/>
                  <a:gd name="T5" fmla="*/ 10 h 17"/>
                  <a:gd name="T6" fmla="*/ 4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22" y="17"/>
                      <a:pt x="22" y="17"/>
                      <a:pt x="22" y="17"/>
                    </a:cubicBezTo>
                    <a:cubicBezTo>
                      <a:pt x="23" y="15"/>
                      <a:pt x="24" y="12"/>
                      <a:pt x="26" y="10"/>
                    </a:cubicBezTo>
                    <a:cubicBezTo>
                      <a:pt x="4" y="0"/>
                      <a:pt x="4" y="0"/>
                      <a:pt x="4" y="0"/>
                    </a:cubicBezTo>
                    <a:cubicBezTo>
                      <a:pt x="3" y="2"/>
                      <a:pt x="1" y="5"/>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8" name="Freeform 223">
                <a:extLst>
                  <a:ext uri="{FF2B5EF4-FFF2-40B4-BE49-F238E27FC236}">
                    <a16:creationId xmlns:a16="http://schemas.microsoft.com/office/drawing/2014/main" id="{EF4B45D7-AD27-A4F3-88B4-400CDF010424}"/>
                  </a:ext>
                </a:extLst>
              </p:cNvPr>
              <p:cNvSpPr>
                <a:spLocks/>
              </p:cNvSpPr>
              <p:nvPr/>
            </p:nvSpPr>
            <p:spPr bwMode="auto">
              <a:xfrm>
                <a:off x="5238213" y="4978107"/>
                <a:ext cx="68493" cy="51670"/>
              </a:xfrm>
              <a:custGeom>
                <a:avLst/>
                <a:gdLst>
                  <a:gd name="T0" fmla="*/ 0 w 25"/>
                  <a:gd name="T1" fmla="*/ 7 h 19"/>
                  <a:gd name="T2" fmla="*/ 21 w 25"/>
                  <a:gd name="T3" fmla="*/ 19 h 19"/>
                  <a:gd name="T4" fmla="*/ 25 w 25"/>
                  <a:gd name="T5" fmla="*/ 12 h 19"/>
                  <a:gd name="T6" fmla="*/ 4 w 25"/>
                  <a:gd name="T7" fmla="*/ 0 h 19"/>
                  <a:gd name="T8" fmla="*/ 0 w 25"/>
                  <a:gd name="T9" fmla="*/ 7 h 19"/>
                </a:gdLst>
                <a:ahLst/>
                <a:cxnLst>
                  <a:cxn ang="0">
                    <a:pos x="T0" y="T1"/>
                  </a:cxn>
                  <a:cxn ang="0">
                    <a:pos x="T2" y="T3"/>
                  </a:cxn>
                  <a:cxn ang="0">
                    <a:pos x="T4" y="T5"/>
                  </a:cxn>
                  <a:cxn ang="0">
                    <a:pos x="T6" y="T7"/>
                  </a:cxn>
                  <a:cxn ang="0">
                    <a:pos x="T8" y="T9"/>
                  </a:cxn>
                </a:cxnLst>
                <a:rect l="0" t="0" r="r" b="b"/>
                <a:pathLst>
                  <a:path w="25" h="19">
                    <a:moveTo>
                      <a:pt x="0" y="7"/>
                    </a:moveTo>
                    <a:cubicBezTo>
                      <a:pt x="21" y="19"/>
                      <a:pt x="21" y="19"/>
                      <a:pt x="21" y="19"/>
                    </a:cubicBezTo>
                    <a:cubicBezTo>
                      <a:pt x="22" y="17"/>
                      <a:pt x="23" y="14"/>
                      <a:pt x="25" y="12"/>
                    </a:cubicBezTo>
                    <a:cubicBezTo>
                      <a:pt x="4" y="0"/>
                      <a:pt x="4" y="0"/>
                      <a:pt x="4" y="0"/>
                    </a:cubicBezTo>
                    <a:cubicBezTo>
                      <a:pt x="2" y="3"/>
                      <a:pt x="1" y="5"/>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9" name="Freeform 224">
                <a:extLst>
                  <a:ext uri="{FF2B5EF4-FFF2-40B4-BE49-F238E27FC236}">
                    <a16:creationId xmlns:a16="http://schemas.microsoft.com/office/drawing/2014/main" id="{4B1ECD61-FEA4-44D7-8083-4DE4C3C00EDD}"/>
                  </a:ext>
                </a:extLst>
              </p:cNvPr>
              <p:cNvSpPr>
                <a:spLocks/>
              </p:cNvSpPr>
              <p:nvPr/>
            </p:nvSpPr>
            <p:spPr bwMode="auto">
              <a:xfrm>
                <a:off x="4989476" y="5330184"/>
                <a:ext cx="62485" cy="60081"/>
              </a:xfrm>
              <a:custGeom>
                <a:avLst/>
                <a:gdLst>
                  <a:gd name="T0" fmla="*/ 0 w 23"/>
                  <a:gd name="T1" fmla="*/ 6 h 22"/>
                  <a:gd name="T2" fmla="*/ 18 w 23"/>
                  <a:gd name="T3" fmla="*/ 22 h 22"/>
                  <a:gd name="T4" fmla="*/ 23 w 23"/>
                  <a:gd name="T5" fmla="*/ 16 h 22"/>
                  <a:gd name="T6" fmla="*/ 5 w 23"/>
                  <a:gd name="T7" fmla="*/ 0 h 22"/>
                  <a:gd name="T8" fmla="*/ 0 w 23"/>
                  <a:gd name="T9" fmla="*/ 6 h 22"/>
                </a:gdLst>
                <a:ahLst/>
                <a:cxnLst>
                  <a:cxn ang="0">
                    <a:pos x="T0" y="T1"/>
                  </a:cxn>
                  <a:cxn ang="0">
                    <a:pos x="T2" y="T3"/>
                  </a:cxn>
                  <a:cxn ang="0">
                    <a:pos x="T4" y="T5"/>
                  </a:cxn>
                  <a:cxn ang="0">
                    <a:pos x="T6" y="T7"/>
                  </a:cxn>
                  <a:cxn ang="0">
                    <a:pos x="T8" y="T9"/>
                  </a:cxn>
                </a:cxnLst>
                <a:rect l="0" t="0" r="r" b="b"/>
                <a:pathLst>
                  <a:path w="23" h="22">
                    <a:moveTo>
                      <a:pt x="0" y="6"/>
                    </a:moveTo>
                    <a:cubicBezTo>
                      <a:pt x="18" y="22"/>
                      <a:pt x="18" y="22"/>
                      <a:pt x="18" y="22"/>
                    </a:cubicBezTo>
                    <a:cubicBezTo>
                      <a:pt x="20" y="20"/>
                      <a:pt x="21" y="18"/>
                      <a:pt x="23" y="16"/>
                    </a:cubicBezTo>
                    <a:cubicBezTo>
                      <a:pt x="5" y="0"/>
                      <a:pt x="5" y="0"/>
                      <a:pt x="5" y="0"/>
                    </a:cubicBezTo>
                    <a:cubicBezTo>
                      <a:pt x="3" y="2"/>
                      <a:pt x="1" y="4"/>
                      <a:pt x="0" y="6"/>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0" name="Freeform 225">
                <a:extLst>
                  <a:ext uri="{FF2B5EF4-FFF2-40B4-BE49-F238E27FC236}">
                    <a16:creationId xmlns:a16="http://schemas.microsoft.com/office/drawing/2014/main" id="{7DC0D8C8-A24C-E9AC-0615-3F494F64ABAA}"/>
                  </a:ext>
                </a:extLst>
              </p:cNvPr>
              <p:cNvSpPr>
                <a:spLocks/>
              </p:cNvSpPr>
              <p:nvPr/>
            </p:nvSpPr>
            <p:spPr bwMode="auto">
              <a:xfrm>
                <a:off x="5120454" y="5160754"/>
                <a:ext cx="68493" cy="55275"/>
              </a:xfrm>
              <a:custGeom>
                <a:avLst/>
                <a:gdLst>
                  <a:gd name="T0" fmla="*/ 0 w 25"/>
                  <a:gd name="T1" fmla="*/ 6 h 20"/>
                  <a:gd name="T2" fmla="*/ 20 w 25"/>
                  <a:gd name="T3" fmla="*/ 20 h 20"/>
                  <a:gd name="T4" fmla="*/ 25 w 25"/>
                  <a:gd name="T5" fmla="*/ 14 h 20"/>
                  <a:gd name="T6" fmla="*/ 5 w 25"/>
                  <a:gd name="T7" fmla="*/ 0 h 20"/>
                  <a:gd name="T8" fmla="*/ 0 w 25"/>
                  <a:gd name="T9" fmla="*/ 6 h 20"/>
                </a:gdLst>
                <a:ahLst/>
                <a:cxnLst>
                  <a:cxn ang="0">
                    <a:pos x="T0" y="T1"/>
                  </a:cxn>
                  <a:cxn ang="0">
                    <a:pos x="T2" y="T3"/>
                  </a:cxn>
                  <a:cxn ang="0">
                    <a:pos x="T4" y="T5"/>
                  </a:cxn>
                  <a:cxn ang="0">
                    <a:pos x="T6" y="T7"/>
                  </a:cxn>
                  <a:cxn ang="0">
                    <a:pos x="T8" y="T9"/>
                  </a:cxn>
                </a:cxnLst>
                <a:rect l="0" t="0" r="r" b="b"/>
                <a:pathLst>
                  <a:path w="25" h="20">
                    <a:moveTo>
                      <a:pt x="0" y="6"/>
                    </a:moveTo>
                    <a:cubicBezTo>
                      <a:pt x="20" y="20"/>
                      <a:pt x="20" y="20"/>
                      <a:pt x="20" y="20"/>
                    </a:cubicBezTo>
                    <a:cubicBezTo>
                      <a:pt x="21" y="18"/>
                      <a:pt x="23" y="16"/>
                      <a:pt x="25" y="14"/>
                    </a:cubicBezTo>
                    <a:cubicBezTo>
                      <a:pt x="5" y="0"/>
                      <a:pt x="5" y="0"/>
                      <a:pt x="5" y="0"/>
                    </a:cubicBezTo>
                    <a:cubicBezTo>
                      <a:pt x="3" y="2"/>
                      <a:pt x="2" y="4"/>
                      <a:pt x="0" y="6"/>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1" name="Freeform 226">
                <a:extLst>
                  <a:ext uri="{FF2B5EF4-FFF2-40B4-BE49-F238E27FC236}">
                    <a16:creationId xmlns:a16="http://schemas.microsoft.com/office/drawing/2014/main" id="{7D29F324-998F-4745-34B9-68AF1C952517}"/>
                  </a:ext>
                </a:extLst>
              </p:cNvPr>
              <p:cNvSpPr>
                <a:spLocks/>
              </p:cNvSpPr>
              <p:nvPr/>
            </p:nvSpPr>
            <p:spPr bwMode="auto">
              <a:xfrm>
                <a:off x="5057969" y="5248473"/>
                <a:ext cx="66090" cy="57678"/>
              </a:xfrm>
              <a:custGeom>
                <a:avLst/>
                <a:gdLst>
                  <a:gd name="T0" fmla="*/ 0 w 24"/>
                  <a:gd name="T1" fmla="*/ 6 h 21"/>
                  <a:gd name="T2" fmla="*/ 19 w 24"/>
                  <a:gd name="T3" fmla="*/ 21 h 21"/>
                  <a:gd name="T4" fmla="*/ 24 w 24"/>
                  <a:gd name="T5" fmla="*/ 14 h 21"/>
                  <a:gd name="T6" fmla="*/ 5 w 24"/>
                  <a:gd name="T7" fmla="*/ 0 h 21"/>
                  <a:gd name="T8" fmla="*/ 0 w 24"/>
                  <a:gd name="T9" fmla="*/ 6 h 21"/>
                </a:gdLst>
                <a:ahLst/>
                <a:cxnLst>
                  <a:cxn ang="0">
                    <a:pos x="T0" y="T1"/>
                  </a:cxn>
                  <a:cxn ang="0">
                    <a:pos x="T2" y="T3"/>
                  </a:cxn>
                  <a:cxn ang="0">
                    <a:pos x="T4" y="T5"/>
                  </a:cxn>
                  <a:cxn ang="0">
                    <a:pos x="T6" y="T7"/>
                  </a:cxn>
                  <a:cxn ang="0">
                    <a:pos x="T8" y="T9"/>
                  </a:cxn>
                </a:cxnLst>
                <a:rect l="0" t="0" r="r" b="b"/>
                <a:pathLst>
                  <a:path w="24" h="21">
                    <a:moveTo>
                      <a:pt x="0" y="6"/>
                    </a:moveTo>
                    <a:cubicBezTo>
                      <a:pt x="19" y="21"/>
                      <a:pt x="19" y="21"/>
                      <a:pt x="19" y="21"/>
                    </a:cubicBezTo>
                    <a:cubicBezTo>
                      <a:pt x="20" y="19"/>
                      <a:pt x="22" y="17"/>
                      <a:pt x="24" y="14"/>
                    </a:cubicBezTo>
                    <a:cubicBezTo>
                      <a:pt x="5" y="0"/>
                      <a:pt x="5" y="0"/>
                      <a:pt x="5" y="0"/>
                    </a:cubicBezTo>
                    <a:cubicBezTo>
                      <a:pt x="3" y="2"/>
                      <a:pt x="1" y="4"/>
                      <a:pt x="0" y="6"/>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2" name="Freeform 227">
                <a:extLst>
                  <a:ext uri="{FF2B5EF4-FFF2-40B4-BE49-F238E27FC236}">
                    <a16:creationId xmlns:a16="http://schemas.microsoft.com/office/drawing/2014/main" id="{1C2575AC-BB09-271F-4B5C-81A651E635D9}"/>
                  </a:ext>
                </a:extLst>
              </p:cNvPr>
              <p:cNvSpPr>
                <a:spLocks/>
              </p:cNvSpPr>
              <p:nvPr/>
            </p:nvSpPr>
            <p:spPr bwMode="auto">
              <a:xfrm>
                <a:off x="5378803" y="4686111"/>
                <a:ext cx="68493" cy="45662"/>
              </a:xfrm>
              <a:custGeom>
                <a:avLst/>
                <a:gdLst>
                  <a:gd name="T0" fmla="*/ 0 w 25"/>
                  <a:gd name="T1" fmla="*/ 8 h 17"/>
                  <a:gd name="T2" fmla="*/ 22 w 25"/>
                  <a:gd name="T3" fmla="*/ 17 h 17"/>
                  <a:gd name="T4" fmla="*/ 25 w 25"/>
                  <a:gd name="T5" fmla="*/ 9 h 17"/>
                  <a:gd name="T6" fmla="*/ 3 w 25"/>
                  <a:gd name="T7" fmla="*/ 0 h 17"/>
                  <a:gd name="T8" fmla="*/ 0 w 25"/>
                  <a:gd name="T9" fmla="*/ 8 h 17"/>
                </a:gdLst>
                <a:ahLst/>
                <a:cxnLst>
                  <a:cxn ang="0">
                    <a:pos x="T0" y="T1"/>
                  </a:cxn>
                  <a:cxn ang="0">
                    <a:pos x="T2" y="T3"/>
                  </a:cxn>
                  <a:cxn ang="0">
                    <a:pos x="T4" y="T5"/>
                  </a:cxn>
                  <a:cxn ang="0">
                    <a:pos x="T6" y="T7"/>
                  </a:cxn>
                  <a:cxn ang="0">
                    <a:pos x="T8" y="T9"/>
                  </a:cxn>
                </a:cxnLst>
                <a:rect l="0" t="0" r="r" b="b"/>
                <a:pathLst>
                  <a:path w="25" h="17">
                    <a:moveTo>
                      <a:pt x="0" y="8"/>
                    </a:moveTo>
                    <a:cubicBezTo>
                      <a:pt x="22" y="17"/>
                      <a:pt x="22" y="17"/>
                      <a:pt x="22" y="17"/>
                    </a:cubicBezTo>
                    <a:cubicBezTo>
                      <a:pt x="23" y="14"/>
                      <a:pt x="24" y="12"/>
                      <a:pt x="25" y="9"/>
                    </a:cubicBezTo>
                    <a:cubicBezTo>
                      <a:pt x="3" y="0"/>
                      <a:pt x="3" y="0"/>
                      <a:pt x="3" y="0"/>
                    </a:cubicBezTo>
                    <a:cubicBezTo>
                      <a:pt x="2" y="3"/>
                      <a:pt x="1" y="5"/>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3" name="Freeform 228">
                <a:extLst>
                  <a:ext uri="{FF2B5EF4-FFF2-40B4-BE49-F238E27FC236}">
                    <a16:creationId xmlns:a16="http://schemas.microsoft.com/office/drawing/2014/main" id="{2AA1CA5C-093D-20D0-7512-E045D3DB7BD0}"/>
                  </a:ext>
                </a:extLst>
              </p:cNvPr>
              <p:cNvSpPr>
                <a:spLocks/>
              </p:cNvSpPr>
              <p:nvPr/>
            </p:nvSpPr>
            <p:spPr bwMode="auto">
              <a:xfrm>
                <a:off x="5522999" y="4057659"/>
                <a:ext cx="66090" cy="26436"/>
              </a:xfrm>
              <a:custGeom>
                <a:avLst/>
                <a:gdLst>
                  <a:gd name="T0" fmla="*/ 0 w 24"/>
                  <a:gd name="T1" fmla="*/ 8 h 10"/>
                  <a:gd name="T2" fmla="*/ 24 w 24"/>
                  <a:gd name="T3" fmla="*/ 10 h 10"/>
                  <a:gd name="T4" fmla="*/ 24 w 24"/>
                  <a:gd name="T5" fmla="*/ 2 h 10"/>
                  <a:gd name="T6" fmla="*/ 0 w 24"/>
                  <a:gd name="T7" fmla="*/ 0 h 10"/>
                  <a:gd name="T8" fmla="*/ 0 w 24"/>
                  <a:gd name="T9" fmla="*/ 8 h 10"/>
                </a:gdLst>
                <a:ahLst/>
                <a:cxnLst>
                  <a:cxn ang="0">
                    <a:pos x="T0" y="T1"/>
                  </a:cxn>
                  <a:cxn ang="0">
                    <a:pos x="T2" y="T3"/>
                  </a:cxn>
                  <a:cxn ang="0">
                    <a:pos x="T4" y="T5"/>
                  </a:cxn>
                  <a:cxn ang="0">
                    <a:pos x="T6" y="T7"/>
                  </a:cxn>
                  <a:cxn ang="0">
                    <a:pos x="T8" y="T9"/>
                  </a:cxn>
                </a:cxnLst>
                <a:rect l="0" t="0" r="r" b="b"/>
                <a:pathLst>
                  <a:path w="24" h="10">
                    <a:moveTo>
                      <a:pt x="0" y="8"/>
                    </a:moveTo>
                    <a:cubicBezTo>
                      <a:pt x="24" y="10"/>
                      <a:pt x="24" y="10"/>
                      <a:pt x="24" y="10"/>
                    </a:cubicBezTo>
                    <a:cubicBezTo>
                      <a:pt x="24" y="8"/>
                      <a:pt x="24" y="5"/>
                      <a:pt x="24" y="2"/>
                    </a:cubicBezTo>
                    <a:cubicBezTo>
                      <a:pt x="0" y="0"/>
                      <a:pt x="0" y="0"/>
                      <a:pt x="0" y="0"/>
                    </a:cubicBezTo>
                    <a:cubicBezTo>
                      <a:pt x="0" y="3"/>
                      <a:pt x="0" y="6"/>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4" name="Freeform 229">
                <a:extLst>
                  <a:ext uri="{FF2B5EF4-FFF2-40B4-BE49-F238E27FC236}">
                    <a16:creationId xmlns:a16="http://schemas.microsoft.com/office/drawing/2014/main" id="{0E8DB905-3805-1C71-15E5-B5D6CA31A7DD}"/>
                  </a:ext>
                </a:extLst>
              </p:cNvPr>
              <p:cNvSpPr>
                <a:spLocks/>
              </p:cNvSpPr>
              <p:nvPr/>
            </p:nvSpPr>
            <p:spPr bwMode="auto">
              <a:xfrm>
                <a:off x="4115892" y="5958636"/>
                <a:ext cx="46864" cy="68493"/>
              </a:xfrm>
              <a:custGeom>
                <a:avLst/>
                <a:gdLst>
                  <a:gd name="T0" fmla="*/ 0 w 17"/>
                  <a:gd name="T1" fmla="*/ 3 h 25"/>
                  <a:gd name="T2" fmla="*/ 9 w 17"/>
                  <a:gd name="T3" fmla="*/ 25 h 25"/>
                  <a:gd name="T4" fmla="*/ 17 w 17"/>
                  <a:gd name="T5" fmla="*/ 22 h 25"/>
                  <a:gd name="T6" fmla="*/ 8 w 17"/>
                  <a:gd name="T7" fmla="*/ 0 h 25"/>
                  <a:gd name="T8" fmla="*/ 0 w 17"/>
                  <a:gd name="T9" fmla="*/ 3 h 25"/>
                </a:gdLst>
                <a:ahLst/>
                <a:cxnLst>
                  <a:cxn ang="0">
                    <a:pos x="T0" y="T1"/>
                  </a:cxn>
                  <a:cxn ang="0">
                    <a:pos x="T2" y="T3"/>
                  </a:cxn>
                  <a:cxn ang="0">
                    <a:pos x="T4" y="T5"/>
                  </a:cxn>
                  <a:cxn ang="0">
                    <a:pos x="T6" y="T7"/>
                  </a:cxn>
                  <a:cxn ang="0">
                    <a:pos x="T8" y="T9"/>
                  </a:cxn>
                </a:cxnLst>
                <a:rect l="0" t="0" r="r" b="b"/>
                <a:pathLst>
                  <a:path w="17" h="25">
                    <a:moveTo>
                      <a:pt x="0" y="3"/>
                    </a:moveTo>
                    <a:cubicBezTo>
                      <a:pt x="9" y="25"/>
                      <a:pt x="9" y="25"/>
                      <a:pt x="9" y="25"/>
                    </a:cubicBezTo>
                    <a:cubicBezTo>
                      <a:pt x="12" y="24"/>
                      <a:pt x="14" y="23"/>
                      <a:pt x="17" y="22"/>
                    </a:cubicBezTo>
                    <a:cubicBezTo>
                      <a:pt x="8" y="0"/>
                      <a:pt x="8" y="0"/>
                      <a:pt x="8" y="0"/>
                    </a:cubicBezTo>
                    <a:cubicBezTo>
                      <a:pt x="5" y="1"/>
                      <a:pt x="3" y="2"/>
                      <a:pt x="0" y="3"/>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5" name="Freeform 230">
                <a:extLst>
                  <a:ext uri="{FF2B5EF4-FFF2-40B4-BE49-F238E27FC236}">
                    <a16:creationId xmlns:a16="http://schemas.microsoft.com/office/drawing/2014/main" id="{5ACDAC3A-2537-BA22-8B25-515379766F95}"/>
                  </a:ext>
                </a:extLst>
              </p:cNvPr>
              <p:cNvSpPr>
                <a:spLocks/>
              </p:cNvSpPr>
              <p:nvPr/>
            </p:nvSpPr>
            <p:spPr bwMode="auto">
              <a:xfrm>
                <a:off x="5512185" y="4167007"/>
                <a:ext cx="66090" cy="30041"/>
              </a:xfrm>
              <a:custGeom>
                <a:avLst/>
                <a:gdLst>
                  <a:gd name="T0" fmla="*/ 0 w 24"/>
                  <a:gd name="T1" fmla="*/ 8 h 11"/>
                  <a:gd name="T2" fmla="*/ 23 w 24"/>
                  <a:gd name="T3" fmla="*/ 11 h 11"/>
                  <a:gd name="T4" fmla="*/ 24 w 24"/>
                  <a:gd name="T5" fmla="*/ 3 h 11"/>
                  <a:gd name="T6" fmla="*/ 1 w 24"/>
                  <a:gd name="T7" fmla="*/ 0 h 11"/>
                  <a:gd name="T8" fmla="*/ 0 w 24"/>
                  <a:gd name="T9" fmla="*/ 8 h 11"/>
                </a:gdLst>
                <a:ahLst/>
                <a:cxnLst>
                  <a:cxn ang="0">
                    <a:pos x="T0" y="T1"/>
                  </a:cxn>
                  <a:cxn ang="0">
                    <a:pos x="T2" y="T3"/>
                  </a:cxn>
                  <a:cxn ang="0">
                    <a:pos x="T4" y="T5"/>
                  </a:cxn>
                  <a:cxn ang="0">
                    <a:pos x="T6" y="T7"/>
                  </a:cxn>
                  <a:cxn ang="0">
                    <a:pos x="T8" y="T9"/>
                  </a:cxn>
                </a:cxnLst>
                <a:rect l="0" t="0" r="r" b="b"/>
                <a:pathLst>
                  <a:path w="24" h="11">
                    <a:moveTo>
                      <a:pt x="0" y="8"/>
                    </a:moveTo>
                    <a:cubicBezTo>
                      <a:pt x="23" y="11"/>
                      <a:pt x="23" y="11"/>
                      <a:pt x="23" y="11"/>
                    </a:cubicBezTo>
                    <a:cubicBezTo>
                      <a:pt x="24" y="8"/>
                      <a:pt x="24" y="5"/>
                      <a:pt x="24" y="3"/>
                    </a:cubicBezTo>
                    <a:cubicBezTo>
                      <a:pt x="1" y="0"/>
                      <a:pt x="1" y="0"/>
                      <a:pt x="1" y="0"/>
                    </a:cubicBezTo>
                    <a:cubicBezTo>
                      <a:pt x="0" y="2"/>
                      <a:pt x="0" y="5"/>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6" name="Freeform 231">
                <a:extLst>
                  <a:ext uri="{FF2B5EF4-FFF2-40B4-BE49-F238E27FC236}">
                    <a16:creationId xmlns:a16="http://schemas.microsoft.com/office/drawing/2014/main" id="{9C0166DF-18D8-F9DB-7137-9AF5A1FF9C71}"/>
                  </a:ext>
                </a:extLst>
              </p:cNvPr>
              <p:cNvSpPr>
                <a:spLocks/>
              </p:cNvSpPr>
              <p:nvPr/>
            </p:nvSpPr>
            <p:spPr bwMode="auto">
              <a:xfrm>
                <a:off x="5447297" y="4483036"/>
                <a:ext cx="67291" cy="38452"/>
              </a:xfrm>
              <a:custGeom>
                <a:avLst/>
                <a:gdLst>
                  <a:gd name="T0" fmla="*/ 0 w 25"/>
                  <a:gd name="T1" fmla="*/ 7 h 14"/>
                  <a:gd name="T2" fmla="*/ 23 w 25"/>
                  <a:gd name="T3" fmla="*/ 14 h 14"/>
                  <a:gd name="T4" fmla="*/ 25 w 25"/>
                  <a:gd name="T5" fmla="*/ 6 h 14"/>
                  <a:gd name="T6" fmla="*/ 2 w 25"/>
                  <a:gd name="T7" fmla="*/ 0 h 14"/>
                  <a:gd name="T8" fmla="*/ 0 w 25"/>
                  <a:gd name="T9" fmla="*/ 7 h 14"/>
                </a:gdLst>
                <a:ahLst/>
                <a:cxnLst>
                  <a:cxn ang="0">
                    <a:pos x="T0" y="T1"/>
                  </a:cxn>
                  <a:cxn ang="0">
                    <a:pos x="T2" y="T3"/>
                  </a:cxn>
                  <a:cxn ang="0">
                    <a:pos x="T4" y="T5"/>
                  </a:cxn>
                  <a:cxn ang="0">
                    <a:pos x="T6" y="T7"/>
                  </a:cxn>
                  <a:cxn ang="0">
                    <a:pos x="T8" y="T9"/>
                  </a:cxn>
                </a:cxnLst>
                <a:rect l="0" t="0" r="r" b="b"/>
                <a:pathLst>
                  <a:path w="25" h="14">
                    <a:moveTo>
                      <a:pt x="0" y="7"/>
                    </a:moveTo>
                    <a:cubicBezTo>
                      <a:pt x="23" y="14"/>
                      <a:pt x="23" y="14"/>
                      <a:pt x="23" y="14"/>
                    </a:cubicBezTo>
                    <a:cubicBezTo>
                      <a:pt x="24" y="11"/>
                      <a:pt x="24" y="9"/>
                      <a:pt x="25" y="6"/>
                    </a:cubicBezTo>
                    <a:cubicBezTo>
                      <a:pt x="2" y="0"/>
                      <a:pt x="2" y="0"/>
                      <a:pt x="2" y="0"/>
                    </a:cubicBezTo>
                    <a:cubicBezTo>
                      <a:pt x="1" y="2"/>
                      <a:pt x="1" y="5"/>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7" name="Freeform 232">
                <a:extLst>
                  <a:ext uri="{FF2B5EF4-FFF2-40B4-BE49-F238E27FC236}">
                    <a16:creationId xmlns:a16="http://schemas.microsoft.com/office/drawing/2014/main" id="{840BB254-88F7-B02F-2E2B-58E943F6CF12}"/>
                  </a:ext>
                </a:extLst>
              </p:cNvPr>
              <p:cNvSpPr>
                <a:spLocks/>
              </p:cNvSpPr>
              <p:nvPr/>
            </p:nvSpPr>
            <p:spPr bwMode="auto">
              <a:xfrm>
                <a:off x="5496563" y="4272750"/>
                <a:ext cx="68493" cy="33646"/>
              </a:xfrm>
              <a:custGeom>
                <a:avLst/>
                <a:gdLst>
                  <a:gd name="T0" fmla="*/ 0 w 25"/>
                  <a:gd name="T1" fmla="*/ 7 h 12"/>
                  <a:gd name="T2" fmla="*/ 23 w 25"/>
                  <a:gd name="T3" fmla="*/ 12 h 12"/>
                  <a:gd name="T4" fmla="*/ 25 w 25"/>
                  <a:gd name="T5" fmla="*/ 4 h 12"/>
                  <a:gd name="T6" fmla="*/ 1 w 25"/>
                  <a:gd name="T7" fmla="*/ 0 h 12"/>
                  <a:gd name="T8" fmla="*/ 0 w 25"/>
                  <a:gd name="T9" fmla="*/ 7 h 12"/>
                </a:gdLst>
                <a:ahLst/>
                <a:cxnLst>
                  <a:cxn ang="0">
                    <a:pos x="T0" y="T1"/>
                  </a:cxn>
                  <a:cxn ang="0">
                    <a:pos x="T2" y="T3"/>
                  </a:cxn>
                  <a:cxn ang="0">
                    <a:pos x="T4" y="T5"/>
                  </a:cxn>
                  <a:cxn ang="0">
                    <a:pos x="T6" y="T7"/>
                  </a:cxn>
                  <a:cxn ang="0">
                    <a:pos x="T8" y="T9"/>
                  </a:cxn>
                </a:cxnLst>
                <a:rect l="0" t="0" r="r" b="b"/>
                <a:pathLst>
                  <a:path w="25" h="12">
                    <a:moveTo>
                      <a:pt x="0" y="7"/>
                    </a:moveTo>
                    <a:cubicBezTo>
                      <a:pt x="23" y="12"/>
                      <a:pt x="23" y="12"/>
                      <a:pt x="23" y="12"/>
                    </a:cubicBezTo>
                    <a:cubicBezTo>
                      <a:pt x="24" y="9"/>
                      <a:pt x="24" y="6"/>
                      <a:pt x="25" y="4"/>
                    </a:cubicBezTo>
                    <a:cubicBezTo>
                      <a:pt x="1" y="0"/>
                      <a:pt x="1" y="0"/>
                      <a:pt x="1" y="0"/>
                    </a:cubicBezTo>
                    <a:cubicBezTo>
                      <a:pt x="1" y="2"/>
                      <a:pt x="0" y="5"/>
                      <a:pt x="0" y="7"/>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8" name="Freeform 233">
                <a:extLst>
                  <a:ext uri="{FF2B5EF4-FFF2-40B4-BE49-F238E27FC236}">
                    <a16:creationId xmlns:a16="http://schemas.microsoft.com/office/drawing/2014/main" id="{71302290-13C4-9DE7-9257-E424EAF0FF36}"/>
                  </a:ext>
                </a:extLst>
              </p:cNvPr>
              <p:cNvSpPr>
                <a:spLocks/>
              </p:cNvSpPr>
              <p:nvPr/>
            </p:nvSpPr>
            <p:spPr bwMode="auto">
              <a:xfrm>
                <a:off x="5413651" y="4585174"/>
                <a:ext cx="68493" cy="40855"/>
              </a:xfrm>
              <a:custGeom>
                <a:avLst/>
                <a:gdLst>
                  <a:gd name="T0" fmla="*/ 0 w 25"/>
                  <a:gd name="T1" fmla="*/ 8 h 15"/>
                  <a:gd name="T2" fmla="*/ 23 w 25"/>
                  <a:gd name="T3" fmla="*/ 15 h 15"/>
                  <a:gd name="T4" fmla="*/ 25 w 25"/>
                  <a:gd name="T5" fmla="*/ 8 h 15"/>
                  <a:gd name="T6" fmla="*/ 3 w 25"/>
                  <a:gd name="T7" fmla="*/ 0 h 15"/>
                  <a:gd name="T8" fmla="*/ 0 w 25"/>
                  <a:gd name="T9" fmla="*/ 8 h 15"/>
                </a:gdLst>
                <a:ahLst/>
                <a:cxnLst>
                  <a:cxn ang="0">
                    <a:pos x="T0" y="T1"/>
                  </a:cxn>
                  <a:cxn ang="0">
                    <a:pos x="T2" y="T3"/>
                  </a:cxn>
                  <a:cxn ang="0">
                    <a:pos x="T4" y="T5"/>
                  </a:cxn>
                  <a:cxn ang="0">
                    <a:pos x="T6" y="T7"/>
                  </a:cxn>
                  <a:cxn ang="0">
                    <a:pos x="T8" y="T9"/>
                  </a:cxn>
                </a:cxnLst>
                <a:rect l="0" t="0" r="r" b="b"/>
                <a:pathLst>
                  <a:path w="25" h="15">
                    <a:moveTo>
                      <a:pt x="0" y="8"/>
                    </a:moveTo>
                    <a:cubicBezTo>
                      <a:pt x="23" y="15"/>
                      <a:pt x="23" y="15"/>
                      <a:pt x="23" y="15"/>
                    </a:cubicBezTo>
                    <a:cubicBezTo>
                      <a:pt x="24" y="13"/>
                      <a:pt x="25" y="10"/>
                      <a:pt x="25" y="8"/>
                    </a:cubicBezTo>
                    <a:cubicBezTo>
                      <a:pt x="3" y="0"/>
                      <a:pt x="3" y="0"/>
                      <a:pt x="3" y="0"/>
                    </a:cubicBezTo>
                    <a:cubicBezTo>
                      <a:pt x="2" y="3"/>
                      <a:pt x="1" y="5"/>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9" name="Freeform 234">
                <a:extLst>
                  <a:ext uri="{FF2B5EF4-FFF2-40B4-BE49-F238E27FC236}">
                    <a16:creationId xmlns:a16="http://schemas.microsoft.com/office/drawing/2014/main" id="{C6401502-3598-267A-521F-15FF21558D17}"/>
                  </a:ext>
                </a:extLst>
              </p:cNvPr>
              <p:cNvSpPr>
                <a:spLocks/>
              </p:cNvSpPr>
              <p:nvPr/>
            </p:nvSpPr>
            <p:spPr bwMode="auto">
              <a:xfrm>
                <a:off x="5473732" y="4377292"/>
                <a:ext cx="68493" cy="34848"/>
              </a:xfrm>
              <a:custGeom>
                <a:avLst/>
                <a:gdLst>
                  <a:gd name="T0" fmla="*/ 0 w 25"/>
                  <a:gd name="T1" fmla="*/ 8 h 13"/>
                  <a:gd name="T2" fmla="*/ 23 w 25"/>
                  <a:gd name="T3" fmla="*/ 13 h 13"/>
                  <a:gd name="T4" fmla="*/ 25 w 25"/>
                  <a:gd name="T5" fmla="*/ 6 h 13"/>
                  <a:gd name="T6" fmla="*/ 1 w 25"/>
                  <a:gd name="T7" fmla="*/ 0 h 13"/>
                  <a:gd name="T8" fmla="*/ 0 w 25"/>
                  <a:gd name="T9" fmla="*/ 8 h 13"/>
                </a:gdLst>
                <a:ahLst/>
                <a:cxnLst>
                  <a:cxn ang="0">
                    <a:pos x="T0" y="T1"/>
                  </a:cxn>
                  <a:cxn ang="0">
                    <a:pos x="T2" y="T3"/>
                  </a:cxn>
                  <a:cxn ang="0">
                    <a:pos x="T4" y="T5"/>
                  </a:cxn>
                  <a:cxn ang="0">
                    <a:pos x="T6" y="T7"/>
                  </a:cxn>
                  <a:cxn ang="0">
                    <a:pos x="T8" y="T9"/>
                  </a:cxn>
                </a:cxnLst>
                <a:rect l="0" t="0" r="r" b="b"/>
                <a:pathLst>
                  <a:path w="25" h="13">
                    <a:moveTo>
                      <a:pt x="0" y="8"/>
                    </a:moveTo>
                    <a:cubicBezTo>
                      <a:pt x="23" y="13"/>
                      <a:pt x="23" y="13"/>
                      <a:pt x="23" y="13"/>
                    </a:cubicBezTo>
                    <a:cubicBezTo>
                      <a:pt x="24" y="11"/>
                      <a:pt x="24" y="8"/>
                      <a:pt x="25" y="6"/>
                    </a:cubicBezTo>
                    <a:cubicBezTo>
                      <a:pt x="1" y="0"/>
                      <a:pt x="1" y="0"/>
                      <a:pt x="1" y="0"/>
                    </a:cubicBezTo>
                    <a:cubicBezTo>
                      <a:pt x="1" y="3"/>
                      <a:pt x="0" y="5"/>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0" name="Freeform 235">
                <a:extLst>
                  <a:ext uri="{FF2B5EF4-FFF2-40B4-BE49-F238E27FC236}">
                    <a16:creationId xmlns:a16="http://schemas.microsoft.com/office/drawing/2014/main" id="{5DC2D3E6-76A2-4E73-8B15-B6E2FA1F7BEA}"/>
                  </a:ext>
                </a:extLst>
              </p:cNvPr>
              <p:cNvSpPr>
                <a:spLocks/>
              </p:cNvSpPr>
              <p:nvPr/>
            </p:nvSpPr>
            <p:spPr bwMode="auto">
              <a:xfrm>
                <a:off x="5529007" y="3950714"/>
                <a:ext cx="66090" cy="25235"/>
              </a:xfrm>
              <a:custGeom>
                <a:avLst/>
                <a:gdLst>
                  <a:gd name="T0" fmla="*/ 0 w 24"/>
                  <a:gd name="T1" fmla="*/ 8 h 9"/>
                  <a:gd name="T2" fmla="*/ 24 w 24"/>
                  <a:gd name="T3" fmla="*/ 9 h 9"/>
                  <a:gd name="T4" fmla="*/ 24 w 24"/>
                  <a:gd name="T5" fmla="*/ 1 h 9"/>
                  <a:gd name="T6" fmla="*/ 0 w 24"/>
                  <a:gd name="T7" fmla="*/ 0 h 9"/>
                  <a:gd name="T8" fmla="*/ 0 w 24"/>
                  <a:gd name="T9" fmla="*/ 8 h 9"/>
                </a:gdLst>
                <a:ahLst/>
                <a:cxnLst>
                  <a:cxn ang="0">
                    <a:pos x="T0" y="T1"/>
                  </a:cxn>
                  <a:cxn ang="0">
                    <a:pos x="T2" y="T3"/>
                  </a:cxn>
                  <a:cxn ang="0">
                    <a:pos x="T4" y="T5"/>
                  </a:cxn>
                  <a:cxn ang="0">
                    <a:pos x="T6" y="T7"/>
                  </a:cxn>
                  <a:cxn ang="0">
                    <a:pos x="T8" y="T9"/>
                  </a:cxn>
                </a:cxnLst>
                <a:rect l="0" t="0" r="r" b="b"/>
                <a:pathLst>
                  <a:path w="24" h="9">
                    <a:moveTo>
                      <a:pt x="0" y="8"/>
                    </a:moveTo>
                    <a:cubicBezTo>
                      <a:pt x="24" y="9"/>
                      <a:pt x="24" y="9"/>
                      <a:pt x="24" y="9"/>
                    </a:cubicBezTo>
                    <a:cubicBezTo>
                      <a:pt x="24" y="6"/>
                      <a:pt x="24" y="3"/>
                      <a:pt x="24" y="1"/>
                    </a:cubicBezTo>
                    <a:cubicBezTo>
                      <a:pt x="0" y="0"/>
                      <a:pt x="0" y="0"/>
                      <a:pt x="0" y="0"/>
                    </a:cubicBezTo>
                    <a:cubicBezTo>
                      <a:pt x="0" y="3"/>
                      <a:pt x="0" y="5"/>
                      <a:pt x="0" y="8"/>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1" name="Freeform 236">
                <a:extLst>
                  <a:ext uri="{FF2B5EF4-FFF2-40B4-BE49-F238E27FC236}">
                    <a16:creationId xmlns:a16="http://schemas.microsoft.com/office/drawing/2014/main" id="{6B1990B7-79BB-30CC-3B12-59C45CA1E79B}"/>
                  </a:ext>
                </a:extLst>
              </p:cNvPr>
              <p:cNvSpPr>
                <a:spLocks/>
              </p:cNvSpPr>
              <p:nvPr/>
            </p:nvSpPr>
            <p:spPr bwMode="auto">
              <a:xfrm>
                <a:off x="4409089" y="5814440"/>
                <a:ext cx="51670" cy="67291"/>
              </a:xfrm>
              <a:custGeom>
                <a:avLst/>
                <a:gdLst>
                  <a:gd name="T0" fmla="*/ 0 w 19"/>
                  <a:gd name="T1" fmla="*/ 4 h 25"/>
                  <a:gd name="T2" fmla="*/ 12 w 19"/>
                  <a:gd name="T3" fmla="*/ 25 h 25"/>
                  <a:gd name="T4" fmla="*/ 19 w 19"/>
                  <a:gd name="T5" fmla="*/ 21 h 25"/>
                  <a:gd name="T6" fmla="*/ 7 w 19"/>
                  <a:gd name="T7" fmla="*/ 0 h 25"/>
                  <a:gd name="T8" fmla="*/ 0 w 19"/>
                  <a:gd name="T9" fmla="*/ 4 h 25"/>
                </a:gdLst>
                <a:ahLst/>
                <a:cxnLst>
                  <a:cxn ang="0">
                    <a:pos x="T0" y="T1"/>
                  </a:cxn>
                  <a:cxn ang="0">
                    <a:pos x="T2" y="T3"/>
                  </a:cxn>
                  <a:cxn ang="0">
                    <a:pos x="T4" y="T5"/>
                  </a:cxn>
                  <a:cxn ang="0">
                    <a:pos x="T6" y="T7"/>
                  </a:cxn>
                  <a:cxn ang="0">
                    <a:pos x="T8" y="T9"/>
                  </a:cxn>
                </a:cxnLst>
                <a:rect l="0" t="0" r="r" b="b"/>
                <a:pathLst>
                  <a:path w="19" h="25">
                    <a:moveTo>
                      <a:pt x="0" y="4"/>
                    </a:moveTo>
                    <a:cubicBezTo>
                      <a:pt x="12" y="25"/>
                      <a:pt x="12" y="25"/>
                      <a:pt x="12" y="25"/>
                    </a:cubicBezTo>
                    <a:cubicBezTo>
                      <a:pt x="14" y="24"/>
                      <a:pt x="16" y="22"/>
                      <a:pt x="19" y="21"/>
                    </a:cubicBezTo>
                    <a:cubicBezTo>
                      <a:pt x="7" y="0"/>
                      <a:pt x="7" y="0"/>
                      <a:pt x="7" y="0"/>
                    </a:cubicBezTo>
                    <a:cubicBezTo>
                      <a:pt x="4" y="2"/>
                      <a:pt x="2" y="3"/>
                      <a:pt x="0" y="4"/>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2" name="Freeform 237">
                <a:extLst>
                  <a:ext uri="{FF2B5EF4-FFF2-40B4-BE49-F238E27FC236}">
                    <a16:creationId xmlns:a16="http://schemas.microsoft.com/office/drawing/2014/main" id="{6DB011AF-7619-CA70-1AE3-BA1B96D0910B}"/>
                  </a:ext>
                </a:extLst>
              </p:cNvPr>
              <p:cNvSpPr>
                <a:spLocks/>
              </p:cNvSpPr>
              <p:nvPr/>
            </p:nvSpPr>
            <p:spPr bwMode="auto">
              <a:xfrm>
                <a:off x="4336992" y="1863485"/>
                <a:ext cx="49267" cy="68493"/>
              </a:xfrm>
              <a:custGeom>
                <a:avLst/>
                <a:gdLst>
                  <a:gd name="T0" fmla="*/ 0 w 18"/>
                  <a:gd name="T1" fmla="*/ 22 h 25"/>
                  <a:gd name="T2" fmla="*/ 7 w 18"/>
                  <a:gd name="T3" fmla="*/ 25 h 25"/>
                  <a:gd name="T4" fmla="*/ 18 w 18"/>
                  <a:gd name="T5" fmla="*/ 4 h 25"/>
                  <a:gd name="T6" fmla="*/ 11 w 18"/>
                  <a:gd name="T7" fmla="*/ 0 h 25"/>
                  <a:gd name="T8" fmla="*/ 0 w 18"/>
                  <a:gd name="T9" fmla="*/ 22 h 25"/>
                </a:gdLst>
                <a:ahLst/>
                <a:cxnLst>
                  <a:cxn ang="0">
                    <a:pos x="T0" y="T1"/>
                  </a:cxn>
                  <a:cxn ang="0">
                    <a:pos x="T2" y="T3"/>
                  </a:cxn>
                  <a:cxn ang="0">
                    <a:pos x="T4" y="T5"/>
                  </a:cxn>
                  <a:cxn ang="0">
                    <a:pos x="T6" y="T7"/>
                  </a:cxn>
                  <a:cxn ang="0">
                    <a:pos x="T8" y="T9"/>
                  </a:cxn>
                </a:cxnLst>
                <a:rect l="0" t="0" r="r" b="b"/>
                <a:pathLst>
                  <a:path w="18" h="25">
                    <a:moveTo>
                      <a:pt x="0" y="22"/>
                    </a:moveTo>
                    <a:cubicBezTo>
                      <a:pt x="2" y="23"/>
                      <a:pt x="5" y="24"/>
                      <a:pt x="7" y="25"/>
                    </a:cubicBezTo>
                    <a:cubicBezTo>
                      <a:pt x="18" y="4"/>
                      <a:pt x="18" y="4"/>
                      <a:pt x="18" y="4"/>
                    </a:cubicBezTo>
                    <a:cubicBezTo>
                      <a:pt x="16" y="3"/>
                      <a:pt x="14" y="2"/>
                      <a:pt x="11" y="0"/>
                    </a:cubicBezTo>
                    <a:lnTo>
                      <a:pt x="0" y="22"/>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3" name="Freeform 238">
                <a:extLst>
                  <a:ext uri="{FF2B5EF4-FFF2-40B4-BE49-F238E27FC236}">
                    <a16:creationId xmlns:a16="http://schemas.microsoft.com/office/drawing/2014/main" id="{4CE2D66C-A76B-C475-61B5-D52E384BF2BE}"/>
                  </a:ext>
                </a:extLst>
              </p:cNvPr>
              <p:cNvSpPr>
                <a:spLocks/>
              </p:cNvSpPr>
              <p:nvPr/>
            </p:nvSpPr>
            <p:spPr bwMode="auto">
              <a:xfrm>
                <a:off x="4430719" y="1918760"/>
                <a:ext cx="55275" cy="67291"/>
              </a:xfrm>
              <a:custGeom>
                <a:avLst/>
                <a:gdLst>
                  <a:gd name="T0" fmla="*/ 0 w 20"/>
                  <a:gd name="T1" fmla="*/ 21 h 25"/>
                  <a:gd name="T2" fmla="*/ 7 w 20"/>
                  <a:gd name="T3" fmla="*/ 25 h 25"/>
                  <a:gd name="T4" fmla="*/ 20 w 20"/>
                  <a:gd name="T5" fmla="*/ 4 h 25"/>
                  <a:gd name="T6" fmla="*/ 13 w 20"/>
                  <a:gd name="T7" fmla="*/ 0 h 25"/>
                  <a:gd name="T8" fmla="*/ 0 w 20"/>
                  <a:gd name="T9" fmla="*/ 21 h 25"/>
                </a:gdLst>
                <a:ahLst/>
                <a:cxnLst>
                  <a:cxn ang="0">
                    <a:pos x="T0" y="T1"/>
                  </a:cxn>
                  <a:cxn ang="0">
                    <a:pos x="T2" y="T3"/>
                  </a:cxn>
                  <a:cxn ang="0">
                    <a:pos x="T4" y="T5"/>
                  </a:cxn>
                  <a:cxn ang="0">
                    <a:pos x="T6" y="T7"/>
                  </a:cxn>
                  <a:cxn ang="0">
                    <a:pos x="T8" y="T9"/>
                  </a:cxn>
                </a:cxnLst>
                <a:rect l="0" t="0" r="r" b="b"/>
                <a:pathLst>
                  <a:path w="20" h="25">
                    <a:moveTo>
                      <a:pt x="0" y="21"/>
                    </a:moveTo>
                    <a:cubicBezTo>
                      <a:pt x="3" y="22"/>
                      <a:pt x="5" y="24"/>
                      <a:pt x="7" y="25"/>
                    </a:cubicBezTo>
                    <a:cubicBezTo>
                      <a:pt x="20" y="4"/>
                      <a:pt x="20" y="4"/>
                      <a:pt x="20" y="4"/>
                    </a:cubicBezTo>
                    <a:cubicBezTo>
                      <a:pt x="17" y="3"/>
                      <a:pt x="15" y="2"/>
                      <a:pt x="13" y="0"/>
                    </a:cubicBezTo>
                    <a:lnTo>
                      <a:pt x="0" y="21"/>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4" name="Freeform 239">
                <a:extLst>
                  <a:ext uri="{FF2B5EF4-FFF2-40B4-BE49-F238E27FC236}">
                    <a16:creationId xmlns:a16="http://schemas.microsoft.com/office/drawing/2014/main" id="{B346F9AD-021C-A717-A8DF-7207C8E0D22F}"/>
                  </a:ext>
                </a:extLst>
              </p:cNvPr>
              <p:cNvSpPr>
                <a:spLocks/>
              </p:cNvSpPr>
              <p:nvPr/>
            </p:nvSpPr>
            <p:spPr bwMode="auto">
              <a:xfrm>
                <a:off x="4312959" y="5866110"/>
                <a:ext cx="49267" cy="68493"/>
              </a:xfrm>
              <a:custGeom>
                <a:avLst/>
                <a:gdLst>
                  <a:gd name="T0" fmla="*/ 0 w 18"/>
                  <a:gd name="T1" fmla="*/ 4 h 25"/>
                  <a:gd name="T2" fmla="*/ 11 w 18"/>
                  <a:gd name="T3" fmla="*/ 25 h 25"/>
                  <a:gd name="T4" fmla="*/ 18 w 18"/>
                  <a:gd name="T5" fmla="*/ 22 h 25"/>
                  <a:gd name="T6" fmla="*/ 7 w 18"/>
                  <a:gd name="T7" fmla="*/ 0 h 25"/>
                  <a:gd name="T8" fmla="*/ 0 w 18"/>
                  <a:gd name="T9" fmla="*/ 4 h 25"/>
                </a:gdLst>
                <a:ahLst/>
                <a:cxnLst>
                  <a:cxn ang="0">
                    <a:pos x="T0" y="T1"/>
                  </a:cxn>
                  <a:cxn ang="0">
                    <a:pos x="T2" y="T3"/>
                  </a:cxn>
                  <a:cxn ang="0">
                    <a:pos x="T4" y="T5"/>
                  </a:cxn>
                  <a:cxn ang="0">
                    <a:pos x="T6" y="T7"/>
                  </a:cxn>
                  <a:cxn ang="0">
                    <a:pos x="T8" y="T9"/>
                  </a:cxn>
                </a:cxnLst>
                <a:rect l="0" t="0" r="r" b="b"/>
                <a:pathLst>
                  <a:path w="18" h="25">
                    <a:moveTo>
                      <a:pt x="0" y="4"/>
                    </a:moveTo>
                    <a:cubicBezTo>
                      <a:pt x="11" y="25"/>
                      <a:pt x="11" y="25"/>
                      <a:pt x="11" y="25"/>
                    </a:cubicBezTo>
                    <a:cubicBezTo>
                      <a:pt x="13" y="24"/>
                      <a:pt x="16" y="23"/>
                      <a:pt x="18" y="22"/>
                    </a:cubicBezTo>
                    <a:cubicBezTo>
                      <a:pt x="7" y="0"/>
                      <a:pt x="7" y="0"/>
                      <a:pt x="7" y="0"/>
                    </a:cubicBezTo>
                    <a:cubicBezTo>
                      <a:pt x="5" y="2"/>
                      <a:pt x="2" y="3"/>
                      <a:pt x="0" y="4"/>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5" name="Freeform 240">
                <a:extLst>
                  <a:ext uri="{FF2B5EF4-FFF2-40B4-BE49-F238E27FC236}">
                    <a16:creationId xmlns:a16="http://schemas.microsoft.com/office/drawing/2014/main" id="{1180E657-7861-50C1-39A8-D1377CD3D4E7}"/>
                  </a:ext>
                </a:extLst>
              </p:cNvPr>
              <p:cNvSpPr>
                <a:spLocks/>
              </p:cNvSpPr>
              <p:nvPr/>
            </p:nvSpPr>
            <p:spPr bwMode="auto">
              <a:xfrm>
                <a:off x="4242063" y="1814218"/>
                <a:ext cx="45662" cy="70896"/>
              </a:xfrm>
              <a:custGeom>
                <a:avLst/>
                <a:gdLst>
                  <a:gd name="T0" fmla="*/ 0 w 17"/>
                  <a:gd name="T1" fmla="*/ 22 h 26"/>
                  <a:gd name="T2" fmla="*/ 7 w 17"/>
                  <a:gd name="T3" fmla="*/ 26 h 26"/>
                  <a:gd name="T4" fmla="*/ 17 w 17"/>
                  <a:gd name="T5" fmla="*/ 4 h 26"/>
                  <a:gd name="T6" fmla="*/ 10 w 17"/>
                  <a:gd name="T7" fmla="*/ 0 h 26"/>
                  <a:gd name="T8" fmla="*/ 0 w 17"/>
                  <a:gd name="T9" fmla="*/ 22 h 26"/>
                </a:gdLst>
                <a:ahLst/>
                <a:cxnLst>
                  <a:cxn ang="0">
                    <a:pos x="T0" y="T1"/>
                  </a:cxn>
                  <a:cxn ang="0">
                    <a:pos x="T2" y="T3"/>
                  </a:cxn>
                  <a:cxn ang="0">
                    <a:pos x="T4" y="T5"/>
                  </a:cxn>
                  <a:cxn ang="0">
                    <a:pos x="T6" y="T7"/>
                  </a:cxn>
                  <a:cxn ang="0">
                    <a:pos x="T8" y="T9"/>
                  </a:cxn>
                </a:cxnLst>
                <a:rect l="0" t="0" r="r" b="b"/>
                <a:pathLst>
                  <a:path w="17" h="26">
                    <a:moveTo>
                      <a:pt x="0" y="22"/>
                    </a:moveTo>
                    <a:cubicBezTo>
                      <a:pt x="2" y="23"/>
                      <a:pt x="5" y="24"/>
                      <a:pt x="7" y="26"/>
                    </a:cubicBezTo>
                    <a:cubicBezTo>
                      <a:pt x="17" y="4"/>
                      <a:pt x="17" y="4"/>
                      <a:pt x="17" y="4"/>
                    </a:cubicBezTo>
                    <a:cubicBezTo>
                      <a:pt x="15" y="3"/>
                      <a:pt x="13" y="2"/>
                      <a:pt x="10" y="0"/>
                    </a:cubicBezTo>
                    <a:lnTo>
                      <a:pt x="0" y="22"/>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6" name="Freeform 241">
                <a:extLst>
                  <a:ext uri="{FF2B5EF4-FFF2-40B4-BE49-F238E27FC236}">
                    <a16:creationId xmlns:a16="http://schemas.microsoft.com/office/drawing/2014/main" id="{B14860A1-5F11-9944-3FC5-AD1237BD1728}"/>
                  </a:ext>
                </a:extLst>
              </p:cNvPr>
              <p:cNvSpPr>
                <a:spLocks/>
              </p:cNvSpPr>
              <p:nvPr/>
            </p:nvSpPr>
            <p:spPr bwMode="auto">
              <a:xfrm>
                <a:off x="4143529" y="1770959"/>
                <a:ext cx="45662" cy="68493"/>
              </a:xfrm>
              <a:custGeom>
                <a:avLst/>
                <a:gdLst>
                  <a:gd name="T0" fmla="*/ 0 w 17"/>
                  <a:gd name="T1" fmla="*/ 22 h 25"/>
                  <a:gd name="T2" fmla="*/ 7 w 17"/>
                  <a:gd name="T3" fmla="*/ 25 h 25"/>
                  <a:gd name="T4" fmla="*/ 17 w 17"/>
                  <a:gd name="T5" fmla="*/ 3 h 25"/>
                  <a:gd name="T6" fmla="*/ 9 w 17"/>
                  <a:gd name="T7" fmla="*/ 0 h 25"/>
                  <a:gd name="T8" fmla="*/ 0 w 17"/>
                  <a:gd name="T9" fmla="*/ 22 h 25"/>
                </a:gdLst>
                <a:ahLst/>
                <a:cxnLst>
                  <a:cxn ang="0">
                    <a:pos x="T0" y="T1"/>
                  </a:cxn>
                  <a:cxn ang="0">
                    <a:pos x="T2" y="T3"/>
                  </a:cxn>
                  <a:cxn ang="0">
                    <a:pos x="T4" y="T5"/>
                  </a:cxn>
                  <a:cxn ang="0">
                    <a:pos x="T6" y="T7"/>
                  </a:cxn>
                  <a:cxn ang="0">
                    <a:pos x="T8" y="T9"/>
                  </a:cxn>
                </a:cxnLst>
                <a:rect l="0" t="0" r="r" b="b"/>
                <a:pathLst>
                  <a:path w="17" h="25">
                    <a:moveTo>
                      <a:pt x="0" y="22"/>
                    </a:moveTo>
                    <a:cubicBezTo>
                      <a:pt x="2" y="23"/>
                      <a:pt x="5" y="24"/>
                      <a:pt x="7" y="25"/>
                    </a:cubicBezTo>
                    <a:cubicBezTo>
                      <a:pt x="17" y="3"/>
                      <a:pt x="17" y="3"/>
                      <a:pt x="17" y="3"/>
                    </a:cubicBezTo>
                    <a:cubicBezTo>
                      <a:pt x="14" y="2"/>
                      <a:pt x="12" y="1"/>
                      <a:pt x="9" y="0"/>
                    </a:cubicBezTo>
                    <a:lnTo>
                      <a:pt x="0" y="22"/>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7" name="Freeform 242">
                <a:extLst>
                  <a:ext uri="{FF2B5EF4-FFF2-40B4-BE49-F238E27FC236}">
                    <a16:creationId xmlns:a16="http://schemas.microsoft.com/office/drawing/2014/main" id="{3D7F06DE-FEC9-2683-070F-30E0BD9A8C73}"/>
                  </a:ext>
                </a:extLst>
              </p:cNvPr>
              <p:cNvSpPr>
                <a:spLocks/>
              </p:cNvSpPr>
              <p:nvPr/>
            </p:nvSpPr>
            <p:spPr bwMode="auto">
              <a:xfrm>
                <a:off x="4839272" y="5488799"/>
                <a:ext cx="62485" cy="62485"/>
              </a:xfrm>
              <a:custGeom>
                <a:avLst/>
                <a:gdLst>
                  <a:gd name="T0" fmla="*/ 0 w 23"/>
                  <a:gd name="T1" fmla="*/ 5 h 23"/>
                  <a:gd name="T2" fmla="*/ 17 w 23"/>
                  <a:gd name="T3" fmla="*/ 23 h 23"/>
                  <a:gd name="T4" fmla="*/ 23 w 23"/>
                  <a:gd name="T5" fmla="*/ 17 h 23"/>
                  <a:gd name="T6" fmla="*/ 6 w 23"/>
                  <a:gd name="T7" fmla="*/ 0 h 23"/>
                  <a:gd name="T8" fmla="*/ 0 w 23"/>
                  <a:gd name="T9" fmla="*/ 5 h 23"/>
                </a:gdLst>
                <a:ahLst/>
                <a:cxnLst>
                  <a:cxn ang="0">
                    <a:pos x="T0" y="T1"/>
                  </a:cxn>
                  <a:cxn ang="0">
                    <a:pos x="T2" y="T3"/>
                  </a:cxn>
                  <a:cxn ang="0">
                    <a:pos x="T4" y="T5"/>
                  </a:cxn>
                  <a:cxn ang="0">
                    <a:pos x="T6" y="T7"/>
                  </a:cxn>
                  <a:cxn ang="0">
                    <a:pos x="T8" y="T9"/>
                  </a:cxn>
                </a:cxnLst>
                <a:rect l="0" t="0" r="r" b="b"/>
                <a:pathLst>
                  <a:path w="23" h="23">
                    <a:moveTo>
                      <a:pt x="0" y="5"/>
                    </a:moveTo>
                    <a:cubicBezTo>
                      <a:pt x="17" y="23"/>
                      <a:pt x="17" y="23"/>
                      <a:pt x="17" y="23"/>
                    </a:cubicBezTo>
                    <a:cubicBezTo>
                      <a:pt x="19" y="21"/>
                      <a:pt x="21" y="19"/>
                      <a:pt x="23" y="17"/>
                    </a:cubicBezTo>
                    <a:cubicBezTo>
                      <a:pt x="6" y="0"/>
                      <a:pt x="6" y="0"/>
                      <a:pt x="6" y="0"/>
                    </a:cubicBezTo>
                    <a:cubicBezTo>
                      <a:pt x="4" y="2"/>
                      <a:pt x="2" y="4"/>
                      <a:pt x="0" y="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8" name="Freeform 243">
                <a:extLst>
                  <a:ext uri="{FF2B5EF4-FFF2-40B4-BE49-F238E27FC236}">
                    <a16:creationId xmlns:a16="http://schemas.microsoft.com/office/drawing/2014/main" id="{C83A87FD-6C74-F4A4-F9F1-78B2F28B16C3}"/>
                  </a:ext>
                </a:extLst>
              </p:cNvPr>
              <p:cNvSpPr>
                <a:spLocks/>
              </p:cNvSpPr>
              <p:nvPr/>
            </p:nvSpPr>
            <p:spPr bwMode="auto">
              <a:xfrm>
                <a:off x="4216829" y="5915377"/>
                <a:ext cx="46864" cy="68493"/>
              </a:xfrm>
              <a:custGeom>
                <a:avLst/>
                <a:gdLst>
                  <a:gd name="T0" fmla="*/ 0 w 17"/>
                  <a:gd name="T1" fmla="*/ 3 h 25"/>
                  <a:gd name="T2" fmla="*/ 9 w 17"/>
                  <a:gd name="T3" fmla="*/ 25 h 25"/>
                  <a:gd name="T4" fmla="*/ 17 w 17"/>
                  <a:gd name="T5" fmla="*/ 22 h 25"/>
                  <a:gd name="T6" fmla="*/ 7 w 17"/>
                  <a:gd name="T7" fmla="*/ 0 h 25"/>
                  <a:gd name="T8" fmla="*/ 0 w 17"/>
                  <a:gd name="T9" fmla="*/ 3 h 25"/>
                </a:gdLst>
                <a:ahLst/>
                <a:cxnLst>
                  <a:cxn ang="0">
                    <a:pos x="T0" y="T1"/>
                  </a:cxn>
                  <a:cxn ang="0">
                    <a:pos x="T2" y="T3"/>
                  </a:cxn>
                  <a:cxn ang="0">
                    <a:pos x="T4" y="T5"/>
                  </a:cxn>
                  <a:cxn ang="0">
                    <a:pos x="T6" y="T7"/>
                  </a:cxn>
                  <a:cxn ang="0">
                    <a:pos x="T8" y="T9"/>
                  </a:cxn>
                </a:cxnLst>
                <a:rect l="0" t="0" r="r" b="b"/>
                <a:pathLst>
                  <a:path w="17" h="25">
                    <a:moveTo>
                      <a:pt x="0" y="3"/>
                    </a:moveTo>
                    <a:cubicBezTo>
                      <a:pt x="9" y="25"/>
                      <a:pt x="9" y="25"/>
                      <a:pt x="9" y="25"/>
                    </a:cubicBezTo>
                    <a:cubicBezTo>
                      <a:pt x="12" y="24"/>
                      <a:pt x="14" y="23"/>
                      <a:pt x="17" y="22"/>
                    </a:cubicBezTo>
                    <a:cubicBezTo>
                      <a:pt x="7" y="0"/>
                      <a:pt x="7" y="0"/>
                      <a:pt x="7" y="0"/>
                    </a:cubicBezTo>
                    <a:cubicBezTo>
                      <a:pt x="4" y="1"/>
                      <a:pt x="2" y="2"/>
                      <a:pt x="0" y="3"/>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9" name="Freeform 244">
                <a:extLst>
                  <a:ext uri="{FF2B5EF4-FFF2-40B4-BE49-F238E27FC236}">
                    <a16:creationId xmlns:a16="http://schemas.microsoft.com/office/drawing/2014/main" id="{B6F320E7-C9C3-DD18-06F4-DCD5AEA00258}"/>
                  </a:ext>
                </a:extLst>
              </p:cNvPr>
              <p:cNvSpPr>
                <a:spLocks/>
              </p:cNvSpPr>
              <p:nvPr/>
            </p:nvSpPr>
            <p:spPr bwMode="auto">
              <a:xfrm>
                <a:off x="4501614" y="5756762"/>
                <a:ext cx="51670" cy="68493"/>
              </a:xfrm>
              <a:custGeom>
                <a:avLst/>
                <a:gdLst>
                  <a:gd name="T0" fmla="*/ 0 w 19"/>
                  <a:gd name="T1" fmla="*/ 5 h 25"/>
                  <a:gd name="T2" fmla="*/ 12 w 19"/>
                  <a:gd name="T3" fmla="*/ 25 h 25"/>
                  <a:gd name="T4" fmla="*/ 19 w 19"/>
                  <a:gd name="T5" fmla="*/ 21 h 25"/>
                  <a:gd name="T6" fmla="*/ 6 w 19"/>
                  <a:gd name="T7" fmla="*/ 0 h 25"/>
                  <a:gd name="T8" fmla="*/ 0 w 19"/>
                  <a:gd name="T9" fmla="*/ 5 h 25"/>
                </a:gdLst>
                <a:ahLst/>
                <a:cxnLst>
                  <a:cxn ang="0">
                    <a:pos x="T0" y="T1"/>
                  </a:cxn>
                  <a:cxn ang="0">
                    <a:pos x="T2" y="T3"/>
                  </a:cxn>
                  <a:cxn ang="0">
                    <a:pos x="T4" y="T5"/>
                  </a:cxn>
                  <a:cxn ang="0">
                    <a:pos x="T6" y="T7"/>
                  </a:cxn>
                  <a:cxn ang="0">
                    <a:pos x="T8" y="T9"/>
                  </a:cxn>
                </a:cxnLst>
                <a:rect l="0" t="0" r="r" b="b"/>
                <a:pathLst>
                  <a:path w="19" h="25">
                    <a:moveTo>
                      <a:pt x="0" y="5"/>
                    </a:moveTo>
                    <a:cubicBezTo>
                      <a:pt x="12" y="25"/>
                      <a:pt x="12" y="25"/>
                      <a:pt x="12" y="25"/>
                    </a:cubicBezTo>
                    <a:cubicBezTo>
                      <a:pt x="15" y="23"/>
                      <a:pt x="17" y="22"/>
                      <a:pt x="19" y="21"/>
                    </a:cubicBezTo>
                    <a:cubicBezTo>
                      <a:pt x="6" y="0"/>
                      <a:pt x="6" y="0"/>
                      <a:pt x="6" y="0"/>
                    </a:cubicBezTo>
                    <a:cubicBezTo>
                      <a:pt x="4" y="2"/>
                      <a:pt x="2" y="3"/>
                      <a:pt x="0" y="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0" name="Freeform 245">
                <a:extLst>
                  <a:ext uri="{FF2B5EF4-FFF2-40B4-BE49-F238E27FC236}">
                    <a16:creationId xmlns:a16="http://schemas.microsoft.com/office/drawing/2014/main" id="{340DABEA-8558-70C8-E384-38F034E45F53}"/>
                  </a:ext>
                </a:extLst>
              </p:cNvPr>
              <p:cNvSpPr>
                <a:spLocks/>
              </p:cNvSpPr>
              <p:nvPr/>
            </p:nvSpPr>
            <p:spPr bwMode="auto">
              <a:xfrm>
                <a:off x="4758763" y="5562098"/>
                <a:ext cx="61283" cy="63687"/>
              </a:xfrm>
              <a:custGeom>
                <a:avLst/>
                <a:gdLst>
                  <a:gd name="T0" fmla="*/ 0 w 22"/>
                  <a:gd name="T1" fmla="*/ 5 h 23"/>
                  <a:gd name="T2" fmla="*/ 16 w 22"/>
                  <a:gd name="T3" fmla="*/ 23 h 23"/>
                  <a:gd name="T4" fmla="*/ 22 w 22"/>
                  <a:gd name="T5" fmla="*/ 18 h 23"/>
                  <a:gd name="T6" fmla="*/ 6 w 22"/>
                  <a:gd name="T7" fmla="*/ 0 h 23"/>
                  <a:gd name="T8" fmla="*/ 0 w 22"/>
                  <a:gd name="T9" fmla="*/ 5 h 23"/>
                </a:gdLst>
                <a:ahLst/>
                <a:cxnLst>
                  <a:cxn ang="0">
                    <a:pos x="T0" y="T1"/>
                  </a:cxn>
                  <a:cxn ang="0">
                    <a:pos x="T2" y="T3"/>
                  </a:cxn>
                  <a:cxn ang="0">
                    <a:pos x="T4" y="T5"/>
                  </a:cxn>
                  <a:cxn ang="0">
                    <a:pos x="T6" y="T7"/>
                  </a:cxn>
                  <a:cxn ang="0">
                    <a:pos x="T8" y="T9"/>
                  </a:cxn>
                </a:cxnLst>
                <a:rect l="0" t="0" r="r" b="b"/>
                <a:pathLst>
                  <a:path w="22" h="23">
                    <a:moveTo>
                      <a:pt x="0" y="5"/>
                    </a:moveTo>
                    <a:cubicBezTo>
                      <a:pt x="16" y="23"/>
                      <a:pt x="16" y="23"/>
                      <a:pt x="16" y="23"/>
                    </a:cubicBezTo>
                    <a:cubicBezTo>
                      <a:pt x="18" y="21"/>
                      <a:pt x="20" y="20"/>
                      <a:pt x="22" y="18"/>
                    </a:cubicBezTo>
                    <a:cubicBezTo>
                      <a:pt x="6" y="0"/>
                      <a:pt x="6" y="0"/>
                      <a:pt x="6" y="0"/>
                    </a:cubicBezTo>
                    <a:cubicBezTo>
                      <a:pt x="4" y="1"/>
                      <a:pt x="2" y="3"/>
                      <a:pt x="0" y="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1" name="Freeform 246">
                <a:extLst>
                  <a:ext uri="{FF2B5EF4-FFF2-40B4-BE49-F238E27FC236}">
                    <a16:creationId xmlns:a16="http://schemas.microsoft.com/office/drawing/2014/main" id="{AEE8C304-0DD4-6B19-34B2-58B47AF317FA}"/>
                  </a:ext>
                </a:extLst>
              </p:cNvPr>
              <p:cNvSpPr>
                <a:spLocks/>
              </p:cNvSpPr>
              <p:nvPr/>
            </p:nvSpPr>
            <p:spPr bwMode="auto">
              <a:xfrm>
                <a:off x="4777989" y="2180715"/>
                <a:ext cx="61283" cy="62485"/>
              </a:xfrm>
              <a:custGeom>
                <a:avLst/>
                <a:gdLst>
                  <a:gd name="T0" fmla="*/ 0 w 22"/>
                  <a:gd name="T1" fmla="*/ 18 h 23"/>
                  <a:gd name="T2" fmla="*/ 6 w 22"/>
                  <a:gd name="T3" fmla="*/ 23 h 23"/>
                  <a:gd name="T4" fmla="*/ 22 w 22"/>
                  <a:gd name="T5" fmla="*/ 5 h 23"/>
                  <a:gd name="T6" fmla="*/ 16 w 22"/>
                  <a:gd name="T7" fmla="*/ 0 h 23"/>
                  <a:gd name="T8" fmla="*/ 0 w 22"/>
                  <a:gd name="T9" fmla="*/ 18 h 23"/>
                </a:gdLst>
                <a:ahLst/>
                <a:cxnLst>
                  <a:cxn ang="0">
                    <a:pos x="T0" y="T1"/>
                  </a:cxn>
                  <a:cxn ang="0">
                    <a:pos x="T2" y="T3"/>
                  </a:cxn>
                  <a:cxn ang="0">
                    <a:pos x="T4" y="T5"/>
                  </a:cxn>
                  <a:cxn ang="0">
                    <a:pos x="T6" y="T7"/>
                  </a:cxn>
                  <a:cxn ang="0">
                    <a:pos x="T8" y="T9"/>
                  </a:cxn>
                </a:cxnLst>
                <a:rect l="0" t="0" r="r" b="b"/>
                <a:pathLst>
                  <a:path w="22" h="23">
                    <a:moveTo>
                      <a:pt x="0" y="18"/>
                    </a:moveTo>
                    <a:cubicBezTo>
                      <a:pt x="2" y="19"/>
                      <a:pt x="4" y="21"/>
                      <a:pt x="6" y="23"/>
                    </a:cubicBezTo>
                    <a:cubicBezTo>
                      <a:pt x="22" y="5"/>
                      <a:pt x="22" y="5"/>
                      <a:pt x="22" y="5"/>
                    </a:cubicBezTo>
                    <a:cubicBezTo>
                      <a:pt x="20" y="3"/>
                      <a:pt x="18" y="1"/>
                      <a:pt x="16" y="0"/>
                    </a:cubicBezTo>
                    <a:lnTo>
                      <a:pt x="0" y="18"/>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2" name="Freeform 247">
                <a:extLst>
                  <a:ext uri="{FF2B5EF4-FFF2-40B4-BE49-F238E27FC236}">
                    <a16:creationId xmlns:a16="http://schemas.microsoft.com/office/drawing/2014/main" id="{815BBE43-930D-1F78-C7EF-C8F415CE135D}"/>
                  </a:ext>
                </a:extLst>
              </p:cNvPr>
              <p:cNvSpPr>
                <a:spLocks/>
              </p:cNvSpPr>
              <p:nvPr/>
            </p:nvSpPr>
            <p:spPr bwMode="auto">
              <a:xfrm>
                <a:off x="4696278" y="2106214"/>
                <a:ext cx="60081" cy="66090"/>
              </a:xfrm>
              <a:custGeom>
                <a:avLst/>
                <a:gdLst>
                  <a:gd name="T0" fmla="*/ 0 w 22"/>
                  <a:gd name="T1" fmla="*/ 19 h 24"/>
                  <a:gd name="T2" fmla="*/ 6 w 22"/>
                  <a:gd name="T3" fmla="*/ 24 h 24"/>
                  <a:gd name="T4" fmla="*/ 22 w 22"/>
                  <a:gd name="T5" fmla="*/ 6 h 24"/>
                  <a:gd name="T6" fmla="*/ 15 w 22"/>
                  <a:gd name="T7" fmla="*/ 0 h 24"/>
                  <a:gd name="T8" fmla="*/ 0 w 22"/>
                  <a:gd name="T9" fmla="*/ 19 h 24"/>
                </a:gdLst>
                <a:ahLst/>
                <a:cxnLst>
                  <a:cxn ang="0">
                    <a:pos x="T0" y="T1"/>
                  </a:cxn>
                  <a:cxn ang="0">
                    <a:pos x="T2" y="T3"/>
                  </a:cxn>
                  <a:cxn ang="0">
                    <a:pos x="T4" y="T5"/>
                  </a:cxn>
                  <a:cxn ang="0">
                    <a:pos x="T6" y="T7"/>
                  </a:cxn>
                  <a:cxn ang="0">
                    <a:pos x="T8" y="T9"/>
                  </a:cxn>
                </a:cxnLst>
                <a:rect l="0" t="0" r="r" b="b"/>
                <a:pathLst>
                  <a:path w="22" h="24">
                    <a:moveTo>
                      <a:pt x="0" y="19"/>
                    </a:moveTo>
                    <a:cubicBezTo>
                      <a:pt x="2" y="21"/>
                      <a:pt x="4" y="22"/>
                      <a:pt x="6" y="24"/>
                    </a:cubicBezTo>
                    <a:cubicBezTo>
                      <a:pt x="22" y="6"/>
                      <a:pt x="22" y="6"/>
                      <a:pt x="22" y="6"/>
                    </a:cubicBezTo>
                    <a:cubicBezTo>
                      <a:pt x="20" y="4"/>
                      <a:pt x="17" y="2"/>
                      <a:pt x="15" y="0"/>
                    </a:cubicBezTo>
                    <a:lnTo>
                      <a:pt x="0" y="19"/>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3" name="Freeform 248">
                <a:extLst>
                  <a:ext uri="{FF2B5EF4-FFF2-40B4-BE49-F238E27FC236}">
                    <a16:creationId xmlns:a16="http://schemas.microsoft.com/office/drawing/2014/main" id="{996C1502-51BB-631E-6079-EB41506FFD9E}"/>
                  </a:ext>
                </a:extLst>
              </p:cNvPr>
              <p:cNvSpPr>
                <a:spLocks/>
              </p:cNvSpPr>
              <p:nvPr/>
            </p:nvSpPr>
            <p:spPr bwMode="auto">
              <a:xfrm>
                <a:off x="4523244" y="1978842"/>
                <a:ext cx="55275" cy="64888"/>
              </a:xfrm>
              <a:custGeom>
                <a:avLst/>
                <a:gdLst>
                  <a:gd name="T0" fmla="*/ 0 w 20"/>
                  <a:gd name="T1" fmla="*/ 20 h 24"/>
                  <a:gd name="T2" fmla="*/ 6 w 20"/>
                  <a:gd name="T3" fmla="*/ 24 h 24"/>
                  <a:gd name="T4" fmla="*/ 20 w 20"/>
                  <a:gd name="T5" fmla="*/ 4 h 24"/>
                  <a:gd name="T6" fmla="*/ 13 w 20"/>
                  <a:gd name="T7" fmla="*/ 0 h 24"/>
                  <a:gd name="T8" fmla="*/ 0 w 20"/>
                  <a:gd name="T9" fmla="*/ 20 h 24"/>
                </a:gdLst>
                <a:ahLst/>
                <a:cxnLst>
                  <a:cxn ang="0">
                    <a:pos x="T0" y="T1"/>
                  </a:cxn>
                  <a:cxn ang="0">
                    <a:pos x="T2" y="T3"/>
                  </a:cxn>
                  <a:cxn ang="0">
                    <a:pos x="T4" y="T5"/>
                  </a:cxn>
                  <a:cxn ang="0">
                    <a:pos x="T6" y="T7"/>
                  </a:cxn>
                  <a:cxn ang="0">
                    <a:pos x="T8" y="T9"/>
                  </a:cxn>
                </a:cxnLst>
                <a:rect l="0" t="0" r="r" b="b"/>
                <a:pathLst>
                  <a:path w="20" h="24">
                    <a:moveTo>
                      <a:pt x="0" y="20"/>
                    </a:moveTo>
                    <a:cubicBezTo>
                      <a:pt x="2" y="21"/>
                      <a:pt x="4" y="23"/>
                      <a:pt x="6" y="24"/>
                    </a:cubicBezTo>
                    <a:cubicBezTo>
                      <a:pt x="20" y="4"/>
                      <a:pt x="20" y="4"/>
                      <a:pt x="20" y="4"/>
                    </a:cubicBezTo>
                    <a:cubicBezTo>
                      <a:pt x="17" y="3"/>
                      <a:pt x="15" y="1"/>
                      <a:pt x="13" y="0"/>
                    </a:cubicBezTo>
                    <a:lnTo>
                      <a:pt x="0" y="20"/>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4" name="Freeform 249">
                <a:extLst>
                  <a:ext uri="{FF2B5EF4-FFF2-40B4-BE49-F238E27FC236}">
                    <a16:creationId xmlns:a16="http://schemas.microsoft.com/office/drawing/2014/main" id="{AF121DDC-EA51-FA08-9C07-E6C70F2D74B7}"/>
                  </a:ext>
                </a:extLst>
              </p:cNvPr>
              <p:cNvSpPr>
                <a:spLocks/>
              </p:cNvSpPr>
              <p:nvPr/>
            </p:nvSpPr>
            <p:spPr bwMode="auto">
              <a:xfrm>
                <a:off x="4589334" y="5696681"/>
                <a:ext cx="57678" cy="64888"/>
              </a:xfrm>
              <a:custGeom>
                <a:avLst/>
                <a:gdLst>
                  <a:gd name="T0" fmla="*/ 0 w 21"/>
                  <a:gd name="T1" fmla="*/ 5 h 24"/>
                  <a:gd name="T2" fmla="*/ 14 w 21"/>
                  <a:gd name="T3" fmla="*/ 24 h 24"/>
                  <a:gd name="T4" fmla="*/ 21 w 21"/>
                  <a:gd name="T5" fmla="*/ 19 h 24"/>
                  <a:gd name="T6" fmla="*/ 7 w 21"/>
                  <a:gd name="T7" fmla="*/ 0 h 24"/>
                  <a:gd name="T8" fmla="*/ 0 w 21"/>
                  <a:gd name="T9" fmla="*/ 5 h 24"/>
                </a:gdLst>
                <a:ahLst/>
                <a:cxnLst>
                  <a:cxn ang="0">
                    <a:pos x="T0" y="T1"/>
                  </a:cxn>
                  <a:cxn ang="0">
                    <a:pos x="T2" y="T3"/>
                  </a:cxn>
                  <a:cxn ang="0">
                    <a:pos x="T4" y="T5"/>
                  </a:cxn>
                  <a:cxn ang="0">
                    <a:pos x="T6" y="T7"/>
                  </a:cxn>
                  <a:cxn ang="0">
                    <a:pos x="T8" y="T9"/>
                  </a:cxn>
                </a:cxnLst>
                <a:rect l="0" t="0" r="r" b="b"/>
                <a:pathLst>
                  <a:path w="21" h="24">
                    <a:moveTo>
                      <a:pt x="0" y="5"/>
                    </a:moveTo>
                    <a:cubicBezTo>
                      <a:pt x="14" y="24"/>
                      <a:pt x="14" y="24"/>
                      <a:pt x="14" y="24"/>
                    </a:cubicBezTo>
                    <a:cubicBezTo>
                      <a:pt x="16" y="23"/>
                      <a:pt x="19" y="21"/>
                      <a:pt x="21" y="19"/>
                    </a:cubicBezTo>
                    <a:cubicBezTo>
                      <a:pt x="7" y="0"/>
                      <a:pt x="7" y="0"/>
                      <a:pt x="7" y="0"/>
                    </a:cubicBezTo>
                    <a:cubicBezTo>
                      <a:pt x="4" y="2"/>
                      <a:pt x="2" y="3"/>
                      <a:pt x="0" y="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5" name="Freeform 250">
                <a:extLst>
                  <a:ext uri="{FF2B5EF4-FFF2-40B4-BE49-F238E27FC236}">
                    <a16:creationId xmlns:a16="http://schemas.microsoft.com/office/drawing/2014/main" id="{19DD7A94-CC16-A173-475D-1A78200E252A}"/>
                  </a:ext>
                </a:extLst>
              </p:cNvPr>
              <p:cNvSpPr>
                <a:spLocks/>
              </p:cNvSpPr>
              <p:nvPr/>
            </p:nvSpPr>
            <p:spPr bwMode="auto">
              <a:xfrm>
                <a:off x="4677052" y="5630591"/>
                <a:ext cx="57678" cy="66090"/>
              </a:xfrm>
              <a:custGeom>
                <a:avLst/>
                <a:gdLst>
                  <a:gd name="T0" fmla="*/ 0 w 21"/>
                  <a:gd name="T1" fmla="*/ 5 h 24"/>
                  <a:gd name="T2" fmla="*/ 15 w 21"/>
                  <a:gd name="T3" fmla="*/ 24 h 24"/>
                  <a:gd name="T4" fmla="*/ 21 w 21"/>
                  <a:gd name="T5" fmla="*/ 19 h 24"/>
                  <a:gd name="T6" fmla="*/ 6 w 21"/>
                  <a:gd name="T7" fmla="*/ 0 h 24"/>
                  <a:gd name="T8" fmla="*/ 0 w 21"/>
                  <a:gd name="T9" fmla="*/ 5 h 24"/>
                </a:gdLst>
                <a:ahLst/>
                <a:cxnLst>
                  <a:cxn ang="0">
                    <a:pos x="T0" y="T1"/>
                  </a:cxn>
                  <a:cxn ang="0">
                    <a:pos x="T2" y="T3"/>
                  </a:cxn>
                  <a:cxn ang="0">
                    <a:pos x="T4" y="T5"/>
                  </a:cxn>
                  <a:cxn ang="0">
                    <a:pos x="T6" y="T7"/>
                  </a:cxn>
                  <a:cxn ang="0">
                    <a:pos x="T8" y="T9"/>
                  </a:cxn>
                </a:cxnLst>
                <a:rect l="0" t="0" r="r" b="b"/>
                <a:pathLst>
                  <a:path w="21" h="24">
                    <a:moveTo>
                      <a:pt x="0" y="5"/>
                    </a:moveTo>
                    <a:cubicBezTo>
                      <a:pt x="15" y="24"/>
                      <a:pt x="15" y="24"/>
                      <a:pt x="15" y="24"/>
                    </a:cubicBezTo>
                    <a:cubicBezTo>
                      <a:pt x="17" y="22"/>
                      <a:pt x="19" y="21"/>
                      <a:pt x="21" y="19"/>
                    </a:cubicBezTo>
                    <a:cubicBezTo>
                      <a:pt x="6" y="0"/>
                      <a:pt x="6" y="0"/>
                      <a:pt x="6" y="0"/>
                    </a:cubicBezTo>
                    <a:cubicBezTo>
                      <a:pt x="4" y="2"/>
                      <a:pt x="2" y="3"/>
                      <a:pt x="0" y="5"/>
                    </a:cubicBez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6" name="Freeform 251">
                <a:extLst>
                  <a:ext uri="{FF2B5EF4-FFF2-40B4-BE49-F238E27FC236}">
                    <a16:creationId xmlns:a16="http://schemas.microsoft.com/office/drawing/2014/main" id="{BD49C5AB-5940-BE92-0DFF-68C58E29A0C5}"/>
                  </a:ext>
                </a:extLst>
              </p:cNvPr>
              <p:cNvSpPr>
                <a:spLocks/>
              </p:cNvSpPr>
              <p:nvPr/>
            </p:nvSpPr>
            <p:spPr bwMode="auto">
              <a:xfrm>
                <a:off x="4610963" y="2041326"/>
                <a:ext cx="57678" cy="64888"/>
              </a:xfrm>
              <a:custGeom>
                <a:avLst/>
                <a:gdLst>
                  <a:gd name="T0" fmla="*/ 0 w 21"/>
                  <a:gd name="T1" fmla="*/ 19 h 24"/>
                  <a:gd name="T2" fmla="*/ 6 w 21"/>
                  <a:gd name="T3" fmla="*/ 24 h 24"/>
                  <a:gd name="T4" fmla="*/ 21 w 21"/>
                  <a:gd name="T5" fmla="*/ 5 h 24"/>
                  <a:gd name="T6" fmla="*/ 14 w 21"/>
                  <a:gd name="T7" fmla="*/ 0 h 24"/>
                  <a:gd name="T8" fmla="*/ 0 w 21"/>
                  <a:gd name="T9" fmla="*/ 19 h 24"/>
                </a:gdLst>
                <a:ahLst/>
                <a:cxnLst>
                  <a:cxn ang="0">
                    <a:pos x="T0" y="T1"/>
                  </a:cxn>
                  <a:cxn ang="0">
                    <a:pos x="T2" y="T3"/>
                  </a:cxn>
                  <a:cxn ang="0">
                    <a:pos x="T4" y="T5"/>
                  </a:cxn>
                  <a:cxn ang="0">
                    <a:pos x="T6" y="T7"/>
                  </a:cxn>
                  <a:cxn ang="0">
                    <a:pos x="T8" y="T9"/>
                  </a:cxn>
                </a:cxnLst>
                <a:rect l="0" t="0" r="r" b="b"/>
                <a:pathLst>
                  <a:path w="21" h="24">
                    <a:moveTo>
                      <a:pt x="0" y="19"/>
                    </a:moveTo>
                    <a:cubicBezTo>
                      <a:pt x="2" y="21"/>
                      <a:pt x="4" y="22"/>
                      <a:pt x="6" y="24"/>
                    </a:cubicBezTo>
                    <a:cubicBezTo>
                      <a:pt x="21" y="5"/>
                      <a:pt x="21" y="5"/>
                      <a:pt x="21" y="5"/>
                    </a:cubicBezTo>
                    <a:cubicBezTo>
                      <a:pt x="19" y="3"/>
                      <a:pt x="16" y="1"/>
                      <a:pt x="14" y="0"/>
                    </a:cubicBezTo>
                    <a:lnTo>
                      <a:pt x="0" y="19"/>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7" name="Freeform 252">
                <a:extLst>
                  <a:ext uri="{FF2B5EF4-FFF2-40B4-BE49-F238E27FC236}">
                    <a16:creationId xmlns:a16="http://schemas.microsoft.com/office/drawing/2014/main" id="{C760738A-527C-D5A1-74F9-C97AA345E00E}"/>
                  </a:ext>
                </a:extLst>
              </p:cNvPr>
              <p:cNvSpPr>
                <a:spLocks/>
              </p:cNvSpPr>
              <p:nvPr/>
            </p:nvSpPr>
            <p:spPr bwMode="auto">
              <a:xfrm>
                <a:off x="3277155" y="2393403"/>
                <a:ext cx="1506843" cy="2970426"/>
              </a:xfrm>
              <a:custGeom>
                <a:avLst/>
                <a:gdLst>
                  <a:gd name="T0" fmla="*/ 7 w 550"/>
                  <a:gd name="T1" fmla="*/ 0 h 1087"/>
                  <a:gd name="T2" fmla="*/ 0 w 550"/>
                  <a:gd name="T3" fmla="*/ 0 h 1087"/>
                  <a:gd name="T4" fmla="*/ 0 w 550"/>
                  <a:gd name="T5" fmla="*/ 24 h 1087"/>
                  <a:gd name="T6" fmla="*/ 7 w 550"/>
                  <a:gd name="T7" fmla="*/ 24 h 1087"/>
                  <a:gd name="T8" fmla="*/ 526 w 550"/>
                  <a:gd name="T9" fmla="*/ 543 h 1087"/>
                  <a:gd name="T10" fmla="*/ 7 w 550"/>
                  <a:gd name="T11" fmla="*/ 1063 h 1087"/>
                  <a:gd name="T12" fmla="*/ 0 w 550"/>
                  <a:gd name="T13" fmla="*/ 1062 h 1087"/>
                  <a:gd name="T14" fmla="*/ 0 w 550"/>
                  <a:gd name="T15" fmla="*/ 1086 h 1087"/>
                  <a:gd name="T16" fmla="*/ 7 w 550"/>
                  <a:gd name="T17" fmla="*/ 1087 h 1087"/>
                  <a:gd name="T18" fmla="*/ 550 w 550"/>
                  <a:gd name="T19" fmla="*/ 543 h 1087"/>
                  <a:gd name="T20" fmla="*/ 7 w 550"/>
                  <a:gd name="T21"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0" h="1087">
                    <a:moveTo>
                      <a:pt x="7" y="0"/>
                    </a:moveTo>
                    <a:cubicBezTo>
                      <a:pt x="5" y="0"/>
                      <a:pt x="2" y="0"/>
                      <a:pt x="0" y="0"/>
                    </a:cubicBezTo>
                    <a:cubicBezTo>
                      <a:pt x="0" y="24"/>
                      <a:pt x="0" y="24"/>
                      <a:pt x="0" y="24"/>
                    </a:cubicBezTo>
                    <a:cubicBezTo>
                      <a:pt x="2" y="24"/>
                      <a:pt x="5" y="24"/>
                      <a:pt x="7" y="24"/>
                    </a:cubicBezTo>
                    <a:cubicBezTo>
                      <a:pt x="293" y="24"/>
                      <a:pt x="526" y="257"/>
                      <a:pt x="526" y="543"/>
                    </a:cubicBezTo>
                    <a:cubicBezTo>
                      <a:pt x="526" y="830"/>
                      <a:pt x="293" y="1063"/>
                      <a:pt x="7" y="1063"/>
                    </a:cubicBezTo>
                    <a:cubicBezTo>
                      <a:pt x="5" y="1063"/>
                      <a:pt x="2" y="1062"/>
                      <a:pt x="0" y="1062"/>
                    </a:cubicBezTo>
                    <a:cubicBezTo>
                      <a:pt x="0" y="1086"/>
                      <a:pt x="0" y="1086"/>
                      <a:pt x="0" y="1086"/>
                    </a:cubicBezTo>
                    <a:cubicBezTo>
                      <a:pt x="2" y="1086"/>
                      <a:pt x="5" y="1087"/>
                      <a:pt x="7" y="1087"/>
                    </a:cubicBezTo>
                    <a:cubicBezTo>
                      <a:pt x="307" y="1087"/>
                      <a:pt x="550" y="843"/>
                      <a:pt x="550" y="543"/>
                    </a:cubicBezTo>
                    <a:cubicBezTo>
                      <a:pt x="550" y="244"/>
                      <a:pt x="307" y="0"/>
                      <a:pt x="7" y="0"/>
                    </a:cubicBezTo>
                    <a:close/>
                  </a:path>
                </a:pathLst>
              </a:custGeom>
              <a:solidFill>
                <a:srgbClr val="406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8" name="Freeform 253">
                <a:extLst>
                  <a:ext uri="{FF2B5EF4-FFF2-40B4-BE49-F238E27FC236}">
                    <a16:creationId xmlns:a16="http://schemas.microsoft.com/office/drawing/2014/main" id="{DC8CF351-8A4A-71E3-888F-0E95649F815C}"/>
                  </a:ext>
                </a:extLst>
              </p:cNvPr>
              <p:cNvSpPr>
                <a:spLocks/>
              </p:cNvSpPr>
              <p:nvPr/>
            </p:nvSpPr>
            <p:spPr bwMode="auto">
              <a:xfrm>
                <a:off x="3296381" y="2612099"/>
                <a:ext cx="1268920" cy="1846904"/>
              </a:xfrm>
              <a:custGeom>
                <a:avLst/>
                <a:gdLst>
                  <a:gd name="T0" fmla="*/ 412 w 463"/>
                  <a:gd name="T1" fmla="*/ 676 h 676"/>
                  <a:gd name="T2" fmla="*/ 368 w 463"/>
                  <a:gd name="T3" fmla="*/ 645 h 676"/>
                  <a:gd name="T4" fmla="*/ 411 w 463"/>
                  <a:gd name="T5" fmla="*/ 463 h 676"/>
                  <a:gd name="T6" fmla="*/ 0 w 463"/>
                  <a:gd name="T7" fmla="*/ 52 h 676"/>
                  <a:gd name="T8" fmla="*/ 0 w 463"/>
                  <a:gd name="T9" fmla="*/ 0 h 676"/>
                  <a:gd name="T10" fmla="*/ 463 w 463"/>
                  <a:gd name="T11" fmla="*/ 463 h 676"/>
                  <a:gd name="T12" fmla="*/ 412 w 463"/>
                  <a:gd name="T13" fmla="*/ 676 h 676"/>
                </a:gdLst>
                <a:ahLst/>
                <a:cxnLst>
                  <a:cxn ang="0">
                    <a:pos x="T0" y="T1"/>
                  </a:cxn>
                  <a:cxn ang="0">
                    <a:pos x="T2" y="T3"/>
                  </a:cxn>
                  <a:cxn ang="0">
                    <a:pos x="T4" y="T5"/>
                  </a:cxn>
                  <a:cxn ang="0">
                    <a:pos x="T6" y="T7"/>
                  </a:cxn>
                  <a:cxn ang="0">
                    <a:pos x="T8" y="T9"/>
                  </a:cxn>
                  <a:cxn ang="0">
                    <a:pos x="T10" y="T11"/>
                  </a:cxn>
                  <a:cxn ang="0">
                    <a:pos x="T12" y="T13"/>
                  </a:cxn>
                </a:cxnLst>
                <a:rect l="0" t="0" r="r" b="b"/>
                <a:pathLst>
                  <a:path w="463" h="676">
                    <a:moveTo>
                      <a:pt x="412" y="676"/>
                    </a:moveTo>
                    <a:cubicBezTo>
                      <a:pt x="368" y="645"/>
                      <a:pt x="368" y="645"/>
                      <a:pt x="368" y="645"/>
                    </a:cubicBezTo>
                    <a:cubicBezTo>
                      <a:pt x="397" y="589"/>
                      <a:pt x="411" y="527"/>
                      <a:pt x="411" y="463"/>
                    </a:cubicBezTo>
                    <a:cubicBezTo>
                      <a:pt x="411" y="237"/>
                      <a:pt x="227" y="52"/>
                      <a:pt x="0" y="52"/>
                    </a:cubicBezTo>
                    <a:cubicBezTo>
                      <a:pt x="0" y="0"/>
                      <a:pt x="0" y="0"/>
                      <a:pt x="0" y="0"/>
                    </a:cubicBezTo>
                    <a:cubicBezTo>
                      <a:pt x="255" y="0"/>
                      <a:pt x="463" y="208"/>
                      <a:pt x="463" y="463"/>
                    </a:cubicBezTo>
                    <a:cubicBezTo>
                      <a:pt x="463" y="535"/>
                      <a:pt x="444" y="612"/>
                      <a:pt x="412" y="676"/>
                    </a:cubicBezTo>
                    <a:close/>
                  </a:path>
                </a:pathLst>
              </a:custGeom>
              <a:solidFill>
                <a:srgbClr val="196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9" name="Freeform 254">
                <a:extLst>
                  <a:ext uri="{FF2B5EF4-FFF2-40B4-BE49-F238E27FC236}">
                    <a16:creationId xmlns:a16="http://schemas.microsoft.com/office/drawing/2014/main" id="{62E36AA8-5EEB-A741-848B-E3A704C54D37}"/>
                  </a:ext>
                </a:extLst>
              </p:cNvPr>
              <p:cNvSpPr>
                <a:spLocks/>
              </p:cNvSpPr>
              <p:nvPr/>
            </p:nvSpPr>
            <p:spPr bwMode="auto">
              <a:xfrm>
                <a:off x="3277155" y="2745481"/>
                <a:ext cx="1153564" cy="2262667"/>
              </a:xfrm>
              <a:custGeom>
                <a:avLst/>
                <a:gdLst>
                  <a:gd name="T0" fmla="*/ 7 w 421"/>
                  <a:gd name="T1" fmla="*/ 0 h 828"/>
                  <a:gd name="T2" fmla="*/ 0 w 421"/>
                  <a:gd name="T3" fmla="*/ 0 h 828"/>
                  <a:gd name="T4" fmla="*/ 0 w 421"/>
                  <a:gd name="T5" fmla="*/ 4 h 828"/>
                  <a:gd name="T6" fmla="*/ 7 w 421"/>
                  <a:gd name="T7" fmla="*/ 4 h 828"/>
                  <a:gd name="T8" fmla="*/ 417 w 421"/>
                  <a:gd name="T9" fmla="*/ 414 h 828"/>
                  <a:gd name="T10" fmla="*/ 7 w 421"/>
                  <a:gd name="T11" fmla="*/ 824 h 828"/>
                  <a:gd name="T12" fmla="*/ 0 w 421"/>
                  <a:gd name="T13" fmla="*/ 824 h 828"/>
                  <a:gd name="T14" fmla="*/ 0 w 421"/>
                  <a:gd name="T15" fmla="*/ 828 h 828"/>
                  <a:gd name="T16" fmla="*/ 7 w 421"/>
                  <a:gd name="T17" fmla="*/ 828 h 828"/>
                  <a:gd name="T18" fmla="*/ 421 w 421"/>
                  <a:gd name="T19" fmla="*/ 414 h 828"/>
                  <a:gd name="T20" fmla="*/ 7 w 421"/>
                  <a:gd name="T21"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1" h="828">
                    <a:moveTo>
                      <a:pt x="7" y="0"/>
                    </a:moveTo>
                    <a:cubicBezTo>
                      <a:pt x="5" y="0"/>
                      <a:pt x="2" y="0"/>
                      <a:pt x="0" y="0"/>
                    </a:cubicBezTo>
                    <a:cubicBezTo>
                      <a:pt x="0" y="4"/>
                      <a:pt x="0" y="4"/>
                      <a:pt x="0" y="4"/>
                    </a:cubicBezTo>
                    <a:cubicBezTo>
                      <a:pt x="2" y="4"/>
                      <a:pt x="5" y="4"/>
                      <a:pt x="7" y="4"/>
                    </a:cubicBezTo>
                    <a:cubicBezTo>
                      <a:pt x="233" y="4"/>
                      <a:pt x="417" y="188"/>
                      <a:pt x="417" y="414"/>
                    </a:cubicBezTo>
                    <a:cubicBezTo>
                      <a:pt x="417" y="640"/>
                      <a:pt x="233" y="824"/>
                      <a:pt x="7" y="824"/>
                    </a:cubicBezTo>
                    <a:cubicBezTo>
                      <a:pt x="5" y="824"/>
                      <a:pt x="2" y="824"/>
                      <a:pt x="0" y="824"/>
                    </a:cubicBezTo>
                    <a:cubicBezTo>
                      <a:pt x="0" y="828"/>
                      <a:pt x="0" y="828"/>
                      <a:pt x="0" y="828"/>
                    </a:cubicBezTo>
                    <a:cubicBezTo>
                      <a:pt x="2" y="828"/>
                      <a:pt x="5" y="828"/>
                      <a:pt x="7" y="828"/>
                    </a:cubicBezTo>
                    <a:cubicBezTo>
                      <a:pt x="235" y="828"/>
                      <a:pt x="421" y="643"/>
                      <a:pt x="421" y="414"/>
                    </a:cubicBezTo>
                    <a:cubicBezTo>
                      <a:pt x="421" y="186"/>
                      <a:pt x="235" y="0"/>
                      <a:pt x="7" y="0"/>
                    </a:cubicBezTo>
                    <a:close/>
                  </a:path>
                </a:pathLst>
              </a:custGeom>
              <a:solidFill>
                <a:srgbClr val="BFE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0" name="Freeform 255">
                <a:extLst>
                  <a:ext uri="{FF2B5EF4-FFF2-40B4-BE49-F238E27FC236}">
                    <a16:creationId xmlns:a16="http://schemas.microsoft.com/office/drawing/2014/main" id="{520AED1D-8273-93DB-14B1-C7E524AD4073}"/>
                  </a:ext>
                </a:extLst>
              </p:cNvPr>
              <p:cNvSpPr>
                <a:spLocks/>
              </p:cNvSpPr>
              <p:nvPr/>
            </p:nvSpPr>
            <p:spPr bwMode="auto">
              <a:xfrm>
                <a:off x="3296381" y="2603688"/>
                <a:ext cx="1276130" cy="1857718"/>
              </a:xfrm>
              <a:custGeom>
                <a:avLst/>
                <a:gdLst>
                  <a:gd name="T0" fmla="*/ 414 w 466"/>
                  <a:gd name="T1" fmla="*/ 680 h 680"/>
                  <a:gd name="T2" fmla="*/ 410 w 466"/>
                  <a:gd name="T3" fmla="*/ 678 h 680"/>
                  <a:gd name="T4" fmla="*/ 462 w 466"/>
                  <a:gd name="T5" fmla="*/ 466 h 680"/>
                  <a:gd name="T6" fmla="*/ 0 w 466"/>
                  <a:gd name="T7" fmla="*/ 4 h 680"/>
                  <a:gd name="T8" fmla="*/ 0 w 466"/>
                  <a:gd name="T9" fmla="*/ 0 h 680"/>
                  <a:gd name="T10" fmla="*/ 466 w 466"/>
                  <a:gd name="T11" fmla="*/ 466 h 680"/>
                  <a:gd name="T12" fmla="*/ 414 w 466"/>
                  <a:gd name="T13" fmla="*/ 680 h 680"/>
                </a:gdLst>
                <a:ahLst/>
                <a:cxnLst>
                  <a:cxn ang="0">
                    <a:pos x="T0" y="T1"/>
                  </a:cxn>
                  <a:cxn ang="0">
                    <a:pos x="T2" y="T3"/>
                  </a:cxn>
                  <a:cxn ang="0">
                    <a:pos x="T4" y="T5"/>
                  </a:cxn>
                  <a:cxn ang="0">
                    <a:pos x="T6" y="T7"/>
                  </a:cxn>
                  <a:cxn ang="0">
                    <a:pos x="T8" y="T9"/>
                  </a:cxn>
                  <a:cxn ang="0">
                    <a:pos x="T10" y="T11"/>
                  </a:cxn>
                  <a:cxn ang="0">
                    <a:pos x="T12" y="T13"/>
                  </a:cxn>
                </a:cxnLst>
                <a:rect l="0" t="0" r="r" b="b"/>
                <a:pathLst>
                  <a:path w="466" h="680">
                    <a:moveTo>
                      <a:pt x="414" y="680"/>
                    </a:moveTo>
                    <a:cubicBezTo>
                      <a:pt x="410" y="678"/>
                      <a:pt x="410" y="678"/>
                      <a:pt x="410" y="678"/>
                    </a:cubicBezTo>
                    <a:cubicBezTo>
                      <a:pt x="444" y="613"/>
                      <a:pt x="462" y="540"/>
                      <a:pt x="462" y="466"/>
                    </a:cubicBezTo>
                    <a:cubicBezTo>
                      <a:pt x="462" y="212"/>
                      <a:pt x="255" y="4"/>
                      <a:pt x="0" y="4"/>
                    </a:cubicBezTo>
                    <a:cubicBezTo>
                      <a:pt x="0" y="0"/>
                      <a:pt x="0" y="0"/>
                      <a:pt x="0" y="0"/>
                    </a:cubicBezTo>
                    <a:cubicBezTo>
                      <a:pt x="257" y="0"/>
                      <a:pt x="466" y="209"/>
                      <a:pt x="466" y="466"/>
                    </a:cubicBezTo>
                    <a:cubicBezTo>
                      <a:pt x="466" y="541"/>
                      <a:pt x="448" y="615"/>
                      <a:pt x="414" y="680"/>
                    </a:cubicBezTo>
                    <a:close/>
                  </a:path>
                </a:pathLst>
              </a:custGeom>
              <a:solidFill>
                <a:srgbClr val="BFE5F9">
                  <a:alpha val="3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1" name="Freeform 256">
                <a:extLst>
                  <a:ext uri="{FF2B5EF4-FFF2-40B4-BE49-F238E27FC236}">
                    <a16:creationId xmlns:a16="http://schemas.microsoft.com/office/drawing/2014/main" id="{CDAE784E-0264-B758-7B7C-A488AEA6E33C}"/>
                  </a:ext>
                </a:extLst>
              </p:cNvPr>
              <p:cNvSpPr>
                <a:spLocks/>
              </p:cNvSpPr>
              <p:nvPr/>
            </p:nvSpPr>
            <p:spPr bwMode="auto">
              <a:xfrm>
                <a:off x="3277155" y="3049492"/>
                <a:ext cx="849552" cy="1655844"/>
              </a:xfrm>
              <a:custGeom>
                <a:avLst/>
                <a:gdLst>
                  <a:gd name="T0" fmla="*/ 7 w 310"/>
                  <a:gd name="T1" fmla="*/ 0 h 606"/>
                  <a:gd name="T2" fmla="*/ 0 w 310"/>
                  <a:gd name="T3" fmla="*/ 0 h 606"/>
                  <a:gd name="T4" fmla="*/ 0 w 310"/>
                  <a:gd name="T5" fmla="*/ 8 h 606"/>
                  <a:gd name="T6" fmla="*/ 7 w 310"/>
                  <a:gd name="T7" fmla="*/ 8 h 606"/>
                  <a:gd name="T8" fmla="*/ 302 w 310"/>
                  <a:gd name="T9" fmla="*/ 303 h 606"/>
                  <a:gd name="T10" fmla="*/ 7 w 310"/>
                  <a:gd name="T11" fmla="*/ 598 h 606"/>
                  <a:gd name="T12" fmla="*/ 0 w 310"/>
                  <a:gd name="T13" fmla="*/ 598 h 606"/>
                  <a:gd name="T14" fmla="*/ 0 w 310"/>
                  <a:gd name="T15" fmla="*/ 606 h 606"/>
                  <a:gd name="T16" fmla="*/ 7 w 310"/>
                  <a:gd name="T17" fmla="*/ 606 h 606"/>
                  <a:gd name="T18" fmla="*/ 310 w 310"/>
                  <a:gd name="T19" fmla="*/ 303 h 606"/>
                  <a:gd name="T20" fmla="*/ 7 w 310"/>
                  <a:gd name="T21" fmla="*/ 0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606">
                    <a:moveTo>
                      <a:pt x="7" y="0"/>
                    </a:moveTo>
                    <a:cubicBezTo>
                      <a:pt x="5" y="0"/>
                      <a:pt x="2" y="0"/>
                      <a:pt x="0" y="0"/>
                    </a:cubicBezTo>
                    <a:cubicBezTo>
                      <a:pt x="0" y="8"/>
                      <a:pt x="0" y="8"/>
                      <a:pt x="0" y="8"/>
                    </a:cubicBezTo>
                    <a:cubicBezTo>
                      <a:pt x="2" y="8"/>
                      <a:pt x="5" y="8"/>
                      <a:pt x="7" y="8"/>
                    </a:cubicBezTo>
                    <a:cubicBezTo>
                      <a:pt x="170" y="8"/>
                      <a:pt x="302" y="141"/>
                      <a:pt x="302" y="303"/>
                    </a:cubicBezTo>
                    <a:cubicBezTo>
                      <a:pt x="302" y="466"/>
                      <a:pt x="170" y="598"/>
                      <a:pt x="7" y="598"/>
                    </a:cubicBezTo>
                    <a:cubicBezTo>
                      <a:pt x="5" y="598"/>
                      <a:pt x="2" y="598"/>
                      <a:pt x="0" y="598"/>
                    </a:cubicBezTo>
                    <a:cubicBezTo>
                      <a:pt x="0" y="606"/>
                      <a:pt x="0" y="606"/>
                      <a:pt x="0" y="606"/>
                    </a:cubicBezTo>
                    <a:cubicBezTo>
                      <a:pt x="2" y="606"/>
                      <a:pt x="5" y="606"/>
                      <a:pt x="7" y="606"/>
                    </a:cubicBezTo>
                    <a:cubicBezTo>
                      <a:pt x="174" y="606"/>
                      <a:pt x="310" y="470"/>
                      <a:pt x="310" y="303"/>
                    </a:cubicBezTo>
                    <a:cubicBezTo>
                      <a:pt x="310" y="136"/>
                      <a:pt x="174" y="0"/>
                      <a:pt x="7" y="0"/>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2" name="Freeform 257">
                <a:extLst>
                  <a:ext uri="{FF2B5EF4-FFF2-40B4-BE49-F238E27FC236}">
                    <a16:creationId xmlns:a16="http://schemas.microsoft.com/office/drawing/2014/main" id="{6B4E379E-3608-AB80-8D6C-7A9B7E5F6D30}"/>
                  </a:ext>
                </a:extLst>
              </p:cNvPr>
              <p:cNvSpPr>
                <a:spLocks/>
              </p:cNvSpPr>
              <p:nvPr/>
            </p:nvSpPr>
            <p:spPr bwMode="auto">
              <a:xfrm>
                <a:off x="4131513" y="1895929"/>
                <a:ext cx="52872" cy="79307"/>
              </a:xfrm>
              <a:custGeom>
                <a:avLst/>
                <a:gdLst>
                  <a:gd name="T0" fmla="*/ 0 w 19"/>
                  <a:gd name="T1" fmla="*/ 26 h 29"/>
                  <a:gd name="T2" fmla="*/ 8 w 19"/>
                  <a:gd name="T3" fmla="*/ 29 h 29"/>
                  <a:gd name="T4" fmla="*/ 19 w 19"/>
                  <a:gd name="T5" fmla="*/ 3 h 29"/>
                  <a:gd name="T6" fmla="*/ 12 w 19"/>
                  <a:gd name="T7" fmla="*/ 0 h 29"/>
                  <a:gd name="T8" fmla="*/ 0 w 19"/>
                  <a:gd name="T9" fmla="*/ 26 h 29"/>
                </a:gdLst>
                <a:ahLst/>
                <a:cxnLst>
                  <a:cxn ang="0">
                    <a:pos x="T0" y="T1"/>
                  </a:cxn>
                  <a:cxn ang="0">
                    <a:pos x="T2" y="T3"/>
                  </a:cxn>
                  <a:cxn ang="0">
                    <a:pos x="T4" y="T5"/>
                  </a:cxn>
                  <a:cxn ang="0">
                    <a:pos x="T6" y="T7"/>
                  </a:cxn>
                  <a:cxn ang="0">
                    <a:pos x="T8" y="T9"/>
                  </a:cxn>
                </a:cxnLst>
                <a:rect l="0" t="0" r="r" b="b"/>
                <a:pathLst>
                  <a:path w="19" h="29">
                    <a:moveTo>
                      <a:pt x="0" y="26"/>
                    </a:moveTo>
                    <a:cubicBezTo>
                      <a:pt x="3" y="27"/>
                      <a:pt x="5" y="28"/>
                      <a:pt x="8" y="29"/>
                    </a:cubicBezTo>
                    <a:cubicBezTo>
                      <a:pt x="19" y="3"/>
                      <a:pt x="19" y="3"/>
                      <a:pt x="19" y="3"/>
                    </a:cubicBezTo>
                    <a:cubicBezTo>
                      <a:pt x="17" y="2"/>
                      <a:pt x="14" y="1"/>
                      <a:pt x="12" y="0"/>
                    </a:cubicBezTo>
                    <a:lnTo>
                      <a:pt x="0" y="26"/>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3" name="Freeform 258">
                <a:extLst>
                  <a:ext uri="{FF2B5EF4-FFF2-40B4-BE49-F238E27FC236}">
                    <a16:creationId xmlns:a16="http://schemas.microsoft.com/office/drawing/2014/main" id="{7E8EA317-84FE-5711-0340-15EDB1675407}"/>
                  </a:ext>
                </a:extLst>
              </p:cNvPr>
              <p:cNvSpPr>
                <a:spLocks/>
              </p:cNvSpPr>
              <p:nvPr/>
            </p:nvSpPr>
            <p:spPr bwMode="auto">
              <a:xfrm>
                <a:off x="4118295" y="5786802"/>
                <a:ext cx="49267" cy="79307"/>
              </a:xfrm>
              <a:custGeom>
                <a:avLst/>
                <a:gdLst>
                  <a:gd name="T0" fmla="*/ 0 w 18"/>
                  <a:gd name="T1" fmla="*/ 3 h 29"/>
                  <a:gd name="T2" fmla="*/ 11 w 18"/>
                  <a:gd name="T3" fmla="*/ 29 h 29"/>
                  <a:gd name="T4" fmla="*/ 18 w 18"/>
                  <a:gd name="T5" fmla="*/ 26 h 29"/>
                  <a:gd name="T6" fmla="*/ 7 w 18"/>
                  <a:gd name="T7" fmla="*/ 0 h 29"/>
                  <a:gd name="T8" fmla="*/ 0 w 18"/>
                  <a:gd name="T9" fmla="*/ 3 h 29"/>
                </a:gdLst>
                <a:ahLst/>
                <a:cxnLst>
                  <a:cxn ang="0">
                    <a:pos x="T0" y="T1"/>
                  </a:cxn>
                  <a:cxn ang="0">
                    <a:pos x="T2" y="T3"/>
                  </a:cxn>
                  <a:cxn ang="0">
                    <a:pos x="T4" y="T5"/>
                  </a:cxn>
                  <a:cxn ang="0">
                    <a:pos x="T6" y="T7"/>
                  </a:cxn>
                  <a:cxn ang="0">
                    <a:pos x="T8" y="T9"/>
                  </a:cxn>
                </a:cxnLst>
                <a:rect l="0" t="0" r="r" b="b"/>
                <a:pathLst>
                  <a:path w="18" h="29">
                    <a:moveTo>
                      <a:pt x="0" y="3"/>
                    </a:moveTo>
                    <a:cubicBezTo>
                      <a:pt x="11" y="29"/>
                      <a:pt x="11" y="29"/>
                      <a:pt x="11" y="29"/>
                    </a:cubicBezTo>
                    <a:cubicBezTo>
                      <a:pt x="13" y="28"/>
                      <a:pt x="16" y="27"/>
                      <a:pt x="18" y="26"/>
                    </a:cubicBezTo>
                    <a:cubicBezTo>
                      <a:pt x="7" y="0"/>
                      <a:pt x="7" y="0"/>
                      <a:pt x="7" y="0"/>
                    </a:cubicBezTo>
                    <a:cubicBezTo>
                      <a:pt x="4" y="1"/>
                      <a:pt x="2" y="2"/>
                      <a:pt x="0" y="3"/>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4" name="Freeform 259">
                <a:extLst>
                  <a:ext uri="{FF2B5EF4-FFF2-40B4-BE49-F238E27FC236}">
                    <a16:creationId xmlns:a16="http://schemas.microsoft.com/office/drawing/2014/main" id="{6B142B43-6D71-B5A1-42AA-0D8279B11380}"/>
                  </a:ext>
                </a:extLst>
              </p:cNvPr>
              <p:cNvSpPr>
                <a:spLocks/>
              </p:cNvSpPr>
              <p:nvPr/>
            </p:nvSpPr>
            <p:spPr bwMode="auto">
              <a:xfrm>
                <a:off x="4422307" y="5622180"/>
                <a:ext cx="60081" cy="76904"/>
              </a:xfrm>
              <a:custGeom>
                <a:avLst/>
                <a:gdLst>
                  <a:gd name="T0" fmla="*/ 0 w 22"/>
                  <a:gd name="T1" fmla="*/ 4 h 28"/>
                  <a:gd name="T2" fmla="*/ 15 w 22"/>
                  <a:gd name="T3" fmla="*/ 28 h 28"/>
                  <a:gd name="T4" fmla="*/ 22 w 22"/>
                  <a:gd name="T5" fmla="*/ 23 h 28"/>
                  <a:gd name="T6" fmla="*/ 7 w 22"/>
                  <a:gd name="T7" fmla="*/ 0 h 28"/>
                  <a:gd name="T8" fmla="*/ 0 w 22"/>
                  <a:gd name="T9" fmla="*/ 4 h 28"/>
                </a:gdLst>
                <a:ahLst/>
                <a:cxnLst>
                  <a:cxn ang="0">
                    <a:pos x="T0" y="T1"/>
                  </a:cxn>
                  <a:cxn ang="0">
                    <a:pos x="T2" y="T3"/>
                  </a:cxn>
                  <a:cxn ang="0">
                    <a:pos x="T4" y="T5"/>
                  </a:cxn>
                  <a:cxn ang="0">
                    <a:pos x="T6" y="T7"/>
                  </a:cxn>
                  <a:cxn ang="0">
                    <a:pos x="T8" y="T9"/>
                  </a:cxn>
                </a:cxnLst>
                <a:rect l="0" t="0" r="r" b="b"/>
                <a:pathLst>
                  <a:path w="22" h="28">
                    <a:moveTo>
                      <a:pt x="0" y="4"/>
                    </a:moveTo>
                    <a:cubicBezTo>
                      <a:pt x="15" y="28"/>
                      <a:pt x="15" y="28"/>
                      <a:pt x="15" y="28"/>
                    </a:cubicBezTo>
                    <a:cubicBezTo>
                      <a:pt x="17" y="26"/>
                      <a:pt x="20" y="25"/>
                      <a:pt x="22" y="23"/>
                    </a:cubicBezTo>
                    <a:cubicBezTo>
                      <a:pt x="7" y="0"/>
                      <a:pt x="7" y="0"/>
                      <a:pt x="7" y="0"/>
                    </a:cubicBezTo>
                    <a:cubicBezTo>
                      <a:pt x="4" y="1"/>
                      <a:pt x="2" y="3"/>
                      <a:pt x="0" y="4"/>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5" name="Freeform 260">
                <a:extLst>
                  <a:ext uri="{FF2B5EF4-FFF2-40B4-BE49-F238E27FC236}">
                    <a16:creationId xmlns:a16="http://schemas.microsoft.com/office/drawing/2014/main" id="{86EA54BB-0D03-FB53-24A5-A86F741A8830}"/>
                  </a:ext>
                </a:extLst>
              </p:cNvPr>
              <p:cNvSpPr>
                <a:spLocks/>
              </p:cNvSpPr>
              <p:nvPr/>
            </p:nvSpPr>
            <p:spPr bwMode="auto">
              <a:xfrm>
                <a:off x="4435525" y="2065359"/>
                <a:ext cx="61283" cy="76904"/>
              </a:xfrm>
              <a:custGeom>
                <a:avLst/>
                <a:gdLst>
                  <a:gd name="T0" fmla="*/ 0 w 22"/>
                  <a:gd name="T1" fmla="*/ 24 h 28"/>
                  <a:gd name="T2" fmla="*/ 7 w 22"/>
                  <a:gd name="T3" fmla="*/ 28 h 28"/>
                  <a:gd name="T4" fmla="*/ 22 w 22"/>
                  <a:gd name="T5" fmla="*/ 5 h 28"/>
                  <a:gd name="T6" fmla="*/ 16 w 22"/>
                  <a:gd name="T7" fmla="*/ 0 h 28"/>
                  <a:gd name="T8" fmla="*/ 0 w 22"/>
                  <a:gd name="T9" fmla="*/ 24 h 28"/>
                </a:gdLst>
                <a:ahLst/>
                <a:cxnLst>
                  <a:cxn ang="0">
                    <a:pos x="T0" y="T1"/>
                  </a:cxn>
                  <a:cxn ang="0">
                    <a:pos x="T2" y="T3"/>
                  </a:cxn>
                  <a:cxn ang="0">
                    <a:pos x="T4" y="T5"/>
                  </a:cxn>
                  <a:cxn ang="0">
                    <a:pos x="T6" y="T7"/>
                  </a:cxn>
                  <a:cxn ang="0">
                    <a:pos x="T8" y="T9"/>
                  </a:cxn>
                </a:cxnLst>
                <a:rect l="0" t="0" r="r" b="b"/>
                <a:pathLst>
                  <a:path w="22" h="28">
                    <a:moveTo>
                      <a:pt x="0" y="24"/>
                    </a:moveTo>
                    <a:cubicBezTo>
                      <a:pt x="3" y="25"/>
                      <a:pt x="5" y="27"/>
                      <a:pt x="7" y="28"/>
                    </a:cubicBezTo>
                    <a:cubicBezTo>
                      <a:pt x="22" y="5"/>
                      <a:pt x="22" y="5"/>
                      <a:pt x="22" y="5"/>
                    </a:cubicBezTo>
                    <a:cubicBezTo>
                      <a:pt x="20" y="3"/>
                      <a:pt x="18" y="2"/>
                      <a:pt x="16" y="0"/>
                    </a:cubicBezTo>
                    <a:lnTo>
                      <a:pt x="0" y="24"/>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6" name="Freeform 261">
                <a:extLst>
                  <a:ext uri="{FF2B5EF4-FFF2-40B4-BE49-F238E27FC236}">
                    <a16:creationId xmlns:a16="http://schemas.microsoft.com/office/drawing/2014/main" id="{569BFABF-1C79-5715-06DE-717D57E3CB7E}"/>
                  </a:ext>
                </a:extLst>
              </p:cNvPr>
              <p:cNvSpPr>
                <a:spLocks/>
              </p:cNvSpPr>
              <p:nvPr/>
            </p:nvSpPr>
            <p:spPr bwMode="auto">
              <a:xfrm>
                <a:off x="5359577" y="3516926"/>
                <a:ext cx="75703" cy="34848"/>
              </a:xfrm>
              <a:custGeom>
                <a:avLst/>
                <a:gdLst>
                  <a:gd name="T0" fmla="*/ 28 w 28"/>
                  <a:gd name="T1" fmla="*/ 8 h 13"/>
                  <a:gd name="T2" fmla="*/ 27 w 28"/>
                  <a:gd name="T3" fmla="*/ 0 h 13"/>
                  <a:gd name="T4" fmla="*/ 0 w 28"/>
                  <a:gd name="T5" fmla="*/ 5 h 13"/>
                  <a:gd name="T6" fmla="*/ 1 w 28"/>
                  <a:gd name="T7" fmla="*/ 13 h 13"/>
                  <a:gd name="T8" fmla="*/ 28 w 28"/>
                  <a:gd name="T9" fmla="*/ 8 h 13"/>
                </a:gdLst>
                <a:ahLst/>
                <a:cxnLst>
                  <a:cxn ang="0">
                    <a:pos x="T0" y="T1"/>
                  </a:cxn>
                  <a:cxn ang="0">
                    <a:pos x="T2" y="T3"/>
                  </a:cxn>
                  <a:cxn ang="0">
                    <a:pos x="T4" y="T5"/>
                  </a:cxn>
                  <a:cxn ang="0">
                    <a:pos x="T6" y="T7"/>
                  </a:cxn>
                  <a:cxn ang="0">
                    <a:pos x="T8" y="T9"/>
                  </a:cxn>
                </a:cxnLst>
                <a:rect l="0" t="0" r="r" b="b"/>
                <a:pathLst>
                  <a:path w="28" h="13">
                    <a:moveTo>
                      <a:pt x="28" y="8"/>
                    </a:moveTo>
                    <a:cubicBezTo>
                      <a:pt x="28" y="6"/>
                      <a:pt x="28" y="3"/>
                      <a:pt x="27" y="0"/>
                    </a:cubicBezTo>
                    <a:cubicBezTo>
                      <a:pt x="0" y="5"/>
                      <a:pt x="0" y="5"/>
                      <a:pt x="0" y="5"/>
                    </a:cubicBezTo>
                    <a:cubicBezTo>
                      <a:pt x="0" y="8"/>
                      <a:pt x="0" y="10"/>
                      <a:pt x="1" y="13"/>
                    </a:cubicBezTo>
                    <a:lnTo>
                      <a:pt x="28" y="8"/>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7" name="Freeform 262">
                <a:extLst>
                  <a:ext uri="{FF2B5EF4-FFF2-40B4-BE49-F238E27FC236}">
                    <a16:creationId xmlns:a16="http://schemas.microsoft.com/office/drawing/2014/main" id="{B668DF84-DC30-FB43-DD63-9EECF9EA3998}"/>
                  </a:ext>
                </a:extLst>
              </p:cNvPr>
              <p:cNvSpPr>
                <a:spLocks/>
              </p:cNvSpPr>
              <p:nvPr/>
            </p:nvSpPr>
            <p:spPr bwMode="auto">
              <a:xfrm>
                <a:off x="4696278" y="5411894"/>
                <a:ext cx="68493" cy="72098"/>
              </a:xfrm>
              <a:custGeom>
                <a:avLst/>
                <a:gdLst>
                  <a:gd name="T0" fmla="*/ 0 w 25"/>
                  <a:gd name="T1" fmla="*/ 5 h 26"/>
                  <a:gd name="T2" fmla="*/ 19 w 25"/>
                  <a:gd name="T3" fmla="*/ 26 h 26"/>
                  <a:gd name="T4" fmla="*/ 25 w 25"/>
                  <a:gd name="T5" fmla="*/ 20 h 26"/>
                  <a:gd name="T6" fmla="*/ 6 w 25"/>
                  <a:gd name="T7" fmla="*/ 0 h 26"/>
                  <a:gd name="T8" fmla="*/ 0 w 25"/>
                  <a:gd name="T9" fmla="*/ 5 h 26"/>
                </a:gdLst>
                <a:ahLst/>
                <a:cxnLst>
                  <a:cxn ang="0">
                    <a:pos x="T0" y="T1"/>
                  </a:cxn>
                  <a:cxn ang="0">
                    <a:pos x="T2" y="T3"/>
                  </a:cxn>
                  <a:cxn ang="0">
                    <a:pos x="T4" y="T5"/>
                  </a:cxn>
                  <a:cxn ang="0">
                    <a:pos x="T6" y="T7"/>
                  </a:cxn>
                  <a:cxn ang="0">
                    <a:pos x="T8" y="T9"/>
                  </a:cxn>
                </a:cxnLst>
                <a:rect l="0" t="0" r="r" b="b"/>
                <a:pathLst>
                  <a:path w="25" h="26">
                    <a:moveTo>
                      <a:pt x="0" y="5"/>
                    </a:moveTo>
                    <a:cubicBezTo>
                      <a:pt x="19" y="26"/>
                      <a:pt x="19" y="26"/>
                      <a:pt x="19" y="26"/>
                    </a:cubicBezTo>
                    <a:cubicBezTo>
                      <a:pt x="21" y="24"/>
                      <a:pt x="23" y="22"/>
                      <a:pt x="25" y="20"/>
                    </a:cubicBezTo>
                    <a:cubicBezTo>
                      <a:pt x="6" y="0"/>
                      <a:pt x="6" y="0"/>
                      <a:pt x="6" y="0"/>
                    </a:cubicBezTo>
                    <a:cubicBezTo>
                      <a:pt x="4" y="1"/>
                      <a:pt x="2" y="3"/>
                      <a:pt x="0" y="5"/>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8" name="Freeform 263">
                <a:extLst>
                  <a:ext uri="{FF2B5EF4-FFF2-40B4-BE49-F238E27FC236}">
                    <a16:creationId xmlns:a16="http://schemas.microsoft.com/office/drawing/2014/main" id="{3CF867F6-7F7E-9FFF-5ABB-B894F86B146C}"/>
                  </a:ext>
                </a:extLst>
              </p:cNvPr>
              <p:cNvSpPr>
                <a:spLocks/>
              </p:cNvSpPr>
              <p:nvPr/>
            </p:nvSpPr>
            <p:spPr bwMode="auto">
              <a:xfrm>
                <a:off x="3805872" y="1781774"/>
                <a:ext cx="40855" cy="79307"/>
              </a:xfrm>
              <a:custGeom>
                <a:avLst/>
                <a:gdLst>
                  <a:gd name="T0" fmla="*/ 0 w 15"/>
                  <a:gd name="T1" fmla="*/ 27 h 29"/>
                  <a:gd name="T2" fmla="*/ 8 w 15"/>
                  <a:gd name="T3" fmla="*/ 29 h 29"/>
                  <a:gd name="T4" fmla="*/ 15 w 15"/>
                  <a:gd name="T5" fmla="*/ 2 h 29"/>
                  <a:gd name="T6" fmla="*/ 7 w 15"/>
                  <a:gd name="T7" fmla="*/ 0 h 29"/>
                  <a:gd name="T8" fmla="*/ 0 w 15"/>
                  <a:gd name="T9" fmla="*/ 27 h 29"/>
                </a:gdLst>
                <a:ahLst/>
                <a:cxnLst>
                  <a:cxn ang="0">
                    <a:pos x="T0" y="T1"/>
                  </a:cxn>
                  <a:cxn ang="0">
                    <a:pos x="T2" y="T3"/>
                  </a:cxn>
                  <a:cxn ang="0">
                    <a:pos x="T4" y="T5"/>
                  </a:cxn>
                  <a:cxn ang="0">
                    <a:pos x="T6" y="T7"/>
                  </a:cxn>
                  <a:cxn ang="0">
                    <a:pos x="T8" y="T9"/>
                  </a:cxn>
                </a:cxnLst>
                <a:rect l="0" t="0" r="r" b="b"/>
                <a:pathLst>
                  <a:path w="15" h="29">
                    <a:moveTo>
                      <a:pt x="0" y="27"/>
                    </a:moveTo>
                    <a:cubicBezTo>
                      <a:pt x="3" y="28"/>
                      <a:pt x="5" y="28"/>
                      <a:pt x="8" y="29"/>
                    </a:cubicBezTo>
                    <a:cubicBezTo>
                      <a:pt x="15" y="2"/>
                      <a:pt x="15" y="2"/>
                      <a:pt x="15" y="2"/>
                    </a:cubicBezTo>
                    <a:cubicBezTo>
                      <a:pt x="12" y="1"/>
                      <a:pt x="10" y="1"/>
                      <a:pt x="7" y="0"/>
                    </a:cubicBezTo>
                    <a:lnTo>
                      <a:pt x="0" y="27"/>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9" name="Freeform 264">
                <a:extLst>
                  <a:ext uri="{FF2B5EF4-FFF2-40B4-BE49-F238E27FC236}">
                    <a16:creationId xmlns:a16="http://schemas.microsoft.com/office/drawing/2014/main" id="{A2FAD939-2F2F-F24B-90A0-7F47443A70DB}"/>
                  </a:ext>
                </a:extLst>
              </p:cNvPr>
              <p:cNvSpPr>
                <a:spLocks/>
              </p:cNvSpPr>
              <p:nvPr/>
            </p:nvSpPr>
            <p:spPr bwMode="auto">
              <a:xfrm>
                <a:off x="3450190" y="5956232"/>
                <a:ext cx="27638" cy="76904"/>
              </a:xfrm>
              <a:custGeom>
                <a:avLst/>
                <a:gdLst>
                  <a:gd name="T0" fmla="*/ 0 w 10"/>
                  <a:gd name="T1" fmla="*/ 0 h 28"/>
                  <a:gd name="T2" fmla="*/ 2 w 10"/>
                  <a:gd name="T3" fmla="*/ 28 h 28"/>
                  <a:gd name="T4" fmla="*/ 10 w 10"/>
                  <a:gd name="T5" fmla="*/ 28 h 28"/>
                  <a:gd name="T6" fmla="*/ 8 w 10"/>
                  <a:gd name="T7" fmla="*/ 0 h 28"/>
                  <a:gd name="T8" fmla="*/ 0 w 10"/>
                  <a:gd name="T9" fmla="*/ 0 h 28"/>
                </a:gdLst>
                <a:ahLst/>
                <a:cxnLst>
                  <a:cxn ang="0">
                    <a:pos x="T0" y="T1"/>
                  </a:cxn>
                  <a:cxn ang="0">
                    <a:pos x="T2" y="T3"/>
                  </a:cxn>
                  <a:cxn ang="0">
                    <a:pos x="T4" y="T5"/>
                  </a:cxn>
                  <a:cxn ang="0">
                    <a:pos x="T6" y="T7"/>
                  </a:cxn>
                  <a:cxn ang="0">
                    <a:pos x="T8" y="T9"/>
                  </a:cxn>
                </a:cxnLst>
                <a:rect l="0" t="0" r="r" b="b"/>
                <a:pathLst>
                  <a:path w="10" h="28">
                    <a:moveTo>
                      <a:pt x="0" y="0"/>
                    </a:moveTo>
                    <a:cubicBezTo>
                      <a:pt x="2" y="28"/>
                      <a:pt x="2" y="28"/>
                      <a:pt x="2" y="28"/>
                    </a:cubicBezTo>
                    <a:cubicBezTo>
                      <a:pt x="4" y="28"/>
                      <a:pt x="7" y="28"/>
                      <a:pt x="10" y="28"/>
                    </a:cubicBezTo>
                    <a:cubicBezTo>
                      <a:pt x="8" y="0"/>
                      <a:pt x="8" y="0"/>
                      <a:pt x="8" y="0"/>
                    </a:cubicBezTo>
                    <a:cubicBezTo>
                      <a:pt x="5" y="0"/>
                      <a:pt x="2" y="0"/>
                      <a:pt x="0" y="0"/>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0" name="Freeform 265">
                <a:extLst>
                  <a:ext uri="{FF2B5EF4-FFF2-40B4-BE49-F238E27FC236}">
                    <a16:creationId xmlns:a16="http://schemas.microsoft.com/office/drawing/2014/main" id="{EB060C3C-291D-8742-2DC9-F71B837FCD8B}"/>
                  </a:ext>
                </a:extLst>
              </p:cNvPr>
              <p:cNvSpPr>
                <a:spLocks/>
              </p:cNvSpPr>
              <p:nvPr/>
            </p:nvSpPr>
            <p:spPr bwMode="auto">
              <a:xfrm>
                <a:off x="3790250" y="5898554"/>
                <a:ext cx="40855" cy="79307"/>
              </a:xfrm>
              <a:custGeom>
                <a:avLst/>
                <a:gdLst>
                  <a:gd name="T0" fmla="*/ 0 w 15"/>
                  <a:gd name="T1" fmla="*/ 2 h 29"/>
                  <a:gd name="T2" fmla="*/ 7 w 15"/>
                  <a:gd name="T3" fmla="*/ 29 h 29"/>
                  <a:gd name="T4" fmla="*/ 15 w 15"/>
                  <a:gd name="T5" fmla="*/ 27 h 29"/>
                  <a:gd name="T6" fmla="*/ 8 w 15"/>
                  <a:gd name="T7" fmla="*/ 0 h 29"/>
                  <a:gd name="T8" fmla="*/ 0 w 15"/>
                  <a:gd name="T9" fmla="*/ 2 h 29"/>
                </a:gdLst>
                <a:ahLst/>
                <a:cxnLst>
                  <a:cxn ang="0">
                    <a:pos x="T0" y="T1"/>
                  </a:cxn>
                  <a:cxn ang="0">
                    <a:pos x="T2" y="T3"/>
                  </a:cxn>
                  <a:cxn ang="0">
                    <a:pos x="T4" y="T5"/>
                  </a:cxn>
                  <a:cxn ang="0">
                    <a:pos x="T6" y="T7"/>
                  </a:cxn>
                  <a:cxn ang="0">
                    <a:pos x="T8" y="T9"/>
                  </a:cxn>
                </a:cxnLst>
                <a:rect l="0" t="0" r="r" b="b"/>
                <a:pathLst>
                  <a:path w="15" h="29">
                    <a:moveTo>
                      <a:pt x="0" y="2"/>
                    </a:moveTo>
                    <a:cubicBezTo>
                      <a:pt x="7" y="29"/>
                      <a:pt x="7" y="29"/>
                      <a:pt x="7" y="29"/>
                    </a:cubicBezTo>
                    <a:cubicBezTo>
                      <a:pt x="9" y="28"/>
                      <a:pt x="12" y="28"/>
                      <a:pt x="15" y="27"/>
                    </a:cubicBezTo>
                    <a:cubicBezTo>
                      <a:pt x="8" y="0"/>
                      <a:pt x="8" y="0"/>
                      <a:pt x="8" y="0"/>
                    </a:cubicBezTo>
                    <a:cubicBezTo>
                      <a:pt x="5" y="1"/>
                      <a:pt x="3" y="1"/>
                      <a:pt x="0" y="2"/>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1" name="Freeform 266">
                <a:extLst>
                  <a:ext uri="{FF2B5EF4-FFF2-40B4-BE49-F238E27FC236}">
                    <a16:creationId xmlns:a16="http://schemas.microsoft.com/office/drawing/2014/main" id="{B64E3DC0-041C-3CDB-1B31-0D30A40A5B16}"/>
                  </a:ext>
                </a:extLst>
              </p:cNvPr>
              <p:cNvSpPr>
                <a:spLocks/>
              </p:cNvSpPr>
              <p:nvPr/>
            </p:nvSpPr>
            <p:spPr bwMode="auto">
              <a:xfrm>
                <a:off x="3467012" y="1724096"/>
                <a:ext cx="26436" cy="76904"/>
              </a:xfrm>
              <a:custGeom>
                <a:avLst/>
                <a:gdLst>
                  <a:gd name="T0" fmla="*/ 0 w 10"/>
                  <a:gd name="T1" fmla="*/ 28 h 28"/>
                  <a:gd name="T2" fmla="*/ 8 w 10"/>
                  <a:gd name="T3" fmla="*/ 28 h 28"/>
                  <a:gd name="T4" fmla="*/ 10 w 10"/>
                  <a:gd name="T5" fmla="*/ 0 h 28"/>
                  <a:gd name="T6" fmla="*/ 2 w 10"/>
                  <a:gd name="T7" fmla="*/ 0 h 28"/>
                  <a:gd name="T8" fmla="*/ 0 w 10"/>
                  <a:gd name="T9" fmla="*/ 28 h 28"/>
                </a:gdLst>
                <a:ahLst/>
                <a:cxnLst>
                  <a:cxn ang="0">
                    <a:pos x="T0" y="T1"/>
                  </a:cxn>
                  <a:cxn ang="0">
                    <a:pos x="T2" y="T3"/>
                  </a:cxn>
                  <a:cxn ang="0">
                    <a:pos x="T4" y="T5"/>
                  </a:cxn>
                  <a:cxn ang="0">
                    <a:pos x="T6" y="T7"/>
                  </a:cxn>
                  <a:cxn ang="0">
                    <a:pos x="T8" y="T9"/>
                  </a:cxn>
                </a:cxnLst>
                <a:rect l="0" t="0" r="r" b="b"/>
                <a:pathLst>
                  <a:path w="10" h="28">
                    <a:moveTo>
                      <a:pt x="0" y="28"/>
                    </a:moveTo>
                    <a:cubicBezTo>
                      <a:pt x="2" y="28"/>
                      <a:pt x="5" y="28"/>
                      <a:pt x="8" y="28"/>
                    </a:cubicBezTo>
                    <a:cubicBezTo>
                      <a:pt x="10" y="0"/>
                      <a:pt x="10" y="0"/>
                      <a:pt x="10" y="0"/>
                    </a:cubicBezTo>
                    <a:cubicBezTo>
                      <a:pt x="7" y="0"/>
                      <a:pt x="5" y="0"/>
                      <a:pt x="2" y="0"/>
                    </a:cubicBezTo>
                    <a:lnTo>
                      <a:pt x="0" y="28"/>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2" name="Freeform 267">
                <a:extLst>
                  <a:ext uri="{FF2B5EF4-FFF2-40B4-BE49-F238E27FC236}">
                    <a16:creationId xmlns:a16="http://schemas.microsoft.com/office/drawing/2014/main" id="{A905F891-E0D9-11C0-CF3A-F68B5F633525}"/>
                  </a:ext>
                </a:extLst>
              </p:cNvPr>
              <p:cNvSpPr>
                <a:spLocks/>
              </p:cNvSpPr>
              <p:nvPr/>
            </p:nvSpPr>
            <p:spPr bwMode="auto">
              <a:xfrm>
                <a:off x="5265850" y="4555133"/>
                <a:ext cx="79308" cy="45662"/>
              </a:xfrm>
              <a:custGeom>
                <a:avLst/>
                <a:gdLst>
                  <a:gd name="T0" fmla="*/ 0 w 29"/>
                  <a:gd name="T1" fmla="*/ 7 h 17"/>
                  <a:gd name="T2" fmla="*/ 27 w 29"/>
                  <a:gd name="T3" fmla="*/ 17 h 17"/>
                  <a:gd name="T4" fmla="*/ 29 w 29"/>
                  <a:gd name="T5" fmla="*/ 9 h 17"/>
                  <a:gd name="T6" fmla="*/ 3 w 29"/>
                  <a:gd name="T7" fmla="*/ 0 h 17"/>
                  <a:gd name="T8" fmla="*/ 0 w 29"/>
                  <a:gd name="T9" fmla="*/ 7 h 17"/>
                </a:gdLst>
                <a:ahLst/>
                <a:cxnLst>
                  <a:cxn ang="0">
                    <a:pos x="T0" y="T1"/>
                  </a:cxn>
                  <a:cxn ang="0">
                    <a:pos x="T2" y="T3"/>
                  </a:cxn>
                  <a:cxn ang="0">
                    <a:pos x="T4" y="T5"/>
                  </a:cxn>
                  <a:cxn ang="0">
                    <a:pos x="T6" y="T7"/>
                  </a:cxn>
                  <a:cxn ang="0">
                    <a:pos x="T8" y="T9"/>
                  </a:cxn>
                </a:cxnLst>
                <a:rect l="0" t="0" r="r" b="b"/>
                <a:pathLst>
                  <a:path w="29" h="17">
                    <a:moveTo>
                      <a:pt x="0" y="7"/>
                    </a:moveTo>
                    <a:cubicBezTo>
                      <a:pt x="27" y="17"/>
                      <a:pt x="27" y="17"/>
                      <a:pt x="27" y="17"/>
                    </a:cubicBezTo>
                    <a:cubicBezTo>
                      <a:pt x="28" y="14"/>
                      <a:pt x="29" y="12"/>
                      <a:pt x="29" y="9"/>
                    </a:cubicBezTo>
                    <a:cubicBezTo>
                      <a:pt x="3" y="0"/>
                      <a:pt x="3" y="0"/>
                      <a:pt x="3" y="0"/>
                    </a:cubicBezTo>
                    <a:cubicBezTo>
                      <a:pt x="2" y="2"/>
                      <a:pt x="1" y="5"/>
                      <a:pt x="0" y="7"/>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3" name="Freeform 268">
                <a:extLst>
                  <a:ext uri="{FF2B5EF4-FFF2-40B4-BE49-F238E27FC236}">
                    <a16:creationId xmlns:a16="http://schemas.microsoft.com/office/drawing/2014/main" id="{CF8C9232-6566-1874-3966-05E85AA7265C}"/>
                  </a:ext>
                </a:extLst>
              </p:cNvPr>
              <p:cNvSpPr>
                <a:spLocks/>
              </p:cNvSpPr>
              <p:nvPr/>
            </p:nvSpPr>
            <p:spPr bwMode="auto">
              <a:xfrm>
                <a:off x="4709497" y="2284055"/>
                <a:ext cx="68493" cy="70896"/>
              </a:xfrm>
              <a:custGeom>
                <a:avLst/>
                <a:gdLst>
                  <a:gd name="T0" fmla="*/ 0 w 25"/>
                  <a:gd name="T1" fmla="*/ 21 h 26"/>
                  <a:gd name="T2" fmla="*/ 6 w 25"/>
                  <a:gd name="T3" fmla="*/ 26 h 26"/>
                  <a:gd name="T4" fmla="*/ 25 w 25"/>
                  <a:gd name="T5" fmla="*/ 6 h 26"/>
                  <a:gd name="T6" fmla="*/ 19 w 25"/>
                  <a:gd name="T7" fmla="*/ 0 h 26"/>
                  <a:gd name="T8" fmla="*/ 0 w 25"/>
                  <a:gd name="T9" fmla="*/ 21 h 26"/>
                </a:gdLst>
                <a:ahLst/>
                <a:cxnLst>
                  <a:cxn ang="0">
                    <a:pos x="T0" y="T1"/>
                  </a:cxn>
                  <a:cxn ang="0">
                    <a:pos x="T2" y="T3"/>
                  </a:cxn>
                  <a:cxn ang="0">
                    <a:pos x="T4" y="T5"/>
                  </a:cxn>
                  <a:cxn ang="0">
                    <a:pos x="T6" y="T7"/>
                  </a:cxn>
                  <a:cxn ang="0">
                    <a:pos x="T8" y="T9"/>
                  </a:cxn>
                </a:cxnLst>
                <a:rect l="0" t="0" r="r" b="b"/>
                <a:pathLst>
                  <a:path w="25" h="26">
                    <a:moveTo>
                      <a:pt x="0" y="21"/>
                    </a:moveTo>
                    <a:cubicBezTo>
                      <a:pt x="2" y="23"/>
                      <a:pt x="4" y="25"/>
                      <a:pt x="6" y="26"/>
                    </a:cubicBezTo>
                    <a:cubicBezTo>
                      <a:pt x="25" y="6"/>
                      <a:pt x="25" y="6"/>
                      <a:pt x="25" y="6"/>
                    </a:cubicBezTo>
                    <a:cubicBezTo>
                      <a:pt x="23" y="4"/>
                      <a:pt x="21" y="2"/>
                      <a:pt x="19" y="0"/>
                    </a:cubicBezTo>
                    <a:lnTo>
                      <a:pt x="0" y="21"/>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4" name="Freeform 269">
                <a:extLst>
                  <a:ext uri="{FF2B5EF4-FFF2-40B4-BE49-F238E27FC236}">
                    <a16:creationId xmlns:a16="http://schemas.microsoft.com/office/drawing/2014/main" id="{A663BE6E-368C-77F1-0FE2-E6F2DFAEA331}"/>
                  </a:ext>
                </a:extLst>
              </p:cNvPr>
              <p:cNvSpPr>
                <a:spLocks/>
              </p:cNvSpPr>
              <p:nvPr/>
            </p:nvSpPr>
            <p:spPr bwMode="auto">
              <a:xfrm>
                <a:off x="5353570" y="4221081"/>
                <a:ext cx="79308" cy="32444"/>
              </a:xfrm>
              <a:custGeom>
                <a:avLst/>
                <a:gdLst>
                  <a:gd name="T0" fmla="*/ 0 w 29"/>
                  <a:gd name="T1" fmla="*/ 8 h 12"/>
                  <a:gd name="T2" fmla="*/ 28 w 29"/>
                  <a:gd name="T3" fmla="*/ 12 h 12"/>
                  <a:gd name="T4" fmla="*/ 29 w 29"/>
                  <a:gd name="T5" fmla="*/ 4 h 12"/>
                  <a:gd name="T6" fmla="*/ 2 w 29"/>
                  <a:gd name="T7" fmla="*/ 0 h 12"/>
                  <a:gd name="T8" fmla="*/ 0 w 29"/>
                  <a:gd name="T9" fmla="*/ 8 h 12"/>
                </a:gdLst>
                <a:ahLst/>
                <a:cxnLst>
                  <a:cxn ang="0">
                    <a:pos x="T0" y="T1"/>
                  </a:cxn>
                  <a:cxn ang="0">
                    <a:pos x="T2" y="T3"/>
                  </a:cxn>
                  <a:cxn ang="0">
                    <a:pos x="T4" y="T5"/>
                  </a:cxn>
                  <a:cxn ang="0">
                    <a:pos x="T6" y="T7"/>
                  </a:cxn>
                  <a:cxn ang="0">
                    <a:pos x="T8" y="T9"/>
                  </a:cxn>
                </a:cxnLst>
                <a:rect l="0" t="0" r="r" b="b"/>
                <a:pathLst>
                  <a:path w="29" h="12">
                    <a:moveTo>
                      <a:pt x="0" y="8"/>
                    </a:moveTo>
                    <a:cubicBezTo>
                      <a:pt x="28" y="12"/>
                      <a:pt x="28" y="12"/>
                      <a:pt x="28" y="12"/>
                    </a:cubicBezTo>
                    <a:cubicBezTo>
                      <a:pt x="29" y="10"/>
                      <a:pt x="29" y="7"/>
                      <a:pt x="29" y="4"/>
                    </a:cubicBezTo>
                    <a:cubicBezTo>
                      <a:pt x="2" y="0"/>
                      <a:pt x="2" y="0"/>
                      <a:pt x="2" y="0"/>
                    </a:cubicBezTo>
                    <a:cubicBezTo>
                      <a:pt x="1" y="2"/>
                      <a:pt x="1" y="5"/>
                      <a:pt x="0" y="8"/>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5" name="Freeform 270">
                <a:extLst>
                  <a:ext uri="{FF2B5EF4-FFF2-40B4-BE49-F238E27FC236}">
                    <a16:creationId xmlns:a16="http://schemas.microsoft.com/office/drawing/2014/main" id="{3A509949-635B-2AC9-A0B6-6331B8AC390D}"/>
                  </a:ext>
                </a:extLst>
              </p:cNvPr>
              <p:cNvSpPr>
                <a:spLocks/>
              </p:cNvSpPr>
              <p:nvPr/>
            </p:nvSpPr>
            <p:spPr bwMode="auto">
              <a:xfrm>
                <a:off x="5386013" y="3873810"/>
                <a:ext cx="76904" cy="25235"/>
              </a:xfrm>
              <a:custGeom>
                <a:avLst/>
                <a:gdLst>
                  <a:gd name="T0" fmla="*/ 0 w 28"/>
                  <a:gd name="T1" fmla="*/ 0 h 9"/>
                  <a:gd name="T2" fmla="*/ 0 w 28"/>
                  <a:gd name="T3" fmla="*/ 1 h 9"/>
                  <a:gd name="T4" fmla="*/ 0 w 28"/>
                  <a:gd name="T5" fmla="*/ 9 h 9"/>
                  <a:gd name="T6" fmla="*/ 28 w 28"/>
                  <a:gd name="T7" fmla="*/ 9 h 9"/>
                  <a:gd name="T8" fmla="*/ 28 w 28"/>
                  <a:gd name="T9" fmla="*/ 1 h 9"/>
                  <a:gd name="T10" fmla="*/ 28 w 28"/>
                  <a:gd name="T11" fmla="*/ 0 h 9"/>
                  <a:gd name="T12" fmla="*/ 0 w 2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0" y="0"/>
                    </a:moveTo>
                    <a:cubicBezTo>
                      <a:pt x="0" y="1"/>
                      <a:pt x="0" y="1"/>
                      <a:pt x="0" y="1"/>
                    </a:cubicBezTo>
                    <a:cubicBezTo>
                      <a:pt x="0" y="4"/>
                      <a:pt x="0" y="7"/>
                      <a:pt x="0" y="9"/>
                    </a:cubicBezTo>
                    <a:cubicBezTo>
                      <a:pt x="28" y="9"/>
                      <a:pt x="28" y="9"/>
                      <a:pt x="28" y="9"/>
                    </a:cubicBezTo>
                    <a:cubicBezTo>
                      <a:pt x="28" y="7"/>
                      <a:pt x="28" y="4"/>
                      <a:pt x="28" y="1"/>
                    </a:cubicBezTo>
                    <a:cubicBezTo>
                      <a:pt x="28" y="0"/>
                      <a:pt x="28" y="0"/>
                      <a:pt x="28" y="0"/>
                    </a:cubicBezTo>
                    <a:lnTo>
                      <a:pt x="0" y="0"/>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6" name="Freeform 271">
                <a:extLst>
                  <a:ext uri="{FF2B5EF4-FFF2-40B4-BE49-F238E27FC236}">
                    <a16:creationId xmlns:a16="http://schemas.microsoft.com/office/drawing/2014/main" id="{2E2323A9-5EF8-7A15-EB7F-8B45F8007463}"/>
                  </a:ext>
                </a:extLst>
              </p:cNvPr>
              <p:cNvSpPr>
                <a:spLocks/>
              </p:cNvSpPr>
              <p:nvPr/>
            </p:nvSpPr>
            <p:spPr bwMode="auto">
              <a:xfrm>
                <a:off x="5271859" y="3172058"/>
                <a:ext cx="81711" cy="44461"/>
              </a:xfrm>
              <a:custGeom>
                <a:avLst/>
                <a:gdLst>
                  <a:gd name="T0" fmla="*/ 0 w 30"/>
                  <a:gd name="T1" fmla="*/ 9 h 16"/>
                  <a:gd name="T2" fmla="*/ 3 w 30"/>
                  <a:gd name="T3" fmla="*/ 16 h 16"/>
                  <a:gd name="T4" fmla="*/ 30 w 30"/>
                  <a:gd name="T5" fmla="*/ 8 h 16"/>
                  <a:gd name="T6" fmla="*/ 27 w 30"/>
                  <a:gd name="T7" fmla="*/ 0 h 16"/>
                  <a:gd name="T8" fmla="*/ 0 w 30"/>
                  <a:gd name="T9" fmla="*/ 9 h 16"/>
                </a:gdLst>
                <a:ahLst/>
                <a:cxnLst>
                  <a:cxn ang="0">
                    <a:pos x="T0" y="T1"/>
                  </a:cxn>
                  <a:cxn ang="0">
                    <a:pos x="T2" y="T3"/>
                  </a:cxn>
                  <a:cxn ang="0">
                    <a:pos x="T4" y="T5"/>
                  </a:cxn>
                  <a:cxn ang="0">
                    <a:pos x="T6" y="T7"/>
                  </a:cxn>
                  <a:cxn ang="0">
                    <a:pos x="T8" y="T9"/>
                  </a:cxn>
                </a:cxnLst>
                <a:rect l="0" t="0" r="r" b="b"/>
                <a:pathLst>
                  <a:path w="30" h="16">
                    <a:moveTo>
                      <a:pt x="0" y="9"/>
                    </a:moveTo>
                    <a:cubicBezTo>
                      <a:pt x="1" y="11"/>
                      <a:pt x="2" y="14"/>
                      <a:pt x="3" y="16"/>
                    </a:cubicBezTo>
                    <a:cubicBezTo>
                      <a:pt x="30" y="8"/>
                      <a:pt x="30" y="8"/>
                      <a:pt x="30" y="8"/>
                    </a:cubicBezTo>
                    <a:cubicBezTo>
                      <a:pt x="29" y="5"/>
                      <a:pt x="28" y="2"/>
                      <a:pt x="27" y="0"/>
                    </a:cubicBezTo>
                    <a:lnTo>
                      <a:pt x="0" y="9"/>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7" name="Freeform 272">
                <a:extLst>
                  <a:ext uri="{FF2B5EF4-FFF2-40B4-BE49-F238E27FC236}">
                    <a16:creationId xmlns:a16="http://schemas.microsoft.com/office/drawing/2014/main" id="{F4F6CFE7-C877-C89E-4903-0253E6D13129}"/>
                  </a:ext>
                </a:extLst>
              </p:cNvPr>
              <p:cNvSpPr>
                <a:spLocks/>
              </p:cNvSpPr>
              <p:nvPr/>
            </p:nvSpPr>
            <p:spPr bwMode="auto">
              <a:xfrm>
                <a:off x="4942613" y="2546010"/>
                <a:ext cx="74501" cy="66090"/>
              </a:xfrm>
              <a:custGeom>
                <a:avLst/>
                <a:gdLst>
                  <a:gd name="T0" fmla="*/ 0 w 27"/>
                  <a:gd name="T1" fmla="*/ 18 h 24"/>
                  <a:gd name="T2" fmla="*/ 5 w 27"/>
                  <a:gd name="T3" fmla="*/ 24 h 24"/>
                  <a:gd name="T4" fmla="*/ 27 w 27"/>
                  <a:gd name="T5" fmla="*/ 7 h 24"/>
                  <a:gd name="T6" fmla="*/ 22 w 27"/>
                  <a:gd name="T7" fmla="*/ 0 h 24"/>
                  <a:gd name="T8" fmla="*/ 0 w 27"/>
                  <a:gd name="T9" fmla="*/ 18 h 24"/>
                </a:gdLst>
                <a:ahLst/>
                <a:cxnLst>
                  <a:cxn ang="0">
                    <a:pos x="T0" y="T1"/>
                  </a:cxn>
                  <a:cxn ang="0">
                    <a:pos x="T2" y="T3"/>
                  </a:cxn>
                  <a:cxn ang="0">
                    <a:pos x="T4" y="T5"/>
                  </a:cxn>
                  <a:cxn ang="0">
                    <a:pos x="T6" y="T7"/>
                  </a:cxn>
                  <a:cxn ang="0">
                    <a:pos x="T8" y="T9"/>
                  </a:cxn>
                </a:cxnLst>
                <a:rect l="0" t="0" r="r" b="b"/>
                <a:pathLst>
                  <a:path w="27" h="24">
                    <a:moveTo>
                      <a:pt x="0" y="18"/>
                    </a:moveTo>
                    <a:cubicBezTo>
                      <a:pt x="2" y="20"/>
                      <a:pt x="4" y="22"/>
                      <a:pt x="5" y="24"/>
                    </a:cubicBezTo>
                    <a:cubicBezTo>
                      <a:pt x="27" y="7"/>
                      <a:pt x="27" y="7"/>
                      <a:pt x="27" y="7"/>
                    </a:cubicBezTo>
                    <a:cubicBezTo>
                      <a:pt x="26" y="5"/>
                      <a:pt x="24" y="2"/>
                      <a:pt x="22" y="0"/>
                    </a:cubicBezTo>
                    <a:lnTo>
                      <a:pt x="0" y="18"/>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8" name="Freeform 273">
                <a:extLst>
                  <a:ext uri="{FF2B5EF4-FFF2-40B4-BE49-F238E27FC236}">
                    <a16:creationId xmlns:a16="http://schemas.microsoft.com/office/drawing/2014/main" id="{FC3D4028-9EF9-0FB8-80B6-F48256863942}"/>
                  </a:ext>
                </a:extLst>
              </p:cNvPr>
              <p:cNvSpPr>
                <a:spLocks/>
              </p:cNvSpPr>
              <p:nvPr/>
            </p:nvSpPr>
            <p:spPr bwMode="auto">
              <a:xfrm>
                <a:off x="5134873" y="2844014"/>
                <a:ext cx="76904" cy="57678"/>
              </a:xfrm>
              <a:custGeom>
                <a:avLst/>
                <a:gdLst>
                  <a:gd name="T0" fmla="*/ 0 w 28"/>
                  <a:gd name="T1" fmla="*/ 14 h 21"/>
                  <a:gd name="T2" fmla="*/ 3 w 28"/>
                  <a:gd name="T3" fmla="*/ 21 h 21"/>
                  <a:gd name="T4" fmla="*/ 28 w 28"/>
                  <a:gd name="T5" fmla="*/ 8 h 21"/>
                  <a:gd name="T6" fmla="*/ 24 w 28"/>
                  <a:gd name="T7" fmla="*/ 0 h 21"/>
                  <a:gd name="T8" fmla="*/ 0 w 28"/>
                  <a:gd name="T9" fmla="*/ 14 h 21"/>
                </a:gdLst>
                <a:ahLst/>
                <a:cxnLst>
                  <a:cxn ang="0">
                    <a:pos x="T0" y="T1"/>
                  </a:cxn>
                  <a:cxn ang="0">
                    <a:pos x="T2" y="T3"/>
                  </a:cxn>
                  <a:cxn ang="0">
                    <a:pos x="T4" y="T5"/>
                  </a:cxn>
                  <a:cxn ang="0">
                    <a:pos x="T6" y="T7"/>
                  </a:cxn>
                  <a:cxn ang="0">
                    <a:pos x="T8" y="T9"/>
                  </a:cxn>
                </a:cxnLst>
                <a:rect l="0" t="0" r="r" b="b"/>
                <a:pathLst>
                  <a:path w="28" h="21">
                    <a:moveTo>
                      <a:pt x="0" y="14"/>
                    </a:moveTo>
                    <a:cubicBezTo>
                      <a:pt x="1" y="16"/>
                      <a:pt x="2" y="18"/>
                      <a:pt x="3" y="21"/>
                    </a:cubicBezTo>
                    <a:cubicBezTo>
                      <a:pt x="28" y="8"/>
                      <a:pt x="28" y="8"/>
                      <a:pt x="28" y="8"/>
                    </a:cubicBezTo>
                    <a:cubicBezTo>
                      <a:pt x="27" y="5"/>
                      <a:pt x="25" y="3"/>
                      <a:pt x="24" y="0"/>
                    </a:cubicBezTo>
                    <a:lnTo>
                      <a:pt x="0" y="14"/>
                    </a:ln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9" name="Freeform 274">
                <a:extLst>
                  <a:ext uri="{FF2B5EF4-FFF2-40B4-BE49-F238E27FC236}">
                    <a16:creationId xmlns:a16="http://schemas.microsoft.com/office/drawing/2014/main" id="{0F1E0F33-0583-318D-D6CE-C13D28EB7466}"/>
                  </a:ext>
                </a:extLst>
              </p:cNvPr>
              <p:cNvSpPr>
                <a:spLocks/>
              </p:cNvSpPr>
              <p:nvPr/>
            </p:nvSpPr>
            <p:spPr bwMode="auto">
              <a:xfrm>
                <a:off x="4931797" y="5158351"/>
                <a:ext cx="74501" cy="66090"/>
              </a:xfrm>
              <a:custGeom>
                <a:avLst/>
                <a:gdLst>
                  <a:gd name="T0" fmla="*/ 0 w 27"/>
                  <a:gd name="T1" fmla="*/ 6 h 24"/>
                  <a:gd name="T2" fmla="*/ 22 w 27"/>
                  <a:gd name="T3" fmla="*/ 24 h 24"/>
                  <a:gd name="T4" fmla="*/ 27 w 27"/>
                  <a:gd name="T5" fmla="*/ 17 h 24"/>
                  <a:gd name="T6" fmla="*/ 5 w 27"/>
                  <a:gd name="T7" fmla="*/ 0 h 24"/>
                  <a:gd name="T8" fmla="*/ 0 w 27"/>
                  <a:gd name="T9" fmla="*/ 6 h 24"/>
                </a:gdLst>
                <a:ahLst/>
                <a:cxnLst>
                  <a:cxn ang="0">
                    <a:pos x="T0" y="T1"/>
                  </a:cxn>
                  <a:cxn ang="0">
                    <a:pos x="T2" y="T3"/>
                  </a:cxn>
                  <a:cxn ang="0">
                    <a:pos x="T4" y="T5"/>
                  </a:cxn>
                  <a:cxn ang="0">
                    <a:pos x="T6" y="T7"/>
                  </a:cxn>
                  <a:cxn ang="0">
                    <a:pos x="T8" y="T9"/>
                  </a:cxn>
                </a:cxnLst>
                <a:rect l="0" t="0" r="r" b="b"/>
                <a:pathLst>
                  <a:path w="27" h="24">
                    <a:moveTo>
                      <a:pt x="0" y="6"/>
                    </a:moveTo>
                    <a:cubicBezTo>
                      <a:pt x="22" y="24"/>
                      <a:pt x="22" y="24"/>
                      <a:pt x="22" y="24"/>
                    </a:cubicBezTo>
                    <a:cubicBezTo>
                      <a:pt x="24" y="21"/>
                      <a:pt x="26" y="19"/>
                      <a:pt x="27" y="17"/>
                    </a:cubicBezTo>
                    <a:cubicBezTo>
                      <a:pt x="5" y="0"/>
                      <a:pt x="5" y="0"/>
                      <a:pt x="5" y="0"/>
                    </a:cubicBezTo>
                    <a:cubicBezTo>
                      <a:pt x="4" y="2"/>
                      <a:pt x="2" y="4"/>
                      <a:pt x="0" y="6"/>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0" name="Freeform 275">
                <a:extLst>
                  <a:ext uri="{FF2B5EF4-FFF2-40B4-BE49-F238E27FC236}">
                    <a16:creationId xmlns:a16="http://schemas.microsoft.com/office/drawing/2014/main" id="{6B4572C4-6837-9263-EAAE-EB592DD01377}"/>
                  </a:ext>
                </a:extLst>
              </p:cNvPr>
              <p:cNvSpPr>
                <a:spLocks/>
              </p:cNvSpPr>
              <p:nvPr/>
            </p:nvSpPr>
            <p:spPr bwMode="auto">
              <a:xfrm>
                <a:off x="5126461" y="4868758"/>
                <a:ext cx="76904" cy="57678"/>
              </a:xfrm>
              <a:custGeom>
                <a:avLst/>
                <a:gdLst>
                  <a:gd name="T0" fmla="*/ 0 w 28"/>
                  <a:gd name="T1" fmla="*/ 7 h 21"/>
                  <a:gd name="T2" fmla="*/ 24 w 28"/>
                  <a:gd name="T3" fmla="*/ 21 h 21"/>
                  <a:gd name="T4" fmla="*/ 28 w 28"/>
                  <a:gd name="T5" fmla="*/ 14 h 21"/>
                  <a:gd name="T6" fmla="*/ 3 w 28"/>
                  <a:gd name="T7" fmla="*/ 0 h 21"/>
                  <a:gd name="T8" fmla="*/ 0 w 28"/>
                  <a:gd name="T9" fmla="*/ 7 h 21"/>
                </a:gdLst>
                <a:ahLst/>
                <a:cxnLst>
                  <a:cxn ang="0">
                    <a:pos x="T0" y="T1"/>
                  </a:cxn>
                  <a:cxn ang="0">
                    <a:pos x="T2" y="T3"/>
                  </a:cxn>
                  <a:cxn ang="0">
                    <a:pos x="T4" y="T5"/>
                  </a:cxn>
                  <a:cxn ang="0">
                    <a:pos x="T6" y="T7"/>
                  </a:cxn>
                  <a:cxn ang="0">
                    <a:pos x="T8" y="T9"/>
                  </a:cxn>
                </a:cxnLst>
                <a:rect l="0" t="0" r="r" b="b"/>
                <a:pathLst>
                  <a:path w="28" h="21">
                    <a:moveTo>
                      <a:pt x="0" y="7"/>
                    </a:moveTo>
                    <a:cubicBezTo>
                      <a:pt x="24" y="21"/>
                      <a:pt x="24" y="21"/>
                      <a:pt x="24" y="21"/>
                    </a:cubicBezTo>
                    <a:cubicBezTo>
                      <a:pt x="25" y="19"/>
                      <a:pt x="27" y="16"/>
                      <a:pt x="28" y="14"/>
                    </a:cubicBezTo>
                    <a:cubicBezTo>
                      <a:pt x="3" y="0"/>
                      <a:pt x="3" y="0"/>
                      <a:pt x="3" y="0"/>
                    </a:cubicBezTo>
                    <a:cubicBezTo>
                      <a:pt x="2" y="3"/>
                      <a:pt x="1" y="5"/>
                      <a:pt x="0" y="7"/>
                    </a:cubicBezTo>
                    <a:close/>
                  </a:path>
                </a:pathLst>
              </a:custGeom>
              <a:solidFill>
                <a:srgbClr val="4D7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54" name="Freeform 184">
              <a:extLst>
                <a:ext uri="{FF2B5EF4-FFF2-40B4-BE49-F238E27FC236}">
                  <a16:creationId xmlns:a16="http://schemas.microsoft.com/office/drawing/2014/main" id="{0D531773-F35E-F564-56C1-7A5AD56DA9DC}"/>
                </a:ext>
              </a:extLst>
            </p:cNvPr>
            <p:cNvSpPr>
              <a:spLocks noEditPoints="1"/>
            </p:cNvSpPr>
            <p:nvPr/>
          </p:nvSpPr>
          <p:spPr bwMode="auto">
            <a:xfrm>
              <a:off x="5999106" y="-6175583"/>
              <a:ext cx="1879593" cy="3802409"/>
            </a:xfrm>
            <a:custGeom>
              <a:avLst/>
              <a:gdLst>
                <a:gd name="T0" fmla="*/ 39 w 935"/>
                <a:gd name="T1" fmla="*/ 1870 h 1896"/>
                <a:gd name="T2" fmla="*/ 89 w 935"/>
                <a:gd name="T3" fmla="*/ 1890 h 1896"/>
                <a:gd name="T4" fmla="*/ 141 w 935"/>
                <a:gd name="T5" fmla="*/ 1883 h 1896"/>
                <a:gd name="T6" fmla="*/ 184 w 935"/>
                <a:gd name="T7" fmla="*/ 1850 h 1896"/>
                <a:gd name="T8" fmla="*/ 221 w 935"/>
                <a:gd name="T9" fmla="*/ 1866 h 1896"/>
                <a:gd name="T10" fmla="*/ 272 w 935"/>
                <a:gd name="T11" fmla="*/ 1826 h 1896"/>
                <a:gd name="T12" fmla="*/ 325 w 935"/>
                <a:gd name="T13" fmla="*/ 1833 h 1896"/>
                <a:gd name="T14" fmla="*/ 374 w 935"/>
                <a:gd name="T15" fmla="*/ 1812 h 1896"/>
                <a:gd name="T16" fmla="*/ 407 w 935"/>
                <a:gd name="T17" fmla="*/ 1770 h 1896"/>
                <a:gd name="T18" fmla="*/ 447 w 935"/>
                <a:gd name="T19" fmla="*/ 1776 h 1896"/>
                <a:gd name="T20" fmla="*/ 486 w 935"/>
                <a:gd name="T21" fmla="*/ 1724 h 1896"/>
                <a:gd name="T22" fmla="*/ 539 w 935"/>
                <a:gd name="T23" fmla="*/ 1717 h 1896"/>
                <a:gd name="T24" fmla="*/ 581 w 935"/>
                <a:gd name="T25" fmla="*/ 1685 h 1896"/>
                <a:gd name="T26" fmla="*/ 603 w 935"/>
                <a:gd name="T27" fmla="*/ 1636 h 1896"/>
                <a:gd name="T28" fmla="*/ 642 w 935"/>
                <a:gd name="T29" fmla="*/ 1632 h 1896"/>
                <a:gd name="T30" fmla="*/ 667 w 935"/>
                <a:gd name="T31" fmla="*/ 1572 h 1896"/>
                <a:gd name="T32" fmla="*/ 717 w 935"/>
                <a:gd name="T33" fmla="*/ 1551 h 1896"/>
                <a:gd name="T34" fmla="*/ 749 w 935"/>
                <a:gd name="T35" fmla="*/ 1510 h 1896"/>
                <a:gd name="T36" fmla="*/ 757 w 935"/>
                <a:gd name="T37" fmla="*/ 1457 h 1896"/>
                <a:gd name="T38" fmla="*/ 795 w 935"/>
                <a:gd name="T39" fmla="*/ 1443 h 1896"/>
                <a:gd name="T40" fmla="*/ 804 w 935"/>
                <a:gd name="T41" fmla="*/ 1379 h 1896"/>
                <a:gd name="T42" fmla="*/ 847 w 935"/>
                <a:gd name="T43" fmla="*/ 1347 h 1896"/>
                <a:gd name="T44" fmla="*/ 867 w 935"/>
                <a:gd name="T45" fmla="*/ 1299 h 1896"/>
                <a:gd name="T46" fmla="*/ 862 w 935"/>
                <a:gd name="T47" fmla="*/ 1245 h 1896"/>
                <a:gd name="T48" fmla="*/ 894 w 935"/>
                <a:gd name="T49" fmla="*/ 1222 h 1896"/>
                <a:gd name="T50" fmla="*/ 887 w 935"/>
                <a:gd name="T51" fmla="*/ 1158 h 1896"/>
                <a:gd name="T52" fmla="*/ 920 w 935"/>
                <a:gd name="T53" fmla="*/ 1115 h 1896"/>
                <a:gd name="T54" fmla="*/ 928 w 935"/>
                <a:gd name="T55" fmla="*/ 1063 h 1896"/>
                <a:gd name="T56" fmla="*/ 908 w 935"/>
                <a:gd name="T57" fmla="*/ 1013 h 1896"/>
                <a:gd name="T58" fmla="*/ 934 w 935"/>
                <a:gd name="T59" fmla="*/ 982 h 1896"/>
                <a:gd name="T60" fmla="*/ 910 w 935"/>
                <a:gd name="T61" fmla="*/ 914 h 1896"/>
                <a:gd name="T62" fmla="*/ 932 w 935"/>
                <a:gd name="T63" fmla="*/ 881 h 1896"/>
                <a:gd name="T64" fmla="*/ 902 w 935"/>
                <a:gd name="T65" fmla="*/ 824 h 1896"/>
                <a:gd name="T66" fmla="*/ 918 w 935"/>
                <a:gd name="T67" fmla="*/ 773 h 1896"/>
                <a:gd name="T68" fmla="*/ 888 w 935"/>
                <a:gd name="T69" fmla="*/ 746 h 1896"/>
                <a:gd name="T70" fmla="*/ 871 w 935"/>
                <a:gd name="T71" fmla="*/ 681 h 1896"/>
                <a:gd name="T72" fmla="*/ 884 w 935"/>
                <a:gd name="T73" fmla="*/ 643 h 1896"/>
                <a:gd name="T74" fmla="*/ 841 w 935"/>
                <a:gd name="T75" fmla="*/ 595 h 1896"/>
                <a:gd name="T76" fmla="*/ 843 w 935"/>
                <a:gd name="T77" fmla="*/ 541 h 1896"/>
                <a:gd name="T78" fmla="*/ 807 w 935"/>
                <a:gd name="T79" fmla="*/ 523 h 1896"/>
                <a:gd name="T80" fmla="*/ 774 w 935"/>
                <a:gd name="T81" fmla="*/ 465 h 1896"/>
                <a:gd name="T82" fmla="*/ 777 w 935"/>
                <a:gd name="T83" fmla="*/ 425 h 1896"/>
                <a:gd name="T84" fmla="*/ 722 w 935"/>
                <a:gd name="T85" fmla="*/ 390 h 1896"/>
                <a:gd name="T86" fmla="*/ 711 w 935"/>
                <a:gd name="T87" fmla="*/ 337 h 1896"/>
                <a:gd name="T88" fmla="*/ 672 w 935"/>
                <a:gd name="T89" fmla="*/ 329 h 1896"/>
                <a:gd name="T90" fmla="*/ 625 w 935"/>
                <a:gd name="T91" fmla="*/ 281 h 1896"/>
                <a:gd name="T92" fmla="*/ 618 w 935"/>
                <a:gd name="T93" fmla="*/ 241 h 1896"/>
                <a:gd name="T94" fmla="*/ 556 w 935"/>
                <a:gd name="T95" fmla="*/ 221 h 1896"/>
                <a:gd name="T96" fmla="*/ 532 w 935"/>
                <a:gd name="T97" fmla="*/ 173 h 1896"/>
                <a:gd name="T98" fmla="*/ 492 w 935"/>
                <a:gd name="T99" fmla="*/ 175 h 1896"/>
                <a:gd name="T100" fmla="*/ 435 w 935"/>
                <a:gd name="T101" fmla="*/ 140 h 1896"/>
                <a:gd name="T102" fmla="*/ 418 w 935"/>
                <a:gd name="T103" fmla="*/ 104 h 1896"/>
                <a:gd name="T104" fmla="*/ 354 w 935"/>
                <a:gd name="T105" fmla="*/ 100 h 1896"/>
                <a:gd name="T106" fmla="*/ 318 w 935"/>
                <a:gd name="T107" fmla="*/ 60 h 1896"/>
                <a:gd name="T108" fmla="*/ 280 w 935"/>
                <a:gd name="T109" fmla="*/ 72 h 1896"/>
                <a:gd name="T110" fmla="*/ 215 w 935"/>
                <a:gd name="T111" fmla="*/ 53 h 1896"/>
                <a:gd name="T112" fmla="*/ 190 w 935"/>
                <a:gd name="T113" fmla="*/ 22 h 1896"/>
                <a:gd name="T114" fmla="*/ 126 w 935"/>
                <a:gd name="T115" fmla="*/ 35 h 1896"/>
                <a:gd name="T116" fmla="*/ 82 w 935"/>
                <a:gd name="T117" fmla="*/ 5 h 1896"/>
                <a:gd name="T118" fmla="*/ 48 w 935"/>
                <a:gd name="T119" fmla="*/ 26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5" h="1896">
                  <a:moveTo>
                    <a:pt x="0" y="1896"/>
                  </a:moveTo>
                  <a:cubicBezTo>
                    <a:pt x="0" y="1872"/>
                    <a:pt x="0" y="1872"/>
                    <a:pt x="0" y="1872"/>
                  </a:cubicBezTo>
                  <a:cubicBezTo>
                    <a:pt x="2" y="1872"/>
                    <a:pt x="5" y="1871"/>
                    <a:pt x="8" y="1871"/>
                  </a:cubicBezTo>
                  <a:cubicBezTo>
                    <a:pt x="8" y="1895"/>
                    <a:pt x="8" y="1895"/>
                    <a:pt x="8" y="1895"/>
                  </a:cubicBezTo>
                  <a:cubicBezTo>
                    <a:pt x="6" y="1895"/>
                    <a:pt x="3" y="1896"/>
                    <a:pt x="0" y="1896"/>
                  </a:cubicBezTo>
                  <a:close/>
                  <a:moveTo>
                    <a:pt x="20" y="1895"/>
                  </a:moveTo>
                  <a:cubicBezTo>
                    <a:pt x="19" y="1871"/>
                    <a:pt x="19" y="1871"/>
                    <a:pt x="19" y="1871"/>
                  </a:cubicBezTo>
                  <a:cubicBezTo>
                    <a:pt x="22" y="1871"/>
                    <a:pt x="25" y="1871"/>
                    <a:pt x="27" y="1871"/>
                  </a:cubicBezTo>
                  <a:cubicBezTo>
                    <a:pt x="28" y="1895"/>
                    <a:pt x="28" y="1895"/>
                    <a:pt x="28" y="1895"/>
                  </a:cubicBezTo>
                  <a:cubicBezTo>
                    <a:pt x="26" y="1895"/>
                    <a:pt x="23" y="1895"/>
                    <a:pt x="20" y="1895"/>
                  </a:cubicBezTo>
                  <a:close/>
                  <a:moveTo>
                    <a:pt x="41" y="1894"/>
                  </a:moveTo>
                  <a:cubicBezTo>
                    <a:pt x="39" y="1870"/>
                    <a:pt x="39" y="1870"/>
                    <a:pt x="39" y="1870"/>
                  </a:cubicBezTo>
                  <a:cubicBezTo>
                    <a:pt x="42" y="1870"/>
                    <a:pt x="44" y="1870"/>
                    <a:pt x="47" y="1870"/>
                  </a:cubicBezTo>
                  <a:cubicBezTo>
                    <a:pt x="49" y="1894"/>
                    <a:pt x="49" y="1894"/>
                    <a:pt x="49" y="1894"/>
                  </a:cubicBezTo>
                  <a:cubicBezTo>
                    <a:pt x="46" y="1894"/>
                    <a:pt x="43" y="1894"/>
                    <a:pt x="41" y="1894"/>
                  </a:cubicBezTo>
                  <a:close/>
                  <a:moveTo>
                    <a:pt x="61" y="1893"/>
                  </a:moveTo>
                  <a:cubicBezTo>
                    <a:pt x="59" y="1869"/>
                    <a:pt x="59" y="1869"/>
                    <a:pt x="59" y="1869"/>
                  </a:cubicBezTo>
                  <a:cubicBezTo>
                    <a:pt x="62" y="1869"/>
                    <a:pt x="64" y="1868"/>
                    <a:pt x="67" y="1868"/>
                  </a:cubicBezTo>
                  <a:cubicBezTo>
                    <a:pt x="69" y="1892"/>
                    <a:pt x="69" y="1892"/>
                    <a:pt x="69" y="1892"/>
                  </a:cubicBezTo>
                  <a:cubicBezTo>
                    <a:pt x="66" y="1892"/>
                    <a:pt x="64" y="1892"/>
                    <a:pt x="61" y="1893"/>
                  </a:cubicBezTo>
                  <a:close/>
                  <a:moveTo>
                    <a:pt x="81" y="1891"/>
                  </a:moveTo>
                  <a:cubicBezTo>
                    <a:pt x="79" y="1867"/>
                    <a:pt x="79" y="1867"/>
                    <a:pt x="79" y="1867"/>
                  </a:cubicBezTo>
                  <a:cubicBezTo>
                    <a:pt x="81" y="1867"/>
                    <a:pt x="84" y="1866"/>
                    <a:pt x="87" y="1866"/>
                  </a:cubicBezTo>
                  <a:cubicBezTo>
                    <a:pt x="89" y="1890"/>
                    <a:pt x="89" y="1890"/>
                    <a:pt x="89" y="1890"/>
                  </a:cubicBezTo>
                  <a:cubicBezTo>
                    <a:pt x="86" y="1890"/>
                    <a:pt x="84" y="1891"/>
                    <a:pt x="81" y="1891"/>
                  </a:cubicBezTo>
                  <a:close/>
                  <a:moveTo>
                    <a:pt x="101" y="1889"/>
                  </a:moveTo>
                  <a:cubicBezTo>
                    <a:pt x="98" y="1865"/>
                    <a:pt x="98" y="1865"/>
                    <a:pt x="98" y="1865"/>
                  </a:cubicBezTo>
                  <a:cubicBezTo>
                    <a:pt x="101" y="1864"/>
                    <a:pt x="104" y="1864"/>
                    <a:pt x="106" y="1864"/>
                  </a:cubicBezTo>
                  <a:cubicBezTo>
                    <a:pt x="109" y="1888"/>
                    <a:pt x="109" y="1888"/>
                    <a:pt x="109" y="1888"/>
                  </a:cubicBezTo>
                  <a:cubicBezTo>
                    <a:pt x="107" y="1888"/>
                    <a:pt x="104" y="1888"/>
                    <a:pt x="101" y="1889"/>
                  </a:cubicBezTo>
                  <a:close/>
                  <a:moveTo>
                    <a:pt x="121" y="1886"/>
                  </a:moveTo>
                  <a:cubicBezTo>
                    <a:pt x="118" y="1862"/>
                    <a:pt x="118" y="1862"/>
                    <a:pt x="118" y="1862"/>
                  </a:cubicBezTo>
                  <a:cubicBezTo>
                    <a:pt x="121" y="1862"/>
                    <a:pt x="123" y="1861"/>
                    <a:pt x="126" y="1861"/>
                  </a:cubicBezTo>
                  <a:cubicBezTo>
                    <a:pt x="129" y="1885"/>
                    <a:pt x="129" y="1885"/>
                    <a:pt x="129" y="1885"/>
                  </a:cubicBezTo>
                  <a:cubicBezTo>
                    <a:pt x="127" y="1885"/>
                    <a:pt x="124" y="1885"/>
                    <a:pt x="121" y="1886"/>
                  </a:cubicBezTo>
                  <a:close/>
                  <a:moveTo>
                    <a:pt x="141" y="1883"/>
                  </a:moveTo>
                  <a:cubicBezTo>
                    <a:pt x="137" y="1859"/>
                    <a:pt x="137" y="1859"/>
                    <a:pt x="137" y="1859"/>
                  </a:cubicBezTo>
                  <a:cubicBezTo>
                    <a:pt x="140" y="1859"/>
                    <a:pt x="143" y="1858"/>
                    <a:pt x="145" y="1858"/>
                  </a:cubicBezTo>
                  <a:cubicBezTo>
                    <a:pt x="149" y="1881"/>
                    <a:pt x="149" y="1881"/>
                    <a:pt x="149" y="1881"/>
                  </a:cubicBezTo>
                  <a:cubicBezTo>
                    <a:pt x="147" y="1882"/>
                    <a:pt x="144" y="1882"/>
                    <a:pt x="141" y="1883"/>
                  </a:cubicBezTo>
                  <a:close/>
                  <a:moveTo>
                    <a:pt x="161" y="1879"/>
                  </a:moveTo>
                  <a:cubicBezTo>
                    <a:pt x="157" y="1856"/>
                    <a:pt x="157" y="1856"/>
                    <a:pt x="157" y="1856"/>
                  </a:cubicBezTo>
                  <a:cubicBezTo>
                    <a:pt x="160" y="1855"/>
                    <a:pt x="162" y="1855"/>
                    <a:pt x="165" y="1854"/>
                  </a:cubicBezTo>
                  <a:cubicBezTo>
                    <a:pt x="169" y="1878"/>
                    <a:pt x="169" y="1878"/>
                    <a:pt x="169" y="1878"/>
                  </a:cubicBezTo>
                  <a:cubicBezTo>
                    <a:pt x="167" y="1878"/>
                    <a:pt x="164" y="1879"/>
                    <a:pt x="161" y="1879"/>
                  </a:cubicBezTo>
                  <a:close/>
                  <a:moveTo>
                    <a:pt x="181" y="1875"/>
                  </a:moveTo>
                  <a:cubicBezTo>
                    <a:pt x="176" y="1852"/>
                    <a:pt x="176" y="1852"/>
                    <a:pt x="176" y="1852"/>
                  </a:cubicBezTo>
                  <a:cubicBezTo>
                    <a:pt x="179" y="1851"/>
                    <a:pt x="181" y="1851"/>
                    <a:pt x="184" y="1850"/>
                  </a:cubicBezTo>
                  <a:cubicBezTo>
                    <a:pt x="189" y="1874"/>
                    <a:pt x="189" y="1874"/>
                    <a:pt x="189" y="1874"/>
                  </a:cubicBezTo>
                  <a:cubicBezTo>
                    <a:pt x="187" y="1874"/>
                    <a:pt x="184" y="1875"/>
                    <a:pt x="181" y="1875"/>
                  </a:cubicBezTo>
                  <a:close/>
                  <a:moveTo>
                    <a:pt x="201" y="1871"/>
                  </a:moveTo>
                  <a:cubicBezTo>
                    <a:pt x="196" y="1847"/>
                    <a:pt x="196" y="1847"/>
                    <a:pt x="196" y="1847"/>
                  </a:cubicBezTo>
                  <a:cubicBezTo>
                    <a:pt x="198" y="1847"/>
                    <a:pt x="201" y="1846"/>
                    <a:pt x="203" y="1846"/>
                  </a:cubicBezTo>
                  <a:cubicBezTo>
                    <a:pt x="209" y="1869"/>
                    <a:pt x="209" y="1869"/>
                    <a:pt x="209" y="1869"/>
                  </a:cubicBezTo>
                  <a:cubicBezTo>
                    <a:pt x="206" y="1870"/>
                    <a:pt x="204" y="1870"/>
                    <a:pt x="201" y="1871"/>
                  </a:cubicBezTo>
                  <a:close/>
                  <a:moveTo>
                    <a:pt x="221" y="1866"/>
                  </a:moveTo>
                  <a:cubicBezTo>
                    <a:pt x="215" y="1843"/>
                    <a:pt x="215" y="1843"/>
                    <a:pt x="215" y="1843"/>
                  </a:cubicBezTo>
                  <a:cubicBezTo>
                    <a:pt x="217" y="1842"/>
                    <a:pt x="220" y="1841"/>
                    <a:pt x="222" y="1841"/>
                  </a:cubicBezTo>
                  <a:cubicBezTo>
                    <a:pt x="229" y="1864"/>
                    <a:pt x="229" y="1864"/>
                    <a:pt x="229" y="1864"/>
                  </a:cubicBezTo>
                  <a:cubicBezTo>
                    <a:pt x="226" y="1865"/>
                    <a:pt x="223" y="1865"/>
                    <a:pt x="221" y="1866"/>
                  </a:cubicBezTo>
                  <a:close/>
                  <a:moveTo>
                    <a:pt x="240" y="1861"/>
                  </a:moveTo>
                  <a:cubicBezTo>
                    <a:pt x="234" y="1838"/>
                    <a:pt x="234" y="1838"/>
                    <a:pt x="234" y="1838"/>
                  </a:cubicBezTo>
                  <a:cubicBezTo>
                    <a:pt x="236" y="1837"/>
                    <a:pt x="239" y="1836"/>
                    <a:pt x="242" y="1836"/>
                  </a:cubicBezTo>
                  <a:cubicBezTo>
                    <a:pt x="248" y="1859"/>
                    <a:pt x="248" y="1859"/>
                    <a:pt x="248" y="1859"/>
                  </a:cubicBezTo>
                  <a:cubicBezTo>
                    <a:pt x="246" y="1859"/>
                    <a:pt x="243" y="1860"/>
                    <a:pt x="240" y="1861"/>
                  </a:cubicBezTo>
                  <a:close/>
                  <a:moveTo>
                    <a:pt x="260" y="1855"/>
                  </a:moveTo>
                  <a:cubicBezTo>
                    <a:pt x="253" y="1832"/>
                    <a:pt x="253" y="1832"/>
                    <a:pt x="253" y="1832"/>
                  </a:cubicBezTo>
                  <a:cubicBezTo>
                    <a:pt x="255" y="1831"/>
                    <a:pt x="258" y="1831"/>
                    <a:pt x="260" y="1830"/>
                  </a:cubicBezTo>
                  <a:cubicBezTo>
                    <a:pt x="268" y="1853"/>
                    <a:pt x="268" y="1853"/>
                    <a:pt x="268" y="1853"/>
                  </a:cubicBezTo>
                  <a:cubicBezTo>
                    <a:pt x="265" y="1854"/>
                    <a:pt x="262" y="1854"/>
                    <a:pt x="260" y="1855"/>
                  </a:cubicBezTo>
                  <a:close/>
                  <a:moveTo>
                    <a:pt x="279" y="1849"/>
                  </a:moveTo>
                  <a:cubicBezTo>
                    <a:pt x="272" y="1826"/>
                    <a:pt x="272" y="1826"/>
                    <a:pt x="272" y="1826"/>
                  </a:cubicBezTo>
                  <a:cubicBezTo>
                    <a:pt x="274" y="1825"/>
                    <a:pt x="277" y="1825"/>
                    <a:pt x="279" y="1824"/>
                  </a:cubicBezTo>
                  <a:cubicBezTo>
                    <a:pt x="287" y="1847"/>
                    <a:pt x="287" y="1847"/>
                    <a:pt x="287" y="1847"/>
                  </a:cubicBezTo>
                  <a:cubicBezTo>
                    <a:pt x="284" y="1847"/>
                    <a:pt x="282" y="1848"/>
                    <a:pt x="279" y="1849"/>
                  </a:cubicBezTo>
                  <a:close/>
                  <a:moveTo>
                    <a:pt x="299" y="1843"/>
                  </a:moveTo>
                  <a:cubicBezTo>
                    <a:pt x="291" y="1820"/>
                    <a:pt x="291" y="1820"/>
                    <a:pt x="291" y="1820"/>
                  </a:cubicBezTo>
                  <a:cubicBezTo>
                    <a:pt x="293" y="1819"/>
                    <a:pt x="296" y="1818"/>
                    <a:pt x="298" y="1817"/>
                  </a:cubicBezTo>
                  <a:cubicBezTo>
                    <a:pt x="306" y="1840"/>
                    <a:pt x="306" y="1840"/>
                    <a:pt x="306" y="1840"/>
                  </a:cubicBezTo>
                  <a:cubicBezTo>
                    <a:pt x="304" y="1841"/>
                    <a:pt x="301" y="1842"/>
                    <a:pt x="299" y="1843"/>
                  </a:cubicBezTo>
                  <a:close/>
                  <a:moveTo>
                    <a:pt x="318" y="1836"/>
                  </a:moveTo>
                  <a:cubicBezTo>
                    <a:pt x="309" y="1813"/>
                    <a:pt x="309" y="1813"/>
                    <a:pt x="309" y="1813"/>
                  </a:cubicBezTo>
                  <a:cubicBezTo>
                    <a:pt x="312" y="1812"/>
                    <a:pt x="314" y="1811"/>
                    <a:pt x="317" y="1810"/>
                  </a:cubicBezTo>
                  <a:cubicBezTo>
                    <a:pt x="325" y="1833"/>
                    <a:pt x="325" y="1833"/>
                    <a:pt x="325" y="1833"/>
                  </a:cubicBezTo>
                  <a:cubicBezTo>
                    <a:pt x="323" y="1834"/>
                    <a:pt x="320" y="1835"/>
                    <a:pt x="318" y="1836"/>
                  </a:cubicBezTo>
                  <a:close/>
                  <a:moveTo>
                    <a:pt x="337" y="1828"/>
                  </a:moveTo>
                  <a:cubicBezTo>
                    <a:pt x="328" y="1806"/>
                    <a:pt x="328" y="1806"/>
                    <a:pt x="328" y="1806"/>
                  </a:cubicBezTo>
                  <a:cubicBezTo>
                    <a:pt x="330" y="1805"/>
                    <a:pt x="333" y="1804"/>
                    <a:pt x="335" y="1803"/>
                  </a:cubicBezTo>
                  <a:cubicBezTo>
                    <a:pt x="344" y="1825"/>
                    <a:pt x="344" y="1825"/>
                    <a:pt x="344" y="1825"/>
                  </a:cubicBezTo>
                  <a:cubicBezTo>
                    <a:pt x="342" y="1826"/>
                    <a:pt x="339" y="1827"/>
                    <a:pt x="337" y="1828"/>
                  </a:cubicBezTo>
                  <a:close/>
                  <a:moveTo>
                    <a:pt x="356" y="1821"/>
                  </a:moveTo>
                  <a:cubicBezTo>
                    <a:pt x="346" y="1798"/>
                    <a:pt x="346" y="1798"/>
                    <a:pt x="346" y="1798"/>
                  </a:cubicBezTo>
                  <a:cubicBezTo>
                    <a:pt x="349" y="1797"/>
                    <a:pt x="351" y="1796"/>
                    <a:pt x="353" y="1795"/>
                  </a:cubicBezTo>
                  <a:cubicBezTo>
                    <a:pt x="363" y="1817"/>
                    <a:pt x="363" y="1817"/>
                    <a:pt x="363" y="1817"/>
                  </a:cubicBezTo>
                  <a:cubicBezTo>
                    <a:pt x="361" y="1818"/>
                    <a:pt x="358" y="1819"/>
                    <a:pt x="356" y="1821"/>
                  </a:cubicBezTo>
                  <a:close/>
                  <a:moveTo>
                    <a:pt x="374" y="1812"/>
                  </a:moveTo>
                  <a:cubicBezTo>
                    <a:pt x="364" y="1791"/>
                    <a:pt x="364" y="1791"/>
                    <a:pt x="364" y="1791"/>
                  </a:cubicBezTo>
                  <a:cubicBezTo>
                    <a:pt x="367" y="1789"/>
                    <a:pt x="369" y="1788"/>
                    <a:pt x="372" y="1787"/>
                  </a:cubicBezTo>
                  <a:cubicBezTo>
                    <a:pt x="382" y="1809"/>
                    <a:pt x="382" y="1809"/>
                    <a:pt x="382" y="1809"/>
                  </a:cubicBezTo>
                  <a:cubicBezTo>
                    <a:pt x="379" y="1810"/>
                    <a:pt x="377" y="1811"/>
                    <a:pt x="374" y="1812"/>
                  </a:cubicBezTo>
                  <a:close/>
                  <a:moveTo>
                    <a:pt x="393" y="1804"/>
                  </a:moveTo>
                  <a:cubicBezTo>
                    <a:pt x="382" y="1782"/>
                    <a:pt x="382" y="1782"/>
                    <a:pt x="382" y="1782"/>
                  </a:cubicBezTo>
                  <a:cubicBezTo>
                    <a:pt x="385" y="1781"/>
                    <a:pt x="387" y="1780"/>
                    <a:pt x="389" y="1779"/>
                  </a:cubicBezTo>
                  <a:cubicBezTo>
                    <a:pt x="400" y="1800"/>
                    <a:pt x="400" y="1800"/>
                    <a:pt x="400" y="1800"/>
                  </a:cubicBezTo>
                  <a:cubicBezTo>
                    <a:pt x="398" y="1802"/>
                    <a:pt x="395" y="1803"/>
                    <a:pt x="393" y="1804"/>
                  </a:cubicBezTo>
                  <a:close/>
                  <a:moveTo>
                    <a:pt x="411" y="1795"/>
                  </a:moveTo>
                  <a:cubicBezTo>
                    <a:pt x="400" y="1773"/>
                    <a:pt x="400" y="1773"/>
                    <a:pt x="400" y="1773"/>
                  </a:cubicBezTo>
                  <a:cubicBezTo>
                    <a:pt x="403" y="1772"/>
                    <a:pt x="405" y="1771"/>
                    <a:pt x="407" y="1770"/>
                  </a:cubicBezTo>
                  <a:cubicBezTo>
                    <a:pt x="418" y="1791"/>
                    <a:pt x="418" y="1791"/>
                    <a:pt x="418" y="1791"/>
                  </a:cubicBezTo>
                  <a:cubicBezTo>
                    <a:pt x="416" y="1792"/>
                    <a:pt x="413" y="1794"/>
                    <a:pt x="411" y="1795"/>
                  </a:cubicBezTo>
                  <a:close/>
                  <a:moveTo>
                    <a:pt x="429" y="1786"/>
                  </a:moveTo>
                  <a:cubicBezTo>
                    <a:pt x="418" y="1764"/>
                    <a:pt x="418" y="1764"/>
                    <a:pt x="418" y="1764"/>
                  </a:cubicBezTo>
                  <a:cubicBezTo>
                    <a:pt x="420" y="1763"/>
                    <a:pt x="422" y="1762"/>
                    <a:pt x="425" y="1761"/>
                  </a:cubicBezTo>
                  <a:cubicBezTo>
                    <a:pt x="436" y="1782"/>
                    <a:pt x="436" y="1782"/>
                    <a:pt x="436" y="1782"/>
                  </a:cubicBezTo>
                  <a:cubicBezTo>
                    <a:pt x="434" y="1783"/>
                    <a:pt x="431" y="1784"/>
                    <a:pt x="429" y="1786"/>
                  </a:cubicBezTo>
                  <a:close/>
                  <a:moveTo>
                    <a:pt x="447" y="1776"/>
                  </a:moveTo>
                  <a:cubicBezTo>
                    <a:pt x="435" y="1755"/>
                    <a:pt x="435" y="1755"/>
                    <a:pt x="435" y="1755"/>
                  </a:cubicBezTo>
                  <a:cubicBezTo>
                    <a:pt x="438" y="1754"/>
                    <a:pt x="440" y="1752"/>
                    <a:pt x="442" y="1751"/>
                  </a:cubicBezTo>
                  <a:cubicBezTo>
                    <a:pt x="454" y="1772"/>
                    <a:pt x="454" y="1772"/>
                    <a:pt x="454" y="1772"/>
                  </a:cubicBezTo>
                  <a:cubicBezTo>
                    <a:pt x="452" y="1773"/>
                    <a:pt x="449" y="1775"/>
                    <a:pt x="447" y="1776"/>
                  </a:cubicBezTo>
                  <a:close/>
                  <a:moveTo>
                    <a:pt x="465" y="1766"/>
                  </a:moveTo>
                  <a:cubicBezTo>
                    <a:pt x="452" y="1745"/>
                    <a:pt x="452" y="1745"/>
                    <a:pt x="452" y="1745"/>
                  </a:cubicBezTo>
                  <a:cubicBezTo>
                    <a:pt x="455" y="1744"/>
                    <a:pt x="457" y="1742"/>
                    <a:pt x="459" y="1741"/>
                  </a:cubicBezTo>
                  <a:cubicBezTo>
                    <a:pt x="472" y="1762"/>
                    <a:pt x="472" y="1762"/>
                    <a:pt x="472" y="1762"/>
                  </a:cubicBezTo>
                  <a:cubicBezTo>
                    <a:pt x="469" y="1763"/>
                    <a:pt x="467" y="1764"/>
                    <a:pt x="465" y="1766"/>
                  </a:cubicBezTo>
                  <a:close/>
                  <a:moveTo>
                    <a:pt x="482" y="1755"/>
                  </a:moveTo>
                  <a:cubicBezTo>
                    <a:pt x="469" y="1735"/>
                    <a:pt x="469" y="1735"/>
                    <a:pt x="469" y="1735"/>
                  </a:cubicBezTo>
                  <a:cubicBezTo>
                    <a:pt x="472" y="1734"/>
                    <a:pt x="474" y="1732"/>
                    <a:pt x="476" y="1731"/>
                  </a:cubicBezTo>
                  <a:cubicBezTo>
                    <a:pt x="489" y="1751"/>
                    <a:pt x="489" y="1751"/>
                    <a:pt x="489" y="1751"/>
                  </a:cubicBezTo>
                  <a:cubicBezTo>
                    <a:pt x="487" y="1753"/>
                    <a:pt x="484" y="1754"/>
                    <a:pt x="482" y="1755"/>
                  </a:cubicBezTo>
                  <a:close/>
                  <a:moveTo>
                    <a:pt x="499" y="1745"/>
                  </a:moveTo>
                  <a:cubicBezTo>
                    <a:pt x="486" y="1724"/>
                    <a:pt x="486" y="1724"/>
                    <a:pt x="486" y="1724"/>
                  </a:cubicBezTo>
                  <a:cubicBezTo>
                    <a:pt x="488" y="1723"/>
                    <a:pt x="491" y="1722"/>
                    <a:pt x="493" y="1720"/>
                  </a:cubicBezTo>
                  <a:cubicBezTo>
                    <a:pt x="506" y="1740"/>
                    <a:pt x="506" y="1740"/>
                    <a:pt x="506" y="1740"/>
                  </a:cubicBezTo>
                  <a:cubicBezTo>
                    <a:pt x="504" y="1742"/>
                    <a:pt x="501" y="1743"/>
                    <a:pt x="499" y="1745"/>
                  </a:cubicBezTo>
                  <a:close/>
                  <a:moveTo>
                    <a:pt x="516" y="1733"/>
                  </a:moveTo>
                  <a:cubicBezTo>
                    <a:pt x="503" y="1713"/>
                    <a:pt x="503" y="1713"/>
                    <a:pt x="503" y="1713"/>
                  </a:cubicBezTo>
                  <a:cubicBezTo>
                    <a:pt x="505" y="1712"/>
                    <a:pt x="507" y="1711"/>
                    <a:pt x="509" y="1709"/>
                  </a:cubicBezTo>
                  <a:cubicBezTo>
                    <a:pt x="523" y="1729"/>
                    <a:pt x="523" y="1729"/>
                    <a:pt x="523" y="1729"/>
                  </a:cubicBezTo>
                  <a:cubicBezTo>
                    <a:pt x="521" y="1730"/>
                    <a:pt x="518" y="1732"/>
                    <a:pt x="516" y="1733"/>
                  </a:cubicBezTo>
                  <a:close/>
                  <a:moveTo>
                    <a:pt x="533" y="1722"/>
                  </a:moveTo>
                  <a:cubicBezTo>
                    <a:pt x="519" y="1702"/>
                    <a:pt x="519" y="1702"/>
                    <a:pt x="519" y="1702"/>
                  </a:cubicBezTo>
                  <a:cubicBezTo>
                    <a:pt x="521" y="1701"/>
                    <a:pt x="523" y="1699"/>
                    <a:pt x="525" y="1698"/>
                  </a:cubicBezTo>
                  <a:cubicBezTo>
                    <a:pt x="539" y="1717"/>
                    <a:pt x="539" y="1717"/>
                    <a:pt x="539" y="1717"/>
                  </a:cubicBezTo>
                  <a:cubicBezTo>
                    <a:pt x="537" y="1719"/>
                    <a:pt x="535" y="1720"/>
                    <a:pt x="533" y="1722"/>
                  </a:cubicBezTo>
                  <a:close/>
                  <a:moveTo>
                    <a:pt x="549" y="1710"/>
                  </a:moveTo>
                  <a:cubicBezTo>
                    <a:pt x="535" y="1691"/>
                    <a:pt x="535" y="1691"/>
                    <a:pt x="535" y="1691"/>
                  </a:cubicBezTo>
                  <a:cubicBezTo>
                    <a:pt x="537" y="1689"/>
                    <a:pt x="539" y="1687"/>
                    <a:pt x="541" y="1686"/>
                  </a:cubicBezTo>
                  <a:cubicBezTo>
                    <a:pt x="556" y="1705"/>
                    <a:pt x="556" y="1705"/>
                    <a:pt x="556" y="1705"/>
                  </a:cubicBezTo>
                  <a:cubicBezTo>
                    <a:pt x="554" y="1707"/>
                    <a:pt x="551" y="1708"/>
                    <a:pt x="549" y="1710"/>
                  </a:cubicBezTo>
                  <a:close/>
                  <a:moveTo>
                    <a:pt x="565" y="1698"/>
                  </a:moveTo>
                  <a:cubicBezTo>
                    <a:pt x="551" y="1679"/>
                    <a:pt x="551" y="1679"/>
                    <a:pt x="551" y="1679"/>
                  </a:cubicBezTo>
                  <a:cubicBezTo>
                    <a:pt x="553" y="1677"/>
                    <a:pt x="555" y="1675"/>
                    <a:pt x="557" y="1674"/>
                  </a:cubicBezTo>
                  <a:cubicBezTo>
                    <a:pt x="572" y="1693"/>
                    <a:pt x="572" y="1693"/>
                    <a:pt x="572" y="1693"/>
                  </a:cubicBezTo>
                  <a:cubicBezTo>
                    <a:pt x="570" y="1694"/>
                    <a:pt x="568" y="1696"/>
                    <a:pt x="565" y="1698"/>
                  </a:cubicBezTo>
                  <a:close/>
                  <a:moveTo>
                    <a:pt x="581" y="1685"/>
                  </a:moveTo>
                  <a:cubicBezTo>
                    <a:pt x="566" y="1666"/>
                    <a:pt x="566" y="1666"/>
                    <a:pt x="566" y="1666"/>
                  </a:cubicBezTo>
                  <a:cubicBezTo>
                    <a:pt x="568" y="1665"/>
                    <a:pt x="570" y="1663"/>
                    <a:pt x="572" y="1661"/>
                  </a:cubicBezTo>
                  <a:cubicBezTo>
                    <a:pt x="588" y="1680"/>
                    <a:pt x="588" y="1680"/>
                    <a:pt x="588" y="1680"/>
                  </a:cubicBezTo>
                  <a:cubicBezTo>
                    <a:pt x="586" y="1682"/>
                    <a:pt x="584" y="1683"/>
                    <a:pt x="581" y="1685"/>
                  </a:cubicBezTo>
                  <a:close/>
                  <a:moveTo>
                    <a:pt x="597" y="1672"/>
                  </a:moveTo>
                  <a:cubicBezTo>
                    <a:pt x="582" y="1654"/>
                    <a:pt x="582" y="1654"/>
                    <a:pt x="582" y="1654"/>
                  </a:cubicBezTo>
                  <a:cubicBezTo>
                    <a:pt x="584" y="1652"/>
                    <a:pt x="586" y="1650"/>
                    <a:pt x="588" y="1649"/>
                  </a:cubicBezTo>
                  <a:cubicBezTo>
                    <a:pt x="603" y="1667"/>
                    <a:pt x="603" y="1667"/>
                    <a:pt x="603" y="1667"/>
                  </a:cubicBezTo>
                  <a:cubicBezTo>
                    <a:pt x="601" y="1669"/>
                    <a:pt x="599" y="1670"/>
                    <a:pt x="597" y="1672"/>
                  </a:cubicBezTo>
                  <a:close/>
                  <a:moveTo>
                    <a:pt x="612" y="1659"/>
                  </a:moveTo>
                  <a:cubicBezTo>
                    <a:pt x="597" y="1641"/>
                    <a:pt x="597" y="1641"/>
                    <a:pt x="597" y="1641"/>
                  </a:cubicBezTo>
                  <a:cubicBezTo>
                    <a:pt x="599" y="1639"/>
                    <a:pt x="601" y="1637"/>
                    <a:pt x="603" y="1636"/>
                  </a:cubicBezTo>
                  <a:cubicBezTo>
                    <a:pt x="619" y="1654"/>
                    <a:pt x="619" y="1654"/>
                    <a:pt x="619" y="1654"/>
                  </a:cubicBezTo>
                  <a:cubicBezTo>
                    <a:pt x="617" y="1655"/>
                    <a:pt x="615" y="1657"/>
                    <a:pt x="612" y="1659"/>
                  </a:cubicBezTo>
                  <a:close/>
                  <a:moveTo>
                    <a:pt x="628" y="1645"/>
                  </a:moveTo>
                  <a:cubicBezTo>
                    <a:pt x="611" y="1628"/>
                    <a:pt x="611" y="1628"/>
                    <a:pt x="611" y="1628"/>
                  </a:cubicBezTo>
                  <a:cubicBezTo>
                    <a:pt x="613" y="1626"/>
                    <a:pt x="615" y="1624"/>
                    <a:pt x="617" y="1622"/>
                  </a:cubicBezTo>
                  <a:cubicBezTo>
                    <a:pt x="634" y="1640"/>
                    <a:pt x="634" y="1640"/>
                    <a:pt x="634" y="1640"/>
                  </a:cubicBezTo>
                  <a:cubicBezTo>
                    <a:pt x="632" y="1642"/>
                    <a:pt x="630" y="1644"/>
                    <a:pt x="628" y="1645"/>
                  </a:cubicBezTo>
                  <a:close/>
                  <a:moveTo>
                    <a:pt x="642" y="1632"/>
                  </a:moveTo>
                  <a:cubicBezTo>
                    <a:pt x="626" y="1614"/>
                    <a:pt x="626" y="1614"/>
                    <a:pt x="626" y="1614"/>
                  </a:cubicBezTo>
                  <a:cubicBezTo>
                    <a:pt x="628" y="1612"/>
                    <a:pt x="630" y="1611"/>
                    <a:pt x="631" y="1609"/>
                  </a:cubicBezTo>
                  <a:cubicBezTo>
                    <a:pt x="648" y="1626"/>
                    <a:pt x="648" y="1626"/>
                    <a:pt x="648" y="1626"/>
                  </a:cubicBezTo>
                  <a:cubicBezTo>
                    <a:pt x="646" y="1628"/>
                    <a:pt x="644" y="1630"/>
                    <a:pt x="642" y="1632"/>
                  </a:cubicBezTo>
                  <a:close/>
                  <a:moveTo>
                    <a:pt x="657" y="1617"/>
                  </a:moveTo>
                  <a:cubicBezTo>
                    <a:pt x="640" y="1600"/>
                    <a:pt x="640" y="1600"/>
                    <a:pt x="640" y="1600"/>
                  </a:cubicBezTo>
                  <a:cubicBezTo>
                    <a:pt x="642" y="1598"/>
                    <a:pt x="644" y="1597"/>
                    <a:pt x="645" y="1595"/>
                  </a:cubicBezTo>
                  <a:cubicBezTo>
                    <a:pt x="663" y="1612"/>
                    <a:pt x="663" y="1612"/>
                    <a:pt x="663" y="1612"/>
                  </a:cubicBezTo>
                  <a:cubicBezTo>
                    <a:pt x="661" y="1614"/>
                    <a:pt x="659" y="1615"/>
                    <a:pt x="657" y="1617"/>
                  </a:cubicBezTo>
                  <a:close/>
                  <a:moveTo>
                    <a:pt x="671" y="1603"/>
                  </a:moveTo>
                  <a:cubicBezTo>
                    <a:pt x="654" y="1586"/>
                    <a:pt x="654" y="1586"/>
                    <a:pt x="654" y="1586"/>
                  </a:cubicBezTo>
                  <a:cubicBezTo>
                    <a:pt x="656" y="1584"/>
                    <a:pt x="657" y="1582"/>
                    <a:pt x="659" y="1581"/>
                  </a:cubicBezTo>
                  <a:cubicBezTo>
                    <a:pt x="677" y="1597"/>
                    <a:pt x="677" y="1597"/>
                    <a:pt x="677" y="1597"/>
                  </a:cubicBezTo>
                  <a:cubicBezTo>
                    <a:pt x="675" y="1599"/>
                    <a:pt x="673" y="1601"/>
                    <a:pt x="671" y="1603"/>
                  </a:cubicBezTo>
                  <a:close/>
                  <a:moveTo>
                    <a:pt x="685" y="1588"/>
                  </a:moveTo>
                  <a:cubicBezTo>
                    <a:pt x="667" y="1572"/>
                    <a:pt x="667" y="1572"/>
                    <a:pt x="667" y="1572"/>
                  </a:cubicBezTo>
                  <a:cubicBezTo>
                    <a:pt x="669" y="1570"/>
                    <a:pt x="671" y="1568"/>
                    <a:pt x="673" y="1566"/>
                  </a:cubicBezTo>
                  <a:cubicBezTo>
                    <a:pt x="690" y="1582"/>
                    <a:pt x="690" y="1582"/>
                    <a:pt x="690" y="1582"/>
                  </a:cubicBezTo>
                  <a:cubicBezTo>
                    <a:pt x="689" y="1584"/>
                    <a:pt x="687" y="1586"/>
                    <a:pt x="685" y="1588"/>
                  </a:cubicBezTo>
                  <a:close/>
                  <a:moveTo>
                    <a:pt x="698" y="1573"/>
                  </a:moveTo>
                  <a:cubicBezTo>
                    <a:pt x="680" y="1557"/>
                    <a:pt x="680" y="1557"/>
                    <a:pt x="680" y="1557"/>
                  </a:cubicBezTo>
                  <a:cubicBezTo>
                    <a:pt x="682" y="1555"/>
                    <a:pt x="684" y="1553"/>
                    <a:pt x="686" y="1551"/>
                  </a:cubicBezTo>
                  <a:cubicBezTo>
                    <a:pt x="704" y="1567"/>
                    <a:pt x="704" y="1567"/>
                    <a:pt x="704" y="1567"/>
                  </a:cubicBezTo>
                  <a:cubicBezTo>
                    <a:pt x="702" y="1569"/>
                    <a:pt x="700" y="1571"/>
                    <a:pt x="698" y="1573"/>
                  </a:cubicBezTo>
                  <a:close/>
                  <a:moveTo>
                    <a:pt x="712" y="1558"/>
                  </a:moveTo>
                  <a:cubicBezTo>
                    <a:pt x="693" y="1542"/>
                    <a:pt x="693" y="1542"/>
                    <a:pt x="693" y="1542"/>
                  </a:cubicBezTo>
                  <a:cubicBezTo>
                    <a:pt x="695" y="1540"/>
                    <a:pt x="697" y="1538"/>
                    <a:pt x="698" y="1536"/>
                  </a:cubicBezTo>
                  <a:cubicBezTo>
                    <a:pt x="717" y="1551"/>
                    <a:pt x="717" y="1551"/>
                    <a:pt x="717" y="1551"/>
                  </a:cubicBezTo>
                  <a:cubicBezTo>
                    <a:pt x="715" y="1554"/>
                    <a:pt x="713" y="1556"/>
                    <a:pt x="712" y="1558"/>
                  </a:cubicBezTo>
                  <a:close/>
                  <a:moveTo>
                    <a:pt x="725" y="1542"/>
                  </a:moveTo>
                  <a:cubicBezTo>
                    <a:pt x="706" y="1527"/>
                    <a:pt x="706" y="1527"/>
                    <a:pt x="706" y="1527"/>
                  </a:cubicBezTo>
                  <a:cubicBezTo>
                    <a:pt x="708" y="1525"/>
                    <a:pt x="709" y="1523"/>
                    <a:pt x="711" y="1521"/>
                  </a:cubicBezTo>
                  <a:cubicBezTo>
                    <a:pt x="730" y="1536"/>
                    <a:pt x="730" y="1536"/>
                    <a:pt x="730" y="1536"/>
                  </a:cubicBezTo>
                  <a:cubicBezTo>
                    <a:pt x="728" y="1538"/>
                    <a:pt x="726" y="1540"/>
                    <a:pt x="725" y="1542"/>
                  </a:cubicBezTo>
                  <a:close/>
                  <a:moveTo>
                    <a:pt x="737" y="1526"/>
                  </a:moveTo>
                  <a:cubicBezTo>
                    <a:pt x="718" y="1511"/>
                    <a:pt x="718" y="1511"/>
                    <a:pt x="718" y="1511"/>
                  </a:cubicBezTo>
                  <a:cubicBezTo>
                    <a:pt x="720" y="1509"/>
                    <a:pt x="721" y="1507"/>
                    <a:pt x="723" y="1505"/>
                  </a:cubicBezTo>
                  <a:cubicBezTo>
                    <a:pt x="742" y="1520"/>
                    <a:pt x="742" y="1520"/>
                    <a:pt x="742" y="1520"/>
                  </a:cubicBezTo>
                  <a:cubicBezTo>
                    <a:pt x="740" y="1522"/>
                    <a:pt x="739" y="1524"/>
                    <a:pt x="737" y="1526"/>
                  </a:cubicBezTo>
                  <a:close/>
                  <a:moveTo>
                    <a:pt x="749" y="1510"/>
                  </a:moveTo>
                  <a:cubicBezTo>
                    <a:pt x="730" y="1496"/>
                    <a:pt x="730" y="1496"/>
                    <a:pt x="730" y="1496"/>
                  </a:cubicBezTo>
                  <a:cubicBezTo>
                    <a:pt x="732" y="1494"/>
                    <a:pt x="733" y="1491"/>
                    <a:pt x="735" y="1489"/>
                  </a:cubicBezTo>
                  <a:cubicBezTo>
                    <a:pt x="754" y="1503"/>
                    <a:pt x="754" y="1503"/>
                    <a:pt x="754" y="1503"/>
                  </a:cubicBezTo>
                  <a:cubicBezTo>
                    <a:pt x="753" y="1506"/>
                    <a:pt x="751" y="1508"/>
                    <a:pt x="749" y="1510"/>
                  </a:cubicBezTo>
                  <a:close/>
                  <a:moveTo>
                    <a:pt x="761" y="1494"/>
                  </a:moveTo>
                  <a:cubicBezTo>
                    <a:pt x="742" y="1480"/>
                    <a:pt x="742" y="1480"/>
                    <a:pt x="742" y="1480"/>
                  </a:cubicBezTo>
                  <a:cubicBezTo>
                    <a:pt x="743" y="1478"/>
                    <a:pt x="745" y="1475"/>
                    <a:pt x="746" y="1473"/>
                  </a:cubicBezTo>
                  <a:cubicBezTo>
                    <a:pt x="766" y="1487"/>
                    <a:pt x="766" y="1487"/>
                    <a:pt x="766" y="1487"/>
                  </a:cubicBezTo>
                  <a:cubicBezTo>
                    <a:pt x="764" y="1489"/>
                    <a:pt x="763" y="1491"/>
                    <a:pt x="761" y="1494"/>
                  </a:cubicBezTo>
                  <a:close/>
                  <a:moveTo>
                    <a:pt x="773" y="1477"/>
                  </a:moveTo>
                  <a:cubicBezTo>
                    <a:pt x="753" y="1463"/>
                    <a:pt x="753" y="1463"/>
                    <a:pt x="753" y="1463"/>
                  </a:cubicBezTo>
                  <a:cubicBezTo>
                    <a:pt x="754" y="1461"/>
                    <a:pt x="756" y="1459"/>
                    <a:pt x="757" y="1457"/>
                  </a:cubicBezTo>
                  <a:cubicBezTo>
                    <a:pt x="777" y="1470"/>
                    <a:pt x="777" y="1470"/>
                    <a:pt x="777" y="1470"/>
                  </a:cubicBezTo>
                  <a:cubicBezTo>
                    <a:pt x="776" y="1472"/>
                    <a:pt x="774" y="1475"/>
                    <a:pt x="773" y="1477"/>
                  </a:cubicBezTo>
                  <a:close/>
                  <a:moveTo>
                    <a:pt x="784" y="1460"/>
                  </a:moveTo>
                  <a:cubicBezTo>
                    <a:pt x="764" y="1447"/>
                    <a:pt x="764" y="1447"/>
                    <a:pt x="764" y="1447"/>
                  </a:cubicBezTo>
                  <a:cubicBezTo>
                    <a:pt x="765" y="1445"/>
                    <a:pt x="767" y="1443"/>
                    <a:pt x="768" y="1440"/>
                  </a:cubicBezTo>
                  <a:cubicBezTo>
                    <a:pt x="788" y="1453"/>
                    <a:pt x="788" y="1453"/>
                    <a:pt x="788" y="1453"/>
                  </a:cubicBezTo>
                  <a:cubicBezTo>
                    <a:pt x="787" y="1455"/>
                    <a:pt x="785" y="1458"/>
                    <a:pt x="784" y="1460"/>
                  </a:cubicBezTo>
                  <a:close/>
                  <a:moveTo>
                    <a:pt x="795" y="1443"/>
                  </a:moveTo>
                  <a:cubicBezTo>
                    <a:pt x="774" y="1430"/>
                    <a:pt x="774" y="1430"/>
                    <a:pt x="774" y="1430"/>
                  </a:cubicBezTo>
                  <a:cubicBezTo>
                    <a:pt x="776" y="1428"/>
                    <a:pt x="777" y="1426"/>
                    <a:pt x="778" y="1424"/>
                  </a:cubicBezTo>
                  <a:cubicBezTo>
                    <a:pt x="799" y="1436"/>
                    <a:pt x="799" y="1436"/>
                    <a:pt x="799" y="1436"/>
                  </a:cubicBezTo>
                  <a:cubicBezTo>
                    <a:pt x="798" y="1438"/>
                    <a:pt x="796" y="1441"/>
                    <a:pt x="795" y="1443"/>
                  </a:cubicBezTo>
                  <a:close/>
                  <a:moveTo>
                    <a:pt x="805" y="1426"/>
                  </a:moveTo>
                  <a:cubicBezTo>
                    <a:pt x="784" y="1413"/>
                    <a:pt x="784" y="1413"/>
                    <a:pt x="784" y="1413"/>
                  </a:cubicBezTo>
                  <a:cubicBezTo>
                    <a:pt x="786" y="1411"/>
                    <a:pt x="787" y="1409"/>
                    <a:pt x="788" y="1407"/>
                  </a:cubicBezTo>
                  <a:cubicBezTo>
                    <a:pt x="809" y="1419"/>
                    <a:pt x="809" y="1419"/>
                    <a:pt x="809" y="1419"/>
                  </a:cubicBezTo>
                  <a:cubicBezTo>
                    <a:pt x="808" y="1421"/>
                    <a:pt x="807" y="1423"/>
                    <a:pt x="805" y="1426"/>
                  </a:cubicBezTo>
                  <a:close/>
                  <a:moveTo>
                    <a:pt x="815" y="1408"/>
                  </a:moveTo>
                  <a:cubicBezTo>
                    <a:pt x="794" y="1396"/>
                    <a:pt x="794" y="1396"/>
                    <a:pt x="794" y="1396"/>
                  </a:cubicBezTo>
                  <a:cubicBezTo>
                    <a:pt x="796" y="1394"/>
                    <a:pt x="797" y="1392"/>
                    <a:pt x="798" y="1389"/>
                  </a:cubicBezTo>
                  <a:cubicBezTo>
                    <a:pt x="819" y="1401"/>
                    <a:pt x="819" y="1401"/>
                    <a:pt x="819" y="1401"/>
                  </a:cubicBezTo>
                  <a:cubicBezTo>
                    <a:pt x="818" y="1403"/>
                    <a:pt x="817" y="1406"/>
                    <a:pt x="815" y="1408"/>
                  </a:cubicBezTo>
                  <a:close/>
                  <a:moveTo>
                    <a:pt x="825" y="1390"/>
                  </a:moveTo>
                  <a:cubicBezTo>
                    <a:pt x="804" y="1379"/>
                    <a:pt x="804" y="1379"/>
                    <a:pt x="804" y="1379"/>
                  </a:cubicBezTo>
                  <a:cubicBezTo>
                    <a:pt x="805" y="1377"/>
                    <a:pt x="806" y="1374"/>
                    <a:pt x="807" y="1372"/>
                  </a:cubicBezTo>
                  <a:cubicBezTo>
                    <a:pt x="829" y="1383"/>
                    <a:pt x="829" y="1383"/>
                    <a:pt x="829" y="1383"/>
                  </a:cubicBezTo>
                  <a:cubicBezTo>
                    <a:pt x="827" y="1385"/>
                    <a:pt x="826" y="1388"/>
                    <a:pt x="825" y="1390"/>
                  </a:cubicBezTo>
                  <a:close/>
                  <a:moveTo>
                    <a:pt x="834" y="1372"/>
                  </a:moveTo>
                  <a:cubicBezTo>
                    <a:pt x="813" y="1361"/>
                    <a:pt x="813" y="1361"/>
                    <a:pt x="813" y="1361"/>
                  </a:cubicBezTo>
                  <a:cubicBezTo>
                    <a:pt x="814" y="1359"/>
                    <a:pt x="815" y="1357"/>
                    <a:pt x="816" y="1354"/>
                  </a:cubicBezTo>
                  <a:cubicBezTo>
                    <a:pt x="838" y="1365"/>
                    <a:pt x="838" y="1365"/>
                    <a:pt x="838" y="1365"/>
                  </a:cubicBezTo>
                  <a:cubicBezTo>
                    <a:pt x="837" y="1367"/>
                    <a:pt x="835" y="1370"/>
                    <a:pt x="834" y="1372"/>
                  </a:cubicBezTo>
                  <a:close/>
                  <a:moveTo>
                    <a:pt x="843" y="1354"/>
                  </a:moveTo>
                  <a:cubicBezTo>
                    <a:pt x="821" y="1344"/>
                    <a:pt x="821" y="1344"/>
                    <a:pt x="821" y="1344"/>
                  </a:cubicBezTo>
                  <a:cubicBezTo>
                    <a:pt x="823" y="1341"/>
                    <a:pt x="824" y="1339"/>
                    <a:pt x="825" y="1337"/>
                  </a:cubicBezTo>
                  <a:cubicBezTo>
                    <a:pt x="847" y="1347"/>
                    <a:pt x="847" y="1347"/>
                    <a:pt x="847" y="1347"/>
                  </a:cubicBezTo>
                  <a:cubicBezTo>
                    <a:pt x="845" y="1349"/>
                    <a:pt x="844" y="1352"/>
                    <a:pt x="843" y="1354"/>
                  </a:cubicBezTo>
                  <a:close/>
                  <a:moveTo>
                    <a:pt x="852" y="1336"/>
                  </a:moveTo>
                  <a:cubicBezTo>
                    <a:pt x="830" y="1326"/>
                    <a:pt x="830" y="1326"/>
                    <a:pt x="830" y="1326"/>
                  </a:cubicBezTo>
                  <a:cubicBezTo>
                    <a:pt x="831" y="1323"/>
                    <a:pt x="832" y="1321"/>
                    <a:pt x="833" y="1319"/>
                  </a:cubicBezTo>
                  <a:cubicBezTo>
                    <a:pt x="855" y="1328"/>
                    <a:pt x="855" y="1328"/>
                    <a:pt x="855" y="1328"/>
                  </a:cubicBezTo>
                  <a:cubicBezTo>
                    <a:pt x="854" y="1331"/>
                    <a:pt x="853" y="1333"/>
                    <a:pt x="852" y="1336"/>
                  </a:cubicBezTo>
                  <a:close/>
                  <a:moveTo>
                    <a:pt x="860" y="1317"/>
                  </a:moveTo>
                  <a:cubicBezTo>
                    <a:pt x="838" y="1308"/>
                    <a:pt x="838" y="1308"/>
                    <a:pt x="838" y="1308"/>
                  </a:cubicBezTo>
                  <a:cubicBezTo>
                    <a:pt x="839" y="1305"/>
                    <a:pt x="840" y="1303"/>
                    <a:pt x="841" y="1301"/>
                  </a:cubicBezTo>
                  <a:cubicBezTo>
                    <a:pt x="863" y="1310"/>
                    <a:pt x="863" y="1310"/>
                    <a:pt x="863" y="1310"/>
                  </a:cubicBezTo>
                  <a:cubicBezTo>
                    <a:pt x="862" y="1312"/>
                    <a:pt x="861" y="1315"/>
                    <a:pt x="860" y="1317"/>
                  </a:cubicBezTo>
                  <a:close/>
                  <a:moveTo>
                    <a:pt x="867" y="1299"/>
                  </a:moveTo>
                  <a:cubicBezTo>
                    <a:pt x="845" y="1290"/>
                    <a:pt x="845" y="1290"/>
                    <a:pt x="845" y="1290"/>
                  </a:cubicBezTo>
                  <a:cubicBezTo>
                    <a:pt x="846" y="1287"/>
                    <a:pt x="847" y="1285"/>
                    <a:pt x="848" y="1282"/>
                  </a:cubicBezTo>
                  <a:cubicBezTo>
                    <a:pt x="870" y="1291"/>
                    <a:pt x="870" y="1291"/>
                    <a:pt x="870" y="1291"/>
                  </a:cubicBezTo>
                  <a:cubicBezTo>
                    <a:pt x="869" y="1293"/>
                    <a:pt x="868" y="1296"/>
                    <a:pt x="867" y="1299"/>
                  </a:cubicBezTo>
                  <a:close/>
                  <a:moveTo>
                    <a:pt x="875" y="1280"/>
                  </a:moveTo>
                  <a:cubicBezTo>
                    <a:pt x="852" y="1271"/>
                    <a:pt x="852" y="1271"/>
                    <a:pt x="852" y="1271"/>
                  </a:cubicBezTo>
                  <a:cubicBezTo>
                    <a:pt x="853" y="1269"/>
                    <a:pt x="854" y="1266"/>
                    <a:pt x="855" y="1264"/>
                  </a:cubicBezTo>
                  <a:cubicBezTo>
                    <a:pt x="877" y="1272"/>
                    <a:pt x="877" y="1272"/>
                    <a:pt x="877" y="1272"/>
                  </a:cubicBezTo>
                  <a:cubicBezTo>
                    <a:pt x="877" y="1275"/>
                    <a:pt x="876" y="1277"/>
                    <a:pt x="875" y="1280"/>
                  </a:cubicBezTo>
                  <a:close/>
                  <a:moveTo>
                    <a:pt x="882" y="1261"/>
                  </a:moveTo>
                  <a:cubicBezTo>
                    <a:pt x="859" y="1253"/>
                    <a:pt x="859" y="1253"/>
                    <a:pt x="859" y="1253"/>
                  </a:cubicBezTo>
                  <a:cubicBezTo>
                    <a:pt x="860" y="1250"/>
                    <a:pt x="861" y="1248"/>
                    <a:pt x="862" y="1245"/>
                  </a:cubicBezTo>
                  <a:cubicBezTo>
                    <a:pt x="884" y="1253"/>
                    <a:pt x="884" y="1253"/>
                    <a:pt x="884" y="1253"/>
                  </a:cubicBezTo>
                  <a:cubicBezTo>
                    <a:pt x="883" y="1255"/>
                    <a:pt x="882" y="1258"/>
                    <a:pt x="882" y="1261"/>
                  </a:cubicBezTo>
                  <a:close/>
                  <a:moveTo>
                    <a:pt x="888" y="1241"/>
                  </a:moveTo>
                  <a:cubicBezTo>
                    <a:pt x="865" y="1234"/>
                    <a:pt x="865" y="1234"/>
                    <a:pt x="865" y="1234"/>
                  </a:cubicBezTo>
                  <a:cubicBezTo>
                    <a:pt x="866" y="1231"/>
                    <a:pt x="867" y="1229"/>
                    <a:pt x="868" y="1226"/>
                  </a:cubicBezTo>
                  <a:cubicBezTo>
                    <a:pt x="891" y="1234"/>
                    <a:pt x="891" y="1234"/>
                    <a:pt x="891" y="1234"/>
                  </a:cubicBezTo>
                  <a:cubicBezTo>
                    <a:pt x="890" y="1236"/>
                    <a:pt x="889" y="1239"/>
                    <a:pt x="888" y="1241"/>
                  </a:cubicBezTo>
                  <a:close/>
                  <a:moveTo>
                    <a:pt x="894" y="1222"/>
                  </a:moveTo>
                  <a:cubicBezTo>
                    <a:pt x="871" y="1215"/>
                    <a:pt x="871" y="1215"/>
                    <a:pt x="871" y="1215"/>
                  </a:cubicBezTo>
                  <a:cubicBezTo>
                    <a:pt x="872" y="1212"/>
                    <a:pt x="873" y="1210"/>
                    <a:pt x="873" y="1207"/>
                  </a:cubicBezTo>
                  <a:cubicBezTo>
                    <a:pt x="897" y="1214"/>
                    <a:pt x="897" y="1214"/>
                    <a:pt x="897" y="1214"/>
                  </a:cubicBezTo>
                  <a:cubicBezTo>
                    <a:pt x="896" y="1217"/>
                    <a:pt x="895" y="1219"/>
                    <a:pt x="894" y="1222"/>
                  </a:cubicBezTo>
                  <a:close/>
                  <a:moveTo>
                    <a:pt x="900" y="1202"/>
                  </a:moveTo>
                  <a:cubicBezTo>
                    <a:pt x="877" y="1196"/>
                    <a:pt x="877" y="1196"/>
                    <a:pt x="877" y="1196"/>
                  </a:cubicBezTo>
                  <a:cubicBezTo>
                    <a:pt x="877" y="1193"/>
                    <a:pt x="878" y="1191"/>
                    <a:pt x="879" y="1188"/>
                  </a:cubicBezTo>
                  <a:cubicBezTo>
                    <a:pt x="902" y="1195"/>
                    <a:pt x="902" y="1195"/>
                    <a:pt x="902" y="1195"/>
                  </a:cubicBezTo>
                  <a:cubicBezTo>
                    <a:pt x="901" y="1197"/>
                    <a:pt x="901" y="1200"/>
                    <a:pt x="900" y="1202"/>
                  </a:cubicBezTo>
                  <a:close/>
                  <a:moveTo>
                    <a:pt x="905" y="1183"/>
                  </a:moveTo>
                  <a:cubicBezTo>
                    <a:pt x="882" y="1177"/>
                    <a:pt x="882" y="1177"/>
                    <a:pt x="882" y="1177"/>
                  </a:cubicBezTo>
                  <a:cubicBezTo>
                    <a:pt x="882" y="1174"/>
                    <a:pt x="883" y="1172"/>
                    <a:pt x="884" y="1169"/>
                  </a:cubicBezTo>
                  <a:cubicBezTo>
                    <a:pt x="907" y="1175"/>
                    <a:pt x="907" y="1175"/>
                    <a:pt x="907" y="1175"/>
                  </a:cubicBezTo>
                  <a:cubicBezTo>
                    <a:pt x="906" y="1178"/>
                    <a:pt x="906" y="1180"/>
                    <a:pt x="905" y="1183"/>
                  </a:cubicBezTo>
                  <a:close/>
                  <a:moveTo>
                    <a:pt x="910" y="1163"/>
                  </a:moveTo>
                  <a:cubicBezTo>
                    <a:pt x="887" y="1158"/>
                    <a:pt x="887" y="1158"/>
                    <a:pt x="887" y="1158"/>
                  </a:cubicBezTo>
                  <a:cubicBezTo>
                    <a:pt x="887" y="1155"/>
                    <a:pt x="888" y="1153"/>
                    <a:pt x="888" y="1150"/>
                  </a:cubicBezTo>
                  <a:cubicBezTo>
                    <a:pt x="912" y="1155"/>
                    <a:pt x="912" y="1155"/>
                    <a:pt x="912" y="1155"/>
                  </a:cubicBezTo>
                  <a:cubicBezTo>
                    <a:pt x="911" y="1158"/>
                    <a:pt x="911" y="1161"/>
                    <a:pt x="910" y="1163"/>
                  </a:cubicBezTo>
                  <a:close/>
                  <a:moveTo>
                    <a:pt x="914" y="1143"/>
                  </a:moveTo>
                  <a:cubicBezTo>
                    <a:pt x="891" y="1138"/>
                    <a:pt x="891" y="1138"/>
                    <a:pt x="891" y="1138"/>
                  </a:cubicBezTo>
                  <a:cubicBezTo>
                    <a:pt x="891" y="1136"/>
                    <a:pt x="892" y="1133"/>
                    <a:pt x="892" y="1131"/>
                  </a:cubicBezTo>
                  <a:cubicBezTo>
                    <a:pt x="916" y="1135"/>
                    <a:pt x="916" y="1135"/>
                    <a:pt x="916" y="1135"/>
                  </a:cubicBezTo>
                  <a:cubicBezTo>
                    <a:pt x="915" y="1138"/>
                    <a:pt x="915" y="1141"/>
                    <a:pt x="914" y="1143"/>
                  </a:cubicBezTo>
                  <a:close/>
                  <a:moveTo>
                    <a:pt x="918" y="1123"/>
                  </a:moveTo>
                  <a:cubicBezTo>
                    <a:pt x="895" y="1119"/>
                    <a:pt x="895" y="1119"/>
                    <a:pt x="895" y="1119"/>
                  </a:cubicBezTo>
                  <a:cubicBezTo>
                    <a:pt x="895" y="1116"/>
                    <a:pt x="896" y="1114"/>
                    <a:pt x="896" y="1111"/>
                  </a:cubicBezTo>
                  <a:cubicBezTo>
                    <a:pt x="920" y="1115"/>
                    <a:pt x="920" y="1115"/>
                    <a:pt x="920" y="1115"/>
                  </a:cubicBezTo>
                  <a:cubicBezTo>
                    <a:pt x="919" y="1118"/>
                    <a:pt x="919" y="1121"/>
                    <a:pt x="918" y="1123"/>
                  </a:cubicBezTo>
                  <a:close/>
                  <a:moveTo>
                    <a:pt x="922" y="1103"/>
                  </a:moveTo>
                  <a:cubicBezTo>
                    <a:pt x="898" y="1100"/>
                    <a:pt x="898" y="1100"/>
                    <a:pt x="898" y="1100"/>
                  </a:cubicBezTo>
                  <a:cubicBezTo>
                    <a:pt x="899" y="1097"/>
                    <a:pt x="899" y="1094"/>
                    <a:pt x="899" y="1092"/>
                  </a:cubicBezTo>
                  <a:cubicBezTo>
                    <a:pt x="923" y="1095"/>
                    <a:pt x="923" y="1095"/>
                    <a:pt x="923" y="1095"/>
                  </a:cubicBezTo>
                  <a:cubicBezTo>
                    <a:pt x="923" y="1098"/>
                    <a:pt x="922" y="1101"/>
                    <a:pt x="922" y="1103"/>
                  </a:cubicBezTo>
                  <a:close/>
                  <a:moveTo>
                    <a:pt x="925" y="1083"/>
                  </a:moveTo>
                  <a:cubicBezTo>
                    <a:pt x="901" y="1080"/>
                    <a:pt x="901" y="1080"/>
                    <a:pt x="901" y="1080"/>
                  </a:cubicBezTo>
                  <a:cubicBezTo>
                    <a:pt x="902" y="1077"/>
                    <a:pt x="902" y="1075"/>
                    <a:pt x="902" y="1072"/>
                  </a:cubicBezTo>
                  <a:cubicBezTo>
                    <a:pt x="926" y="1075"/>
                    <a:pt x="926" y="1075"/>
                    <a:pt x="926" y="1075"/>
                  </a:cubicBezTo>
                  <a:cubicBezTo>
                    <a:pt x="926" y="1078"/>
                    <a:pt x="925" y="1081"/>
                    <a:pt x="925" y="1083"/>
                  </a:cubicBezTo>
                  <a:close/>
                  <a:moveTo>
                    <a:pt x="928" y="1063"/>
                  </a:moveTo>
                  <a:cubicBezTo>
                    <a:pt x="904" y="1060"/>
                    <a:pt x="904" y="1060"/>
                    <a:pt x="904" y="1060"/>
                  </a:cubicBezTo>
                  <a:cubicBezTo>
                    <a:pt x="904" y="1058"/>
                    <a:pt x="904" y="1055"/>
                    <a:pt x="905" y="1053"/>
                  </a:cubicBezTo>
                  <a:cubicBezTo>
                    <a:pt x="929" y="1055"/>
                    <a:pt x="929" y="1055"/>
                    <a:pt x="929" y="1055"/>
                  </a:cubicBezTo>
                  <a:cubicBezTo>
                    <a:pt x="928" y="1058"/>
                    <a:pt x="928" y="1061"/>
                    <a:pt x="928" y="1063"/>
                  </a:cubicBezTo>
                  <a:close/>
                  <a:moveTo>
                    <a:pt x="930" y="1043"/>
                  </a:moveTo>
                  <a:cubicBezTo>
                    <a:pt x="906" y="1041"/>
                    <a:pt x="906" y="1041"/>
                    <a:pt x="906" y="1041"/>
                  </a:cubicBezTo>
                  <a:cubicBezTo>
                    <a:pt x="906" y="1038"/>
                    <a:pt x="906" y="1035"/>
                    <a:pt x="907" y="1033"/>
                  </a:cubicBezTo>
                  <a:cubicBezTo>
                    <a:pt x="931" y="1035"/>
                    <a:pt x="931" y="1035"/>
                    <a:pt x="931" y="1035"/>
                  </a:cubicBezTo>
                  <a:cubicBezTo>
                    <a:pt x="930" y="1038"/>
                    <a:pt x="930" y="1040"/>
                    <a:pt x="930" y="1043"/>
                  </a:cubicBezTo>
                  <a:close/>
                  <a:moveTo>
                    <a:pt x="932" y="1023"/>
                  </a:moveTo>
                  <a:cubicBezTo>
                    <a:pt x="908" y="1021"/>
                    <a:pt x="908" y="1021"/>
                    <a:pt x="908" y="1021"/>
                  </a:cubicBezTo>
                  <a:cubicBezTo>
                    <a:pt x="908" y="1018"/>
                    <a:pt x="908" y="1016"/>
                    <a:pt x="908" y="1013"/>
                  </a:cubicBezTo>
                  <a:cubicBezTo>
                    <a:pt x="932" y="1015"/>
                    <a:pt x="932" y="1015"/>
                    <a:pt x="932" y="1015"/>
                  </a:cubicBezTo>
                  <a:cubicBezTo>
                    <a:pt x="932" y="1018"/>
                    <a:pt x="932" y="1020"/>
                    <a:pt x="932" y="1023"/>
                  </a:cubicBezTo>
                  <a:close/>
                  <a:moveTo>
                    <a:pt x="933" y="1003"/>
                  </a:moveTo>
                  <a:cubicBezTo>
                    <a:pt x="909" y="1001"/>
                    <a:pt x="909" y="1001"/>
                    <a:pt x="909" y="1001"/>
                  </a:cubicBezTo>
                  <a:cubicBezTo>
                    <a:pt x="909" y="999"/>
                    <a:pt x="909" y="996"/>
                    <a:pt x="909" y="993"/>
                  </a:cubicBezTo>
                  <a:cubicBezTo>
                    <a:pt x="933" y="995"/>
                    <a:pt x="933" y="995"/>
                    <a:pt x="933" y="995"/>
                  </a:cubicBezTo>
                  <a:cubicBezTo>
                    <a:pt x="933" y="997"/>
                    <a:pt x="933" y="1000"/>
                    <a:pt x="933" y="1003"/>
                  </a:cubicBezTo>
                  <a:close/>
                  <a:moveTo>
                    <a:pt x="934" y="982"/>
                  </a:moveTo>
                  <a:cubicBezTo>
                    <a:pt x="910" y="982"/>
                    <a:pt x="910" y="982"/>
                    <a:pt x="910" y="982"/>
                  </a:cubicBezTo>
                  <a:cubicBezTo>
                    <a:pt x="910" y="979"/>
                    <a:pt x="910" y="976"/>
                    <a:pt x="910" y="974"/>
                  </a:cubicBezTo>
                  <a:cubicBezTo>
                    <a:pt x="934" y="974"/>
                    <a:pt x="934" y="974"/>
                    <a:pt x="934" y="974"/>
                  </a:cubicBezTo>
                  <a:cubicBezTo>
                    <a:pt x="934" y="977"/>
                    <a:pt x="934" y="980"/>
                    <a:pt x="934" y="982"/>
                  </a:cubicBezTo>
                  <a:close/>
                  <a:moveTo>
                    <a:pt x="934" y="962"/>
                  </a:moveTo>
                  <a:cubicBezTo>
                    <a:pt x="910" y="962"/>
                    <a:pt x="910" y="962"/>
                    <a:pt x="910" y="962"/>
                  </a:cubicBezTo>
                  <a:cubicBezTo>
                    <a:pt x="911" y="959"/>
                    <a:pt x="911" y="957"/>
                    <a:pt x="911" y="954"/>
                  </a:cubicBezTo>
                  <a:cubicBezTo>
                    <a:pt x="935" y="954"/>
                    <a:pt x="935" y="954"/>
                    <a:pt x="935" y="954"/>
                  </a:cubicBezTo>
                  <a:cubicBezTo>
                    <a:pt x="935" y="957"/>
                    <a:pt x="935" y="959"/>
                    <a:pt x="934" y="962"/>
                  </a:cubicBezTo>
                  <a:close/>
                  <a:moveTo>
                    <a:pt x="911" y="942"/>
                  </a:moveTo>
                  <a:cubicBezTo>
                    <a:pt x="911" y="939"/>
                    <a:pt x="911" y="937"/>
                    <a:pt x="910" y="934"/>
                  </a:cubicBezTo>
                  <a:cubicBezTo>
                    <a:pt x="934" y="934"/>
                    <a:pt x="934" y="934"/>
                    <a:pt x="934" y="934"/>
                  </a:cubicBezTo>
                  <a:cubicBezTo>
                    <a:pt x="935" y="937"/>
                    <a:pt x="935" y="939"/>
                    <a:pt x="935" y="942"/>
                  </a:cubicBezTo>
                  <a:lnTo>
                    <a:pt x="911" y="942"/>
                  </a:lnTo>
                  <a:close/>
                  <a:moveTo>
                    <a:pt x="910" y="922"/>
                  </a:moveTo>
                  <a:cubicBezTo>
                    <a:pt x="910" y="920"/>
                    <a:pt x="910" y="917"/>
                    <a:pt x="910" y="914"/>
                  </a:cubicBezTo>
                  <a:cubicBezTo>
                    <a:pt x="934" y="914"/>
                    <a:pt x="934" y="914"/>
                    <a:pt x="934" y="914"/>
                  </a:cubicBezTo>
                  <a:cubicBezTo>
                    <a:pt x="934" y="916"/>
                    <a:pt x="934" y="919"/>
                    <a:pt x="934" y="922"/>
                  </a:cubicBezTo>
                  <a:lnTo>
                    <a:pt x="910" y="922"/>
                  </a:lnTo>
                  <a:close/>
                  <a:moveTo>
                    <a:pt x="910" y="903"/>
                  </a:moveTo>
                  <a:cubicBezTo>
                    <a:pt x="909" y="900"/>
                    <a:pt x="909" y="897"/>
                    <a:pt x="909" y="895"/>
                  </a:cubicBezTo>
                  <a:cubicBezTo>
                    <a:pt x="933" y="893"/>
                    <a:pt x="933" y="893"/>
                    <a:pt x="933" y="893"/>
                  </a:cubicBezTo>
                  <a:cubicBezTo>
                    <a:pt x="933" y="896"/>
                    <a:pt x="933" y="899"/>
                    <a:pt x="933" y="901"/>
                  </a:cubicBezTo>
                  <a:lnTo>
                    <a:pt x="910" y="903"/>
                  </a:lnTo>
                  <a:close/>
                  <a:moveTo>
                    <a:pt x="908" y="883"/>
                  </a:moveTo>
                  <a:cubicBezTo>
                    <a:pt x="908" y="880"/>
                    <a:pt x="908" y="878"/>
                    <a:pt x="908" y="875"/>
                  </a:cubicBezTo>
                  <a:cubicBezTo>
                    <a:pt x="932" y="873"/>
                    <a:pt x="932" y="873"/>
                    <a:pt x="932" y="873"/>
                  </a:cubicBezTo>
                  <a:cubicBezTo>
                    <a:pt x="932" y="876"/>
                    <a:pt x="932" y="878"/>
                    <a:pt x="932" y="881"/>
                  </a:cubicBezTo>
                  <a:lnTo>
                    <a:pt x="908" y="883"/>
                  </a:lnTo>
                  <a:close/>
                  <a:moveTo>
                    <a:pt x="907" y="863"/>
                  </a:moveTo>
                  <a:cubicBezTo>
                    <a:pt x="907" y="860"/>
                    <a:pt x="906" y="858"/>
                    <a:pt x="906" y="855"/>
                  </a:cubicBezTo>
                  <a:cubicBezTo>
                    <a:pt x="930" y="853"/>
                    <a:pt x="930" y="853"/>
                    <a:pt x="930" y="853"/>
                  </a:cubicBezTo>
                  <a:cubicBezTo>
                    <a:pt x="930" y="856"/>
                    <a:pt x="930" y="858"/>
                    <a:pt x="931" y="861"/>
                  </a:cubicBezTo>
                  <a:lnTo>
                    <a:pt x="907" y="863"/>
                  </a:lnTo>
                  <a:close/>
                  <a:moveTo>
                    <a:pt x="905" y="843"/>
                  </a:moveTo>
                  <a:cubicBezTo>
                    <a:pt x="904" y="841"/>
                    <a:pt x="904" y="838"/>
                    <a:pt x="904" y="836"/>
                  </a:cubicBezTo>
                  <a:cubicBezTo>
                    <a:pt x="928" y="833"/>
                    <a:pt x="928" y="833"/>
                    <a:pt x="928" y="833"/>
                  </a:cubicBezTo>
                  <a:cubicBezTo>
                    <a:pt x="928" y="835"/>
                    <a:pt x="928" y="838"/>
                    <a:pt x="929" y="841"/>
                  </a:cubicBezTo>
                  <a:lnTo>
                    <a:pt x="905" y="843"/>
                  </a:lnTo>
                  <a:close/>
                  <a:moveTo>
                    <a:pt x="902" y="824"/>
                  </a:moveTo>
                  <a:cubicBezTo>
                    <a:pt x="902" y="821"/>
                    <a:pt x="902" y="819"/>
                    <a:pt x="901" y="816"/>
                  </a:cubicBezTo>
                  <a:cubicBezTo>
                    <a:pt x="925" y="813"/>
                    <a:pt x="925" y="813"/>
                    <a:pt x="925" y="813"/>
                  </a:cubicBezTo>
                  <a:cubicBezTo>
                    <a:pt x="925" y="815"/>
                    <a:pt x="926" y="818"/>
                    <a:pt x="926" y="821"/>
                  </a:cubicBezTo>
                  <a:lnTo>
                    <a:pt x="902" y="824"/>
                  </a:lnTo>
                  <a:close/>
                  <a:moveTo>
                    <a:pt x="900" y="804"/>
                  </a:moveTo>
                  <a:cubicBezTo>
                    <a:pt x="899" y="802"/>
                    <a:pt x="899" y="799"/>
                    <a:pt x="898" y="796"/>
                  </a:cubicBezTo>
                  <a:cubicBezTo>
                    <a:pt x="922" y="792"/>
                    <a:pt x="922" y="792"/>
                    <a:pt x="922" y="792"/>
                  </a:cubicBezTo>
                  <a:cubicBezTo>
                    <a:pt x="922" y="795"/>
                    <a:pt x="923" y="798"/>
                    <a:pt x="923" y="800"/>
                  </a:cubicBezTo>
                  <a:lnTo>
                    <a:pt x="900" y="804"/>
                  </a:lnTo>
                  <a:close/>
                  <a:moveTo>
                    <a:pt x="896" y="785"/>
                  </a:moveTo>
                  <a:cubicBezTo>
                    <a:pt x="896" y="782"/>
                    <a:pt x="895" y="780"/>
                    <a:pt x="895" y="777"/>
                  </a:cubicBezTo>
                  <a:cubicBezTo>
                    <a:pt x="918" y="773"/>
                    <a:pt x="918" y="773"/>
                    <a:pt x="918" y="773"/>
                  </a:cubicBezTo>
                  <a:cubicBezTo>
                    <a:pt x="919" y="775"/>
                    <a:pt x="919" y="778"/>
                    <a:pt x="920" y="780"/>
                  </a:cubicBezTo>
                  <a:lnTo>
                    <a:pt x="896" y="785"/>
                  </a:lnTo>
                  <a:close/>
                  <a:moveTo>
                    <a:pt x="893" y="765"/>
                  </a:moveTo>
                  <a:cubicBezTo>
                    <a:pt x="892" y="763"/>
                    <a:pt x="891" y="760"/>
                    <a:pt x="891" y="758"/>
                  </a:cubicBezTo>
                  <a:cubicBezTo>
                    <a:pt x="914" y="753"/>
                    <a:pt x="914" y="753"/>
                    <a:pt x="914" y="753"/>
                  </a:cubicBezTo>
                  <a:cubicBezTo>
                    <a:pt x="915" y="755"/>
                    <a:pt x="916" y="758"/>
                    <a:pt x="916" y="761"/>
                  </a:cubicBezTo>
                  <a:lnTo>
                    <a:pt x="893" y="765"/>
                  </a:lnTo>
                  <a:close/>
                  <a:moveTo>
                    <a:pt x="888" y="746"/>
                  </a:moveTo>
                  <a:cubicBezTo>
                    <a:pt x="888" y="743"/>
                    <a:pt x="887" y="741"/>
                    <a:pt x="887" y="738"/>
                  </a:cubicBezTo>
                  <a:cubicBezTo>
                    <a:pt x="910" y="733"/>
                    <a:pt x="910" y="733"/>
                    <a:pt x="910" y="733"/>
                  </a:cubicBezTo>
                  <a:cubicBezTo>
                    <a:pt x="911" y="735"/>
                    <a:pt x="911" y="738"/>
                    <a:pt x="912" y="741"/>
                  </a:cubicBezTo>
                  <a:lnTo>
                    <a:pt x="888" y="746"/>
                  </a:lnTo>
                  <a:close/>
                  <a:moveTo>
                    <a:pt x="884" y="727"/>
                  </a:moveTo>
                  <a:cubicBezTo>
                    <a:pt x="883" y="724"/>
                    <a:pt x="883" y="722"/>
                    <a:pt x="882" y="719"/>
                  </a:cubicBezTo>
                  <a:cubicBezTo>
                    <a:pt x="905" y="713"/>
                    <a:pt x="905" y="713"/>
                    <a:pt x="905" y="713"/>
                  </a:cubicBezTo>
                  <a:cubicBezTo>
                    <a:pt x="906" y="716"/>
                    <a:pt x="907" y="718"/>
                    <a:pt x="907" y="721"/>
                  </a:cubicBezTo>
                  <a:lnTo>
                    <a:pt x="884" y="727"/>
                  </a:lnTo>
                  <a:close/>
                  <a:moveTo>
                    <a:pt x="879" y="708"/>
                  </a:moveTo>
                  <a:cubicBezTo>
                    <a:pt x="878" y="705"/>
                    <a:pt x="878" y="702"/>
                    <a:pt x="877" y="700"/>
                  </a:cubicBezTo>
                  <a:cubicBezTo>
                    <a:pt x="900" y="693"/>
                    <a:pt x="900" y="693"/>
                    <a:pt x="900" y="693"/>
                  </a:cubicBezTo>
                  <a:cubicBezTo>
                    <a:pt x="901" y="696"/>
                    <a:pt x="901" y="699"/>
                    <a:pt x="902" y="701"/>
                  </a:cubicBezTo>
                  <a:lnTo>
                    <a:pt x="879" y="708"/>
                  </a:lnTo>
                  <a:close/>
                  <a:moveTo>
                    <a:pt x="874" y="689"/>
                  </a:moveTo>
                  <a:cubicBezTo>
                    <a:pt x="873" y="686"/>
                    <a:pt x="872" y="683"/>
                    <a:pt x="871" y="681"/>
                  </a:cubicBezTo>
                  <a:cubicBezTo>
                    <a:pt x="894" y="674"/>
                    <a:pt x="894" y="674"/>
                    <a:pt x="894" y="674"/>
                  </a:cubicBezTo>
                  <a:cubicBezTo>
                    <a:pt x="895" y="677"/>
                    <a:pt x="896" y="679"/>
                    <a:pt x="897" y="682"/>
                  </a:cubicBezTo>
                  <a:lnTo>
                    <a:pt x="874" y="689"/>
                  </a:lnTo>
                  <a:close/>
                  <a:moveTo>
                    <a:pt x="868" y="670"/>
                  </a:moveTo>
                  <a:cubicBezTo>
                    <a:pt x="867" y="667"/>
                    <a:pt x="866" y="664"/>
                    <a:pt x="865" y="662"/>
                  </a:cubicBezTo>
                  <a:cubicBezTo>
                    <a:pt x="888" y="655"/>
                    <a:pt x="888" y="655"/>
                    <a:pt x="888" y="655"/>
                  </a:cubicBezTo>
                  <a:cubicBezTo>
                    <a:pt x="889" y="657"/>
                    <a:pt x="890" y="660"/>
                    <a:pt x="891" y="662"/>
                  </a:cubicBezTo>
                  <a:lnTo>
                    <a:pt x="868" y="670"/>
                  </a:lnTo>
                  <a:close/>
                  <a:moveTo>
                    <a:pt x="862" y="651"/>
                  </a:moveTo>
                  <a:cubicBezTo>
                    <a:pt x="861" y="648"/>
                    <a:pt x="860" y="646"/>
                    <a:pt x="859" y="643"/>
                  </a:cubicBezTo>
                  <a:cubicBezTo>
                    <a:pt x="882" y="635"/>
                    <a:pt x="882" y="635"/>
                    <a:pt x="882" y="635"/>
                  </a:cubicBezTo>
                  <a:cubicBezTo>
                    <a:pt x="883" y="638"/>
                    <a:pt x="884" y="640"/>
                    <a:pt x="884" y="643"/>
                  </a:cubicBezTo>
                  <a:lnTo>
                    <a:pt x="862" y="651"/>
                  </a:lnTo>
                  <a:close/>
                  <a:moveTo>
                    <a:pt x="855" y="632"/>
                  </a:moveTo>
                  <a:cubicBezTo>
                    <a:pt x="854" y="629"/>
                    <a:pt x="853" y="627"/>
                    <a:pt x="852" y="624"/>
                  </a:cubicBezTo>
                  <a:cubicBezTo>
                    <a:pt x="875" y="616"/>
                    <a:pt x="875" y="616"/>
                    <a:pt x="875" y="616"/>
                  </a:cubicBezTo>
                  <a:cubicBezTo>
                    <a:pt x="876" y="619"/>
                    <a:pt x="877" y="621"/>
                    <a:pt x="878" y="624"/>
                  </a:cubicBezTo>
                  <a:lnTo>
                    <a:pt x="855" y="632"/>
                  </a:lnTo>
                  <a:close/>
                  <a:moveTo>
                    <a:pt x="848" y="613"/>
                  </a:moveTo>
                  <a:cubicBezTo>
                    <a:pt x="847" y="611"/>
                    <a:pt x="846" y="608"/>
                    <a:pt x="845" y="606"/>
                  </a:cubicBezTo>
                  <a:cubicBezTo>
                    <a:pt x="867" y="597"/>
                    <a:pt x="867" y="597"/>
                    <a:pt x="867" y="597"/>
                  </a:cubicBezTo>
                  <a:cubicBezTo>
                    <a:pt x="868" y="600"/>
                    <a:pt x="869" y="602"/>
                    <a:pt x="870" y="605"/>
                  </a:cubicBezTo>
                  <a:lnTo>
                    <a:pt x="848" y="613"/>
                  </a:lnTo>
                  <a:close/>
                  <a:moveTo>
                    <a:pt x="841" y="595"/>
                  </a:moveTo>
                  <a:cubicBezTo>
                    <a:pt x="840" y="593"/>
                    <a:pt x="839" y="590"/>
                    <a:pt x="838" y="588"/>
                  </a:cubicBezTo>
                  <a:cubicBezTo>
                    <a:pt x="860" y="578"/>
                    <a:pt x="860" y="578"/>
                    <a:pt x="860" y="578"/>
                  </a:cubicBezTo>
                  <a:cubicBezTo>
                    <a:pt x="861" y="581"/>
                    <a:pt x="862" y="583"/>
                    <a:pt x="863" y="586"/>
                  </a:cubicBezTo>
                  <a:lnTo>
                    <a:pt x="841" y="595"/>
                  </a:lnTo>
                  <a:close/>
                  <a:moveTo>
                    <a:pt x="833" y="577"/>
                  </a:moveTo>
                  <a:cubicBezTo>
                    <a:pt x="832" y="574"/>
                    <a:pt x="831" y="572"/>
                    <a:pt x="830" y="569"/>
                  </a:cubicBezTo>
                  <a:cubicBezTo>
                    <a:pt x="852" y="560"/>
                    <a:pt x="852" y="560"/>
                    <a:pt x="852" y="560"/>
                  </a:cubicBezTo>
                  <a:cubicBezTo>
                    <a:pt x="853" y="562"/>
                    <a:pt x="854" y="565"/>
                    <a:pt x="855" y="567"/>
                  </a:cubicBezTo>
                  <a:lnTo>
                    <a:pt x="833" y="577"/>
                  </a:lnTo>
                  <a:close/>
                  <a:moveTo>
                    <a:pt x="825" y="559"/>
                  </a:moveTo>
                  <a:cubicBezTo>
                    <a:pt x="824" y="556"/>
                    <a:pt x="822" y="554"/>
                    <a:pt x="821" y="552"/>
                  </a:cubicBezTo>
                  <a:cubicBezTo>
                    <a:pt x="843" y="541"/>
                    <a:pt x="843" y="541"/>
                    <a:pt x="843" y="541"/>
                  </a:cubicBezTo>
                  <a:cubicBezTo>
                    <a:pt x="844" y="544"/>
                    <a:pt x="845" y="546"/>
                    <a:pt x="846" y="549"/>
                  </a:cubicBezTo>
                  <a:lnTo>
                    <a:pt x="825" y="559"/>
                  </a:lnTo>
                  <a:close/>
                  <a:moveTo>
                    <a:pt x="816" y="541"/>
                  </a:moveTo>
                  <a:cubicBezTo>
                    <a:pt x="815" y="538"/>
                    <a:pt x="814" y="536"/>
                    <a:pt x="813" y="534"/>
                  </a:cubicBezTo>
                  <a:cubicBezTo>
                    <a:pt x="834" y="523"/>
                    <a:pt x="834" y="523"/>
                    <a:pt x="834" y="523"/>
                  </a:cubicBezTo>
                  <a:cubicBezTo>
                    <a:pt x="835" y="525"/>
                    <a:pt x="836" y="528"/>
                    <a:pt x="838" y="530"/>
                  </a:cubicBezTo>
                  <a:lnTo>
                    <a:pt x="816" y="541"/>
                  </a:lnTo>
                  <a:close/>
                  <a:moveTo>
                    <a:pt x="807" y="523"/>
                  </a:moveTo>
                  <a:cubicBezTo>
                    <a:pt x="806" y="521"/>
                    <a:pt x="805" y="518"/>
                    <a:pt x="803" y="516"/>
                  </a:cubicBezTo>
                  <a:cubicBezTo>
                    <a:pt x="825" y="505"/>
                    <a:pt x="825" y="505"/>
                    <a:pt x="825" y="505"/>
                  </a:cubicBezTo>
                  <a:cubicBezTo>
                    <a:pt x="826" y="507"/>
                    <a:pt x="827" y="510"/>
                    <a:pt x="828" y="512"/>
                  </a:cubicBezTo>
                  <a:lnTo>
                    <a:pt x="807" y="523"/>
                  </a:lnTo>
                  <a:close/>
                  <a:moveTo>
                    <a:pt x="798" y="506"/>
                  </a:moveTo>
                  <a:cubicBezTo>
                    <a:pt x="797" y="503"/>
                    <a:pt x="795" y="501"/>
                    <a:pt x="794" y="499"/>
                  </a:cubicBezTo>
                  <a:cubicBezTo>
                    <a:pt x="815" y="487"/>
                    <a:pt x="815" y="487"/>
                    <a:pt x="815" y="487"/>
                  </a:cubicBezTo>
                  <a:cubicBezTo>
                    <a:pt x="816" y="489"/>
                    <a:pt x="818" y="492"/>
                    <a:pt x="819" y="494"/>
                  </a:cubicBezTo>
                  <a:lnTo>
                    <a:pt x="798" y="506"/>
                  </a:lnTo>
                  <a:close/>
                  <a:moveTo>
                    <a:pt x="788" y="488"/>
                  </a:moveTo>
                  <a:cubicBezTo>
                    <a:pt x="787" y="486"/>
                    <a:pt x="785" y="484"/>
                    <a:pt x="784" y="482"/>
                  </a:cubicBezTo>
                  <a:cubicBezTo>
                    <a:pt x="805" y="469"/>
                    <a:pt x="805" y="469"/>
                    <a:pt x="805" y="469"/>
                  </a:cubicBezTo>
                  <a:cubicBezTo>
                    <a:pt x="806" y="472"/>
                    <a:pt x="808" y="474"/>
                    <a:pt x="809" y="476"/>
                  </a:cubicBezTo>
                  <a:lnTo>
                    <a:pt x="788" y="488"/>
                  </a:lnTo>
                  <a:close/>
                  <a:moveTo>
                    <a:pt x="778" y="471"/>
                  </a:moveTo>
                  <a:cubicBezTo>
                    <a:pt x="777" y="469"/>
                    <a:pt x="775" y="467"/>
                    <a:pt x="774" y="465"/>
                  </a:cubicBezTo>
                  <a:cubicBezTo>
                    <a:pt x="794" y="452"/>
                    <a:pt x="794" y="452"/>
                    <a:pt x="794" y="452"/>
                  </a:cubicBezTo>
                  <a:cubicBezTo>
                    <a:pt x="796" y="454"/>
                    <a:pt x="797" y="457"/>
                    <a:pt x="799" y="459"/>
                  </a:cubicBezTo>
                  <a:lnTo>
                    <a:pt x="778" y="471"/>
                  </a:lnTo>
                  <a:close/>
                  <a:moveTo>
                    <a:pt x="768" y="454"/>
                  </a:moveTo>
                  <a:cubicBezTo>
                    <a:pt x="766" y="452"/>
                    <a:pt x="765" y="450"/>
                    <a:pt x="763" y="448"/>
                  </a:cubicBezTo>
                  <a:cubicBezTo>
                    <a:pt x="784" y="435"/>
                    <a:pt x="784" y="435"/>
                    <a:pt x="784" y="435"/>
                  </a:cubicBezTo>
                  <a:cubicBezTo>
                    <a:pt x="785" y="437"/>
                    <a:pt x="786" y="439"/>
                    <a:pt x="788" y="442"/>
                  </a:cubicBezTo>
                  <a:lnTo>
                    <a:pt x="768" y="454"/>
                  </a:lnTo>
                  <a:close/>
                  <a:moveTo>
                    <a:pt x="757" y="438"/>
                  </a:moveTo>
                  <a:cubicBezTo>
                    <a:pt x="755" y="436"/>
                    <a:pt x="754" y="433"/>
                    <a:pt x="752" y="431"/>
                  </a:cubicBezTo>
                  <a:cubicBezTo>
                    <a:pt x="772" y="418"/>
                    <a:pt x="772" y="418"/>
                    <a:pt x="772" y="418"/>
                  </a:cubicBezTo>
                  <a:cubicBezTo>
                    <a:pt x="774" y="420"/>
                    <a:pt x="775" y="422"/>
                    <a:pt x="777" y="425"/>
                  </a:cubicBezTo>
                  <a:lnTo>
                    <a:pt x="757" y="438"/>
                  </a:lnTo>
                  <a:close/>
                  <a:moveTo>
                    <a:pt x="746" y="422"/>
                  </a:moveTo>
                  <a:cubicBezTo>
                    <a:pt x="744" y="419"/>
                    <a:pt x="743" y="417"/>
                    <a:pt x="741" y="415"/>
                  </a:cubicBezTo>
                  <a:cubicBezTo>
                    <a:pt x="761" y="401"/>
                    <a:pt x="761" y="401"/>
                    <a:pt x="761" y="401"/>
                  </a:cubicBezTo>
                  <a:cubicBezTo>
                    <a:pt x="762" y="403"/>
                    <a:pt x="764" y="406"/>
                    <a:pt x="765" y="408"/>
                  </a:cubicBezTo>
                  <a:lnTo>
                    <a:pt x="746" y="422"/>
                  </a:lnTo>
                  <a:close/>
                  <a:moveTo>
                    <a:pt x="734" y="405"/>
                  </a:moveTo>
                  <a:cubicBezTo>
                    <a:pt x="733" y="403"/>
                    <a:pt x="731" y="401"/>
                    <a:pt x="730" y="399"/>
                  </a:cubicBezTo>
                  <a:cubicBezTo>
                    <a:pt x="749" y="385"/>
                    <a:pt x="749" y="385"/>
                    <a:pt x="749" y="385"/>
                  </a:cubicBezTo>
                  <a:cubicBezTo>
                    <a:pt x="750" y="387"/>
                    <a:pt x="752" y="389"/>
                    <a:pt x="754" y="391"/>
                  </a:cubicBezTo>
                  <a:lnTo>
                    <a:pt x="734" y="405"/>
                  </a:lnTo>
                  <a:close/>
                  <a:moveTo>
                    <a:pt x="722" y="390"/>
                  </a:moveTo>
                  <a:cubicBezTo>
                    <a:pt x="721" y="387"/>
                    <a:pt x="719" y="385"/>
                    <a:pt x="718" y="383"/>
                  </a:cubicBezTo>
                  <a:cubicBezTo>
                    <a:pt x="737" y="369"/>
                    <a:pt x="737" y="369"/>
                    <a:pt x="737" y="369"/>
                  </a:cubicBezTo>
                  <a:cubicBezTo>
                    <a:pt x="738" y="371"/>
                    <a:pt x="740" y="373"/>
                    <a:pt x="742" y="375"/>
                  </a:cubicBezTo>
                  <a:lnTo>
                    <a:pt x="722" y="390"/>
                  </a:lnTo>
                  <a:close/>
                  <a:moveTo>
                    <a:pt x="710" y="374"/>
                  </a:moveTo>
                  <a:cubicBezTo>
                    <a:pt x="709" y="372"/>
                    <a:pt x="707" y="370"/>
                    <a:pt x="705" y="368"/>
                  </a:cubicBezTo>
                  <a:cubicBezTo>
                    <a:pt x="724" y="353"/>
                    <a:pt x="724" y="353"/>
                    <a:pt x="724" y="353"/>
                  </a:cubicBezTo>
                  <a:cubicBezTo>
                    <a:pt x="726" y="355"/>
                    <a:pt x="727" y="357"/>
                    <a:pt x="729" y="359"/>
                  </a:cubicBezTo>
                  <a:lnTo>
                    <a:pt x="710" y="374"/>
                  </a:lnTo>
                  <a:close/>
                  <a:moveTo>
                    <a:pt x="698" y="359"/>
                  </a:moveTo>
                  <a:cubicBezTo>
                    <a:pt x="696" y="357"/>
                    <a:pt x="694" y="355"/>
                    <a:pt x="693" y="353"/>
                  </a:cubicBezTo>
                  <a:cubicBezTo>
                    <a:pt x="711" y="337"/>
                    <a:pt x="711" y="337"/>
                    <a:pt x="711" y="337"/>
                  </a:cubicBezTo>
                  <a:cubicBezTo>
                    <a:pt x="713" y="339"/>
                    <a:pt x="715" y="341"/>
                    <a:pt x="716" y="343"/>
                  </a:cubicBezTo>
                  <a:lnTo>
                    <a:pt x="698" y="359"/>
                  </a:lnTo>
                  <a:close/>
                  <a:moveTo>
                    <a:pt x="685" y="343"/>
                  </a:moveTo>
                  <a:cubicBezTo>
                    <a:pt x="683" y="341"/>
                    <a:pt x="682" y="340"/>
                    <a:pt x="680" y="338"/>
                  </a:cubicBezTo>
                  <a:cubicBezTo>
                    <a:pt x="698" y="322"/>
                    <a:pt x="698" y="322"/>
                    <a:pt x="698" y="322"/>
                  </a:cubicBezTo>
                  <a:cubicBezTo>
                    <a:pt x="700" y="324"/>
                    <a:pt x="701" y="326"/>
                    <a:pt x="703" y="328"/>
                  </a:cubicBezTo>
                  <a:lnTo>
                    <a:pt x="685" y="343"/>
                  </a:lnTo>
                  <a:close/>
                  <a:moveTo>
                    <a:pt x="672" y="329"/>
                  </a:moveTo>
                  <a:cubicBezTo>
                    <a:pt x="670" y="327"/>
                    <a:pt x="668" y="325"/>
                    <a:pt x="667" y="323"/>
                  </a:cubicBezTo>
                  <a:cubicBezTo>
                    <a:pt x="684" y="307"/>
                    <a:pt x="684" y="307"/>
                    <a:pt x="684" y="307"/>
                  </a:cubicBezTo>
                  <a:cubicBezTo>
                    <a:pt x="686" y="309"/>
                    <a:pt x="688" y="311"/>
                    <a:pt x="690" y="313"/>
                  </a:cubicBezTo>
                  <a:lnTo>
                    <a:pt x="672" y="329"/>
                  </a:lnTo>
                  <a:close/>
                  <a:moveTo>
                    <a:pt x="658" y="314"/>
                  </a:moveTo>
                  <a:cubicBezTo>
                    <a:pt x="657" y="312"/>
                    <a:pt x="655" y="310"/>
                    <a:pt x="653" y="308"/>
                  </a:cubicBezTo>
                  <a:cubicBezTo>
                    <a:pt x="670" y="292"/>
                    <a:pt x="670" y="292"/>
                    <a:pt x="670" y="292"/>
                  </a:cubicBezTo>
                  <a:cubicBezTo>
                    <a:pt x="672" y="294"/>
                    <a:pt x="674" y="296"/>
                    <a:pt x="676" y="298"/>
                  </a:cubicBezTo>
                  <a:lnTo>
                    <a:pt x="658" y="314"/>
                  </a:lnTo>
                  <a:close/>
                  <a:moveTo>
                    <a:pt x="645" y="300"/>
                  </a:moveTo>
                  <a:cubicBezTo>
                    <a:pt x="643" y="298"/>
                    <a:pt x="641" y="296"/>
                    <a:pt x="639" y="294"/>
                  </a:cubicBezTo>
                  <a:cubicBezTo>
                    <a:pt x="656" y="277"/>
                    <a:pt x="656" y="277"/>
                    <a:pt x="656" y="277"/>
                  </a:cubicBezTo>
                  <a:cubicBezTo>
                    <a:pt x="658" y="279"/>
                    <a:pt x="660" y="281"/>
                    <a:pt x="662" y="283"/>
                  </a:cubicBezTo>
                  <a:lnTo>
                    <a:pt x="645" y="300"/>
                  </a:lnTo>
                  <a:close/>
                  <a:moveTo>
                    <a:pt x="631" y="286"/>
                  </a:moveTo>
                  <a:cubicBezTo>
                    <a:pt x="629" y="284"/>
                    <a:pt x="627" y="282"/>
                    <a:pt x="625" y="281"/>
                  </a:cubicBezTo>
                  <a:cubicBezTo>
                    <a:pt x="642" y="263"/>
                    <a:pt x="642" y="263"/>
                    <a:pt x="642" y="263"/>
                  </a:cubicBezTo>
                  <a:cubicBezTo>
                    <a:pt x="644" y="265"/>
                    <a:pt x="645" y="267"/>
                    <a:pt x="647" y="269"/>
                  </a:cubicBezTo>
                  <a:lnTo>
                    <a:pt x="631" y="286"/>
                  </a:lnTo>
                  <a:close/>
                  <a:moveTo>
                    <a:pt x="616" y="272"/>
                  </a:moveTo>
                  <a:cubicBezTo>
                    <a:pt x="614" y="271"/>
                    <a:pt x="612" y="269"/>
                    <a:pt x="611" y="267"/>
                  </a:cubicBezTo>
                  <a:cubicBezTo>
                    <a:pt x="627" y="249"/>
                    <a:pt x="627" y="249"/>
                    <a:pt x="627" y="249"/>
                  </a:cubicBezTo>
                  <a:cubicBezTo>
                    <a:pt x="629" y="251"/>
                    <a:pt x="631" y="253"/>
                    <a:pt x="633" y="255"/>
                  </a:cubicBezTo>
                  <a:lnTo>
                    <a:pt x="616" y="272"/>
                  </a:lnTo>
                  <a:close/>
                  <a:moveTo>
                    <a:pt x="602" y="259"/>
                  </a:moveTo>
                  <a:cubicBezTo>
                    <a:pt x="600" y="257"/>
                    <a:pt x="598" y="256"/>
                    <a:pt x="596" y="254"/>
                  </a:cubicBezTo>
                  <a:cubicBezTo>
                    <a:pt x="612" y="236"/>
                    <a:pt x="612" y="236"/>
                    <a:pt x="612" y="236"/>
                  </a:cubicBezTo>
                  <a:cubicBezTo>
                    <a:pt x="614" y="238"/>
                    <a:pt x="616" y="239"/>
                    <a:pt x="618" y="241"/>
                  </a:cubicBezTo>
                  <a:lnTo>
                    <a:pt x="602" y="259"/>
                  </a:lnTo>
                  <a:close/>
                  <a:moveTo>
                    <a:pt x="587" y="246"/>
                  </a:moveTo>
                  <a:cubicBezTo>
                    <a:pt x="585" y="244"/>
                    <a:pt x="583" y="243"/>
                    <a:pt x="581" y="241"/>
                  </a:cubicBezTo>
                  <a:cubicBezTo>
                    <a:pt x="596" y="223"/>
                    <a:pt x="596" y="223"/>
                    <a:pt x="596" y="223"/>
                  </a:cubicBezTo>
                  <a:cubicBezTo>
                    <a:pt x="598" y="224"/>
                    <a:pt x="600" y="226"/>
                    <a:pt x="602" y="228"/>
                  </a:cubicBezTo>
                  <a:lnTo>
                    <a:pt x="587" y="246"/>
                  </a:lnTo>
                  <a:close/>
                  <a:moveTo>
                    <a:pt x="572" y="233"/>
                  </a:moveTo>
                  <a:cubicBezTo>
                    <a:pt x="570" y="232"/>
                    <a:pt x="568" y="230"/>
                    <a:pt x="566" y="228"/>
                  </a:cubicBezTo>
                  <a:cubicBezTo>
                    <a:pt x="581" y="210"/>
                    <a:pt x="581" y="210"/>
                    <a:pt x="581" y="210"/>
                  </a:cubicBezTo>
                  <a:cubicBezTo>
                    <a:pt x="583" y="211"/>
                    <a:pt x="585" y="213"/>
                    <a:pt x="587" y="215"/>
                  </a:cubicBezTo>
                  <a:lnTo>
                    <a:pt x="572" y="233"/>
                  </a:lnTo>
                  <a:close/>
                  <a:moveTo>
                    <a:pt x="556" y="221"/>
                  </a:moveTo>
                  <a:cubicBezTo>
                    <a:pt x="554" y="219"/>
                    <a:pt x="552" y="218"/>
                    <a:pt x="550" y="216"/>
                  </a:cubicBezTo>
                  <a:cubicBezTo>
                    <a:pt x="565" y="197"/>
                    <a:pt x="565" y="197"/>
                    <a:pt x="565" y="197"/>
                  </a:cubicBezTo>
                  <a:cubicBezTo>
                    <a:pt x="567" y="199"/>
                    <a:pt x="569" y="201"/>
                    <a:pt x="571" y="202"/>
                  </a:cubicBezTo>
                  <a:lnTo>
                    <a:pt x="556" y="221"/>
                  </a:lnTo>
                  <a:close/>
                  <a:moveTo>
                    <a:pt x="541" y="209"/>
                  </a:moveTo>
                  <a:cubicBezTo>
                    <a:pt x="539" y="207"/>
                    <a:pt x="536" y="206"/>
                    <a:pt x="534" y="204"/>
                  </a:cubicBezTo>
                  <a:cubicBezTo>
                    <a:pt x="549" y="185"/>
                    <a:pt x="549" y="185"/>
                    <a:pt x="549" y="185"/>
                  </a:cubicBezTo>
                  <a:cubicBezTo>
                    <a:pt x="551" y="187"/>
                    <a:pt x="553" y="188"/>
                    <a:pt x="555" y="190"/>
                  </a:cubicBezTo>
                  <a:lnTo>
                    <a:pt x="541" y="209"/>
                  </a:lnTo>
                  <a:close/>
                  <a:moveTo>
                    <a:pt x="525" y="197"/>
                  </a:moveTo>
                  <a:cubicBezTo>
                    <a:pt x="523" y="196"/>
                    <a:pt x="520" y="194"/>
                    <a:pt x="518" y="193"/>
                  </a:cubicBezTo>
                  <a:cubicBezTo>
                    <a:pt x="532" y="173"/>
                    <a:pt x="532" y="173"/>
                    <a:pt x="532" y="173"/>
                  </a:cubicBezTo>
                  <a:cubicBezTo>
                    <a:pt x="534" y="175"/>
                    <a:pt x="537" y="176"/>
                    <a:pt x="539" y="178"/>
                  </a:cubicBezTo>
                  <a:lnTo>
                    <a:pt x="525" y="197"/>
                  </a:lnTo>
                  <a:close/>
                  <a:moveTo>
                    <a:pt x="509" y="186"/>
                  </a:moveTo>
                  <a:cubicBezTo>
                    <a:pt x="506" y="185"/>
                    <a:pt x="504" y="183"/>
                    <a:pt x="502" y="182"/>
                  </a:cubicBezTo>
                  <a:cubicBezTo>
                    <a:pt x="515" y="162"/>
                    <a:pt x="515" y="162"/>
                    <a:pt x="515" y="162"/>
                  </a:cubicBezTo>
                  <a:cubicBezTo>
                    <a:pt x="518" y="163"/>
                    <a:pt x="520" y="165"/>
                    <a:pt x="522" y="166"/>
                  </a:cubicBezTo>
                  <a:lnTo>
                    <a:pt x="509" y="186"/>
                  </a:lnTo>
                  <a:close/>
                  <a:moveTo>
                    <a:pt x="492" y="175"/>
                  </a:moveTo>
                  <a:cubicBezTo>
                    <a:pt x="490" y="174"/>
                    <a:pt x="488" y="172"/>
                    <a:pt x="486" y="171"/>
                  </a:cubicBezTo>
                  <a:cubicBezTo>
                    <a:pt x="499" y="151"/>
                    <a:pt x="499" y="151"/>
                    <a:pt x="499" y="151"/>
                  </a:cubicBezTo>
                  <a:cubicBezTo>
                    <a:pt x="501" y="152"/>
                    <a:pt x="503" y="153"/>
                    <a:pt x="505" y="155"/>
                  </a:cubicBezTo>
                  <a:lnTo>
                    <a:pt x="492" y="175"/>
                  </a:lnTo>
                  <a:close/>
                  <a:moveTo>
                    <a:pt x="476" y="164"/>
                  </a:moveTo>
                  <a:cubicBezTo>
                    <a:pt x="473" y="163"/>
                    <a:pt x="471" y="162"/>
                    <a:pt x="469" y="160"/>
                  </a:cubicBezTo>
                  <a:cubicBezTo>
                    <a:pt x="481" y="140"/>
                    <a:pt x="481" y="140"/>
                    <a:pt x="481" y="140"/>
                  </a:cubicBezTo>
                  <a:cubicBezTo>
                    <a:pt x="484" y="141"/>
                    <a:pt x="486" y="143"/>
                    <a:pt x="488" y="144"/>
                  </a:cubicBezTo>
                  <a:lnTo>
                    <a:pt x="476" y="164"/>
                  </a:lnTo>
                  <a:close/>
                  <a:moveTo>
                    <a:pt x="459" y="154"/>
                  </a:moveTo>
                  <a:cubicBezTo>
                    <a:pt x="456" y="153"/>
                    <a:pt x="454" y="151"/>
                    <a:pt x="452" y="150"/>
                  </a:cubicBezTo>
                  <a:cubicBezTo>
                    <a:pt x="464" y="129"/>
                    <a:pt x="464" y="129"/>
                    <a:pt x="464" y="129"/>
                  </a:cubicBezTo>
                  <a:cubicBezTo>
                    <a:pt x="466" y="131"/>
                    <a:pt x="469" y="132"/>
                    <a:pt x="471" y="134"/>
                  </a:cubicBezTo>
                  <a:lnTo>
                    <a:pt x="459" y="154"/>
                  </a:lnTo>
                  <a:close/>
                  <a:moveTo>
                    <a:pt x="442" y="144"/>
                  </a:moveTo>
                  <a:cubicBezTo>
                    <a:pt x="439" y="143"/>
                    <a:pt x="437" y="142"/>
                    <a:pt x="435" y="140"/>
                  </a:cubicBezTo>
                  <a:cubicBezTo>
                    <a:pt x="446" y="119"/>
                    <a:pt x="446" y="119"/>
                    <a:pt x="446" y="119"/>
                  </a:cubicBezTo>
                  <a:cubicBezTo>
                    <a:pt x="449" y="121"/>
                    <a:pt x="451" y="122"/>
                    <a:pt x="454" y="123"/>
                  </a:cubicBezTo>
                  <a:lnTo>
                    <a:pt x="442" y="144"/>
                  </a:lnTo>
                  <a:close/>
                  <a:moveTo>
                    <a:pt x="424" y="135"/>
                  </a:moveTo>
                  <a:cubicBezTo>
                    <a:pt x="422" y="133"/>
                    <a:pt x="420" y="132"/>
                    <a:pt x="417" y="131"/>
                  </a:cubicBezTo>
                  <a:cubicBezTo>
                    <a:pt x="429" y="110"/>
                    <a:pt x="429" y="110"/>
                    <a:pt x="429" y="110"/>
                  </a:cubicBezTo>
                  <a:cubicBezTo>
                    <a:pt x="431" y="111"/>
                    <a:pt x="433" y="112"/>
                    <a:pt x="436" y="114"/>
                  </a:cubicBezTo>
                  <a:lnTo>
                    <a:pt x="424" y="135"/>
                  </a:lnTo>
                  <a:close/>
                  <a:moveTo>
                    <a:pt x="407" y="125"/>
                  </a:moveTo>
                  <a:cubicBezTo>
                    <a:pt x="405" y="124"/>
                    <a:pt x="402" y="123"/>
                    <a:pt x="400" y="122"/>
                  </a:cubicBezTo>
                  <a:cubicBezTo>
                    <a:pt x="411" y="100"/>
                    <a:pt x="411" y="100"/>
                    <a:pt x="411" y="100"/>
                  </a:cubicBezTo>
                  <a:cubicBezTo>
                    <a:pt x="413" y="102"/>
                    <a:pt x="416" y="103"/>
                    <a:pt x="418" y="104"/>
                  </a:cubicBezTo>
                  <a:lnTo>
                    <a:pt x="407" y="125"/>
                  </a:lnTo>
                  <a:close/>
                  <a:moveTo>
                    <a:pt x="389" y="117"/>
                  </a:moveTo>
                  <a:cubicBezTo>
                    <a:pt x="387" y="116"/>
                    <a:pt x="385" y="114"/>
                    <a:pt x="382" y="113"/>
                  </a:cubicBezTo>
                  <a:cubicBezTo>
                    <a:pt x="393" y="92"/>
                    <a:pt x="393" y="92"/>
                    <a:pt x="393" y="92"/>
                  </a:cubicBezTo>
                  <a:cubicBezTo>
                    <a:pt x="395" y="93"/>
                    <a:pt x="397" y="94"/>
                    <a:pt x="400" y="95"/>
                  </a:cubicBezTo>
                  <a:lnTo>
                    <a:pt x="389" y="117"/>
                  </a:lnTo>
                  <a:close/>
                  <a:moveTo>
                    <a:pt x="372" y="108"/>
                  </a:moveTo>
                  <a:cubicBezTo>
                    <a:pt x="369" y="107"/>
                    <a:pt x="367" y="106"/>
                    <a:pt x="364" y="105"/>
                  </a:cubicBezTo>
                  <a:cubicBezTo>
                    <a:pt x="374" y="83"/>
                    <a:pt x="374" y="83"/>
                    <a:pt x="374" y="83"/>
                  </a:cubicBezTo>
                  <a:cubicBezTo>
                    <a:pt x="377" y="84"/>
                    <a:pt x="379" y="85"/>
                    <a:pt x="382" y="86"/>
                  </a:cubicBezTo>
                  <a:lnTo>
                    <a:pt x="372" y="108"/>
                  </a:lnTo>
                  <a:close/>
                  <a:moveTo>
                    <a:pt x="354" y="100"/>
                  </a:moveTo>
                  <a:cubicBezTo>
                    <a:pt x="351" y="99"/>
                    <a:pt x="349" y="98"/>
                    <a:pt x="346" y="97"/>
                  </a:cubicBezTo>
                  <a:cubicBezTo>
                    <a:pt x="356" y="75"/>
                    <a:pt x="356" y="75"/>
                    <a:pt x="356" y="75"/>
                  </a:cubicBezTo>
                  <a:cubicBezTo>
                    <a:pt x="358" y="76"/>
                    <a:pt x="361" y="77"/>
                    <a:pt x="363" y="78"/>
                  </a:cubicBezTo>
                  <a:lnTo>
                    <a:pt x="354" y="100"/>
                  </a:lnTo>
                  <a:close/>
                  <a:moveTo>
                    <a:pt x="335" y="93"/>
                  </a:moveTo>
                  <a:cubicBezTo>
                    <a:pt x="333" y="92"/>
                    <a:pt x="331" y="91"/>
                    <a:pt x="328" y="90"/>
                  </a:cubicBezTo>
                  <a:cubicBezTo>
                    <a:pt x="337" y="67"/>
                    <a:pt x="337" y="67"/>
                    <a:pt x="337" y="67"/>
                  </a:cubicBezTo>
                  <a:cubicBezTo>
                    <a:pt x="339" y="68"/>
                    <a:pt x="342" y="69"/>
                    <a:pt x="344" y="70"/>
                  </a:cubicBezTo>
                  <a:lnTo>
                    <a:pt x="335" y="93"/>
                  </a:lnTo>
                  <a:close/>
                  <a:moveTo>
                    <a:pt x="317" y="85"/>
                  </a:moveTo>
                  <a:cubicBezTo>
                    <a:pt x="315" y="84"/>
                    <a:pt x="312" y="83"/>
                    <a:pt x="310" y="82"/>
                  </a:cubicBezTo>
                  <a:cubicBezTo>
                    <a:pt x="318" y="60"/>
                    <a:pt x="318" y="60"/>
                    <a:pt x="318" y="60"/>
                  </a:cubicBezTo>
                  <a:cubicBezTo>
                    <a:pt x="321" y="61"/>
                    <a:pt x="323" y="62"/>
                    <a:pt x="326" y="63"/>
                  </a:cubicBezTo>
                  <a:lnTo>
                    <a:pt x="317" y="85"/>
                  </a:lnTo>
                  <a:close/>
                  <a:moveTo>
                    <a:pt x="298" y="78"/>
                  </a:moveTo>
                  <a:cubicBezTo>
                    <a:pt x="296" y="78"/>
                    <a:pt x="294" y="77"/>
                    <a:pt x="291" y="76"/>
                  </a:cubicBezTo>
                  <a:cubicBezTo>
                    <a:pt x="299" y="53"/>
                    <a:pt x="299" y="53"/>
                    <a:pt x="299" y="53"/>
                  </a:cubicBezTo>
                  <a:cubicBezTo>
                    <a:pt x="302" y="54"/>
                    <a:pt x="304" y="55"/>
                    <a:pt x="307" y="56"/>
                  </a:cubicBezTo>
                  <a:lnTo>
                    <a:pt x="298" y="78"/>
                  </a:lnTo>
                  <a:close/>
                  <a:moveTo>
                    <a:pt x="280" y="72"/>
                  </a:moveTo>
                  <a:cubicBezTo>
                    <a:pt x="277" y="71"/>
                    <a:pt x="275" y="70"/>
                    <a:pt x="272" y="69"/>
                  </a:cubicBezTo>
                  <a:cubicBezTo>
                    <a:pt x="280" y="47"/>
                    <a:pt x="280" y="47"/>
                    <a:pt x="280" y="47"/>
                  </a:cubicBezTo>
                  <a:cubicBezTo>
                    <a:pt x="282" y="47"/>
                    <a:pt x="285" y="48"/>
                    <a:pt x="287" y="49"/>
                  </a:cubicBezTo>
                  <a:lnTo>
                    <a:pt x="280" y="72"/>
                  </a:lnTo>
                  <a:close/>
                  <a:moveTo>
                    <a:pt x="261" y="66"/>
                  </a:moveTo>
                  <a:cubicBezTo>
                    <a:pt x="258" y="65"/>
                    <a:pt x="256" y="64"/>
                    <a:pt x="253" y="63"/>
                  </a:cubicBezTo>
                  <a:cubicBezTo>
                    <a:pt x="260" y="41"/>
                    <a:pt x="260" y="41"/>
                    <a:pt x="260" y="41"/>
                  </a:cubicBezTo>
                  <a:cubicBezTo>
                    <a:pt x="263" y="41"/>
                    <a:pt x="266" y="42"/>
                    <a:pt x="268" y="43"/>
                  </a:cubicBezTo>
                  <a:lnTo>
                    <a:pt x="261" y="66"/>
                  </a:lnTo>
                  <a:close/>
                  <a:moveTo>
                    <a:pt x="242" y="60"/>
                  </a:moveTo>
                  <a:cubicBezTo>
                    <a:pt x="240" y="59"/>
                    <a:pt x="237" y="59"/>
                    <a:pt x="234" y="58"/>
                  </a:cubicBezTo>
                  <a:cubicBezTo>
                    <a:pt x="241" y="35"/>
                    <a:pt x="241" y="35"/>
                    <a:pt x="241" y="35"/>
                  </a:cubicBezTo>
                  <a:cubicBezTo>
                    <a:pt x="244" y="36"/>
                    <a:pt x="246" y="36"/>
                    <a:pt x="249" y="37"/>
                  </a:cubicBezTo>
                  <a:lnTo>
                    <a:pt x="242" y="60"/>
                  </a:lnTo>
                  <a:close/>
                  <a:moveTo>
                    <a:pt x="223" y="55"/>
                  </a:moveTo>
                  <a:cubicBezTo>
                    <a:pt x="220" y="54"/>
                    <a:pt x="218" y="54"/>
                    <a:pt x="215" y="53"/>
                  </a:cubicBezTo>
                  <a:cubicBezTo>
                    <a:pt x="221" y="30"/>
                    <a:pt x="221" y="30"/>
                    <a:pt x="221" y="30"/>
                  </a:cubicBezTo>
                  <a:cubicBezTo>
                    <a:pt x="224" y="30"/>
                    <a:pt x="227" y="31"/>
                    <a:pt x="229" y="32"/>
                  </a:cubicBezTo>
                  <a:lnTo>
                    <a:pt x="223" y="55"/>
                  </a:lnTo>
                  <a:close/>
                  <a:moveTo>
                    <a:pt x="204" y="50"/>
                  </a:moveTo>
                  <a:cubicBezTo>
                    <a:pt x="201" y="49"/>
                    <a:pt x="199" y="49"/>
                    <a:pt x="196" y="48"/>
                  </a:cubicBezTo>
                  <a:cubicBezTo>
                    <a:pt x="202" y="25"/>
                    <a:pt x="202" y="25"/>
                    <a:pt x="202" y="25"/>
                  </a:cubicBezTo>
                  <a:cubicBezTo>
                    <a:pt x="204" y="25"/>
                    <a:pt x="207" y="26"/>
                    <a:pt x="209" y="27"/>
                  </a:cubicBezTo>
                  <a:lnTo>
                    <a:pt x="204" y="50"/>
                  </a:lnTo>
                  <a:close/>
                  <a:moveTo>
                    <a:pt x="185" y="46"/>
                  </a:moveTo>
                  <a:cubicBezTo>
                    <a:pt x="182" y="45"/>
                    <a:pt x="179" y="44"/>
                    <a:pt x="177" y="44"/>
                  </a:cubicBezTo>
                  <a:cubicBezTo>
                    <a:pt x="182" y="20"/>
                    <a:pt x="182" y="20"/>
                    <a:pt x="182" y="20"/>
                  </a:cubicBezTo>
                  <a:cubicBezTo>
                    <a:pt x="184" y="21"/>
                    <a:pt x="187" y="22"/>
                    <a:pt x="190" y="22"/>
                  </a:cubicBezTo>
                  <a:lnTo>
                    <a:pt x="185" y="46"/>
                  </a:lnTo>
                  <a:close/>
                  <a:moveTo>
                    <a:pt x="165" y="41"/>
                  </a:moveTo>
                  <a:cubicBezTo>
                    <a:pt x="163" y="41"/>
                    <a:pt x="160" y="40"/>
                    <a:pt x="157" y="40"/>
                  </a:cubicBezTo>
                  <a:cubicBezTo>
                    <a:pt x="162" y="16"/>
                    <a:pt x="162" y="16"/>
                    <a:pt x="162" y="16"/>
                  </a:cubicBezTo>
                  <a:cubicBezTo>
                    <a:pt x="165" y="17"/>
                    <a:pt x="167" y="17"/>
                    <a:pt x="170" y="18"/>
                  </a:cubicBezTo>
                  <a:lnTo>
                    <a:pt x="165" y="41"/>
                  </a:lnTo>
                  <a:close/>
                  <a:moveTo>
                    <a:pt x="146" y="38"/>
                  </a:moveTo>
                  <a:cubicBezTo>
                    <a:pt x="143" y="37"/>
                    <a:pt x="141" y="37"/>
                    <a:pt x="138" y="37"/>
                  </a:cubicBezTo>
                  <a:cubicBezTo>
                    <a:pt x="142" y="13"/>
                    <a:pt x="142" y="13"/>
                    <a:pt x="142" y="13"/>
                  </a:cubicBezTo>
                  <a:cubicBezTo>
                    <a:pt x="145" y="13"/>
                    <a:pt x="147" y="14"/>
                    <a:pt x="150" y="14"/>
                  </a:cubicBezTo>
                  <a:lnTo>
                    <a:pt x="146" y="38"/>
                  </a:lnTo>
                  <a:close/>
                  <a:moveTo>
                    <a:pt x="126" y="35"/>
                  </a:moveTo>
                  <a:cubicBezTo>
                    <a:pt x="124" y="34"/>
                    <a:pt x="121" y="34"/>
                    <a:pt x="118" y="33"/>
                  </a:cubicBezTo>
                  <a:cubicBezTo>
                    <a:pt x="122" y="10"/>
                    <a:pt x="122" y="10"/>
                    <a:pt x="122" y="10"/>
                  </a:cubicBezTo>
                  <a:cubicBezTo>
                    <a:pt x="125" y="10"/>
                    <a:pt x="127" y="11"/>
                    <a:pt x="130" y="11"/>
                  </a:cubicBezTo>
                  <a:lnTo>
                    <a:pt x="126" y="35"/>
                  </a:lnTo>
                  <a:close/>
                  <a:moveTo>
                    <a:pt x="107" y="32"/>
                  </a:moveTo>
                  <a:cubicBezTo>
                    <a:pt x="104" y="32"/>
                    <a:pt x="101" y="31"/>
                    <a:pt x="99" y="31"/>
                  </a:cubicBezTo>
                  <a:cubicBezTo>
                    <a:pt x="102" y="7"/>
                    <a:pt x="102" y="7"/>
                    <a:pt x="102" y="7"/>
                  </a:cubicBezTo>
                  <a:cubicBezTo>
                    <a:pt x="104" y="7"/>
                    <a:pt x="107" y="8"/>
                    <a:pt x="110" y="8"/>
                  </a:cubicBezTo>
                  <a:lnTo>
                    <a:pt x="107" y="32"/>
                  </a:lnTo>
                  <a:close/>
                  <a:moveTo>
                    <a:pt x="87" y="29"/>
                  </a:moveTo>
                  <a:cubicBezTo>
                    <a:pt x="84" y="29"/>
                    <a:pt x="82" y="29"/>
                    <a:pt x="79" y="29"/>
                  </a:cubicBezTo>
                  <a:cubicBezTo>
                    <a:pt x="82" y="5"/>
                    <a:pt x="82" y="5"/>
                    <a:pt x="82" y="5"/>
                  </a:cubicBezTo>
                  <a:cubicBezTo>
                    <a:pt x="84" y="5"/>
                    <a:pt x="87" y="5"/>
                    <a:pt x="90" y="6"/>
                  </a:cubicBezTo>
                  <a:lnTo>
                    <a:pt x="87" y="29"/>
                  </a:lnTo>
                  <a:close/>
                  <a:moveTo>
                    <a:pt x="67" y="28"/>
                  </a:moveTo>
                  <a:cubicBezTo>
                    <a:pt x="65" y="27"/>
                    <a:pt x="62" y="27"/>
                    <a:pt x="60" y="27"/>
                  </a:cubicBezTo>
                  <a:cubicBezTo>
                    <a:pt x="61" y="3"/>
                    <a:pt x="61" y="3"/>
                    <a:pt x="61" y="3"/>
                  </a:cubicBezTo>
                  <a:cubicBezTo>
                    <a:pt x="64" y="3"/>
                    <a:pt x="67" y="3"/>
                    <a:pt x="70" y="4"/>
                  </a:cubicBezTo>
                  <a:lnTo>
                    <a:pt x="67" y="28"/>
                  </a:lnTo>
                  <a:close/>
                  <a:moveTo>
                    <a:pt x="48" y="26"/>
                  </a:moveTo>
                  <a:cubicBezTo>
                    <a:pt x="45" y="26"/>
                    <a:pt x="42" y="26"/>
                    <a:pt x="40" y="25"/>
                  </a:cubicBezTo>
                  <a:cubicBezTo>
                    <a:pt x="41" y="2"/>
                    <a:pt x="41" y="2"/>
                    <a:pt x="41" y="2"/>
                  </a:cubicBezTo>
                  <a:cubicBezTo>
                    <a:pt x="44" y="2"/>
                    <a:pt x="47" y="2"/>
                    <a:pt x="49" y="2"/>
                  </a:cubicBezTo>
                  <a:lnTo>
                    <a:pt x="48" y="26"/>
                  </a:lnTo>
                  <a:close/>
                  <a:moveTo>
                    <a:pt x="28" y="25"/>
                  </a:moveTo>
                  <a:cubicBezTo>
                    <a:pt x="25" y="25"/>
                    <a:pt x="23" y="25"/>
                    <a:pt x="20" y="25"/>
                  </a:cubicBezTo>
                  <a:cubicBezTo>
                    <a:pt x="21" y="1"/>
                    <a:pt x="21" y="1"/>
                    <a:pt x="21" y="1"/>
                  </a:cubicBezTo>
                  <a:cubicBezTo>
                    <a:pt x="24" y="1"/>
                    <a:pt x="26" y="1"/>
                    <a:pt x="29" y="1"/>
                  </a:cubicBezTo>
                  <a:lnTo>
                    <a:pt x="28" y="25"/>
                  </a:lnTo>
                  <a:close/>
                  <a:moveTo>
                    <a:pt x="8" y="24"/>
                  </a:moveTo>
                  <a:cubicBezTo>
                    <a:pt x="6" y="24"/>
                    <a:pt x="3" y="24"/>
                    <a:pt x="0" y="24"/>
                  </a:cubicBezTo>
                  <a:cubicBezTo>
                    <a:pt x="1" y="0"/>
                    <a:pt x="1" y="0"/>
                    <a:pt x="1" y="0"/>
                  </a:cubicBezTo>
                  <a:cubicBezTo>
                    <a:pt x="3" y="0"/>
                    <a:pt x="6" y="0"/>
                    <a:pt x="9" y="0"/>
                  </a:cubicBezTo>
                  <a:lnTo>
                    <a:pt x="8"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55" name="Group 554">
              <a:extLst>
                <a:ext uri="{FF2B5EF4-FFF2-40B4-BE49-F238E27FC236}">
                  <a16:creationId xmlns:a16="http://schemas.microsoft.com/office/drawing/2014/main" id="{773C81E2-5174-A327-81FB-4BA0CA0D05D6}"/>
                </a:ext>
              </a:extLst>
            </p:cNvPr>
            <p:cNvGrpSpPr/>
            <p:nvPr/>
          </p:nvGrpSpPr>
          <p:grpSpPr>
            <a:xfrm>
              <a:off x="5983662" y="-5722779"/>
              <a:ext cx="1440089" cy="2888825"/>
              <a:chOff x="3311407" y="1909602"/>
              <a:chExt cx="1961919" cy="3935626"/>
            </a:xfrm>
            <a:solidFill>
              <a:srgbClr val="FFFFFF">
                <a:alpha val="52000"/>
              </a:srgbClr>
            </a:solidFill>
          </p:grpSpPr>
          <p:sp>
            <p:nvSpPr>
              <p:cNvPr id="635" name="Freeform 155">
                <a:extLst>
                  <a:ext uri="{FF2B5EF4-FFF2-40B4-BE49-F238E27FC236}">
                    <a16:creationId xmlns:a16="http://schemas.microsoft.com/office/drawing/2014/main" id="{22C61E1B-63B0-1870-B2F0-C6E0264FE900}"/>
                  </a:ext>
                </a:extLst>
              </p:cNvPr>
              <p:cNvSpPr>
                <a:spLocks/>
              </p:cNvSpPr>
              <p:nvPr/>
            </p:nvSpPr>
            <p:spPr bwMode="auto">
              <a:xfrm>
                <a:off x="3311407" y="1909602"/>
                <a:ext cx="55264" cy="113245"/>
              </a:xfrm>
              <a:custGeom>
                <a:avLst/>
                <a:gdLst>
                  <a:gd name="T0" fmla="*/ 0 w 27"/>
                  <a:gd name="T1" fmla="*/ 0 h 55"/>
                  <a:gd name="T2" fmla="*/ 0 w 27"/>
                  <a:gd name="T3" fmla="*/ 55 h 55"/>
                  <a:gd name="T4" fmla="*/ 27 w 27"/>
                  <a:gd name="T5" fmla="*/ 28 h 55"/>
                  <a:gd name="T6" fmla="*/ 0 w 27"/>
                  <a:gd name="T7" fmla="*/ 0 h 55"/>
                </a:gdLst>
                <a:ahLst/>
                <a:cxnLst>
                  <a:cxn ang="0">
                    <a:pos x="T0" y="T1"/>
                  </a:cxn>
                  <a:cxn ang="0">
                    <a:pos x="T2" y="T3"/>
                  </a:cxn>
                  <a:cxn ang="0">
                    <a:pos x="T4" y="T5"/>
                  </a:cxn>
                  <a:cxn ang="0">
                    <a:pos x="T6" y="T7"/>
                  </a:cxn>
                </a:cxnLst>
                <a:rect l="0" t="0" r="r" b="b"/>
                <a:pathLst>
                  <a:path w="27" h="55">
                    <a:moveTo>
                      <a:pt x="0" y="0"/>
                    </a:moveTo>
                    <a:cubicBezTo>
                      <a:pt x="0" y="55"/>
                      <a:pt x="0" y="55"/>
                      <a:pt x="0" y="55"/>
                    </a:cubicBezTo>
                    <a:cubicBezTo>
                      <a:pt x="15" y="54"/>
                      <a:pt x="27" y="42"/>
                      <a:pt x="27" y="28"/>
                    </a:cubicBezTo>
                    <a:cubicBezTo>
                      <a:pt x="27" y="13"/>
                      <a:pt x="15" y="1"/>
                      <a:pt x="0"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6" name="Freeform 156">
                <a:extLst>
                  <a:ext uri="{FF2B5EF4-FFF2-40B4-BE49-F238E27FC236}">
                    <a16:creationId xmlns:a16="http://schemas.microsoft.com/office/drawing/2014/main" id="{97A1F03D-7B73-CF67-BBF9-CA4860A30929}"/>
                  </a:ext>
                </a:extLst>
              </p:cNvPr>
              <p:cNvSpPr>
                <a:spLocks/>
              </p:cNvSpPr>
              <p:nvPr/>
            </p:nvSpPr>
            <p:spPr bwMode="auto">
              <a:xfrm>
                <a:off x="3311407" y="5731983"/>
                <a:ext cx="55264" cy="113245"/>
              </a:xfrm>
              <a:custGeom>
                <a:avLst/>
                <a:gdLst>
                  <a:gd name="T0" fmla="*/ 0 w 27"/>
                  <a:gd name="T1" fmla="*/ 0 h 55"/>
                  <a:gd name="T2" fmla="*/ 0 w 27"/>
                  <a:gd name="T3" fmla="*/ 55 h 55"/>
                  <a:gd name="T4" fmla="*/ 27 w 27"/>
                  <a:gd name="T5" fmla="*/ 27 h 55"/>
                  <a:gd name="T6" fmla="*/ 0 w 27"/>
                  <a:gd name="T7" fmla="*/ 0 h 55"/>
                </a:gdLst>
                <a:ahLst/>
                <a:cxnLst>
                  <a:cxn ang="0">
                    <a:pos x="T0" y="T1"/>
                  </a:cxn>
                  <a:cxn ang="0">
                    <a:pos x="T2" y="T3"/>
                  </a:cxn>
                  <a:cxn ang="0">
                    <a:pos x="T4" y="T5"/>
                  </a:cxn>
                  <a:cxn ang="0">
                    <a:pos x="T6" y="T7"/>
                  </a:cxn>
                </a:cxnLst>
                <a:rect l="0" t="0" r="r" b="b"/>
                <a:pathLst>
                  <a:path w="27" h="55">
                    <a:moveTo>
                      <a:pt x="0" y="0"/>
                    </a:moveTo>
                    <a:cubicBezTo>
                      <a:pt x="0" y="55"/>
                      <a:pt x="0" y="55"/>
                      <a:pt x="0" y="55"/>
                    </a:cubicBezTo>
                    <a:cubicBezTo>
                      <a:pt x="15" y="54"/>
                      <a:pt x="27" y="42"/>
                      <a:pt x="27" y="27"/>
                    </a:cubicBezTo>
                    <a:cubicBezTo>
                      <a:pt x="27" y="13"/>
                      <a:pt x="15" y="1"/>
                      <a:pt x="0"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Freeform 157">
                <a:extLst>
                  <a:ext uri="{FF2B5EF4-FFF2-40B4-BE49-F238E27FC236}">
                    <a16:creationId xmlns:a16="http://schemas.microsoft.com/office/drawing/2014/main" id="{43E00F1C-1659-0987-74F6-03BCC0B9AA4E}"/>
                  </a:ext>
                </a:extLst>
              </p:cNvPr>
              <p:cNvSpPr>
                <a:spLocks/>
              </p:cNvSpPr>
              <p:nvPr/>
            </p:nvSpPr>
            <p:spPr bwMode="auto">
              <a:xfrm>
                <a:off x="3577297" y="1940129"/>
                <a:ext cx="113484" cy="107466"/>
              </a:xfrm>
              <a:custGeom>
                <a:avLst/>
                <a:gdLst>
                  <a:gd name="T0" fmla="*/ 29 w 58"/>
                  <a:gd name="T1" fmla="*/ 0 h 55"/>
                  <a:gd name="T2" fmla="*/ 14 w 58"/>
                  <a:gd name="T3" fmla="*/ 5 h 55"/>
                  <a:gd name="T4" fmla="*/ 3 w 58"/>
                  <a:gd name="T5" fmla="*/ 23 h 55"/>
                  <a:gd name="T6" fmla="*/ 25 w 58"/>
                  <a:gd name="T7" fmla="*/ 54 h 55"/>
                  <a:gd name="T8" fmla="*/ 30 w 58"/>
                  <a:gd name="T9" fmla="*/ 55 h 55"/>
                  <a:gd name="T10" fmla="*/ 45 w 58"/>
                  <a:gd name="T11" fmla="*/ 50 h 55"/>
                  <a:gd name="T12" fmla="*/ 57 w 58"/>
                  <a:gd name="T13" fmla="*/ 32 h 55"/>
                  <a:gd name="T14" fmla="*/ 52 w 58"/>
                  <a:gd name="T15" fmla="*/ 12 h 55"/>
                  <a:gd name="T16" fmla="*/ 34 w 58"/>
                  <a:gd name="T17" fmla="*/ 1 h 55"/>
                  <a:gd name="T18" fmla="*/ 29 w 58"/>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5">
                    <a:moveTo>
                      <a:pt x="29" y="0"/>
                    </a:moveTo>
                    <a:cubicBezTo>
                      <a:pt x="24" y="0"/>
                      <a:pt x="18" y="2"/>
                      <a:pt x="14" y="5"/>
                    </a:cubicBezTo>
                    <a:cubicBezTo>
                      <a:pt x="8" y="9"/>
                      <a:pt x="4" y="16"/>
                      <a:pt x="3" y="23"/>
                    </a:cubicBezTo>
                    <a:cubicBezTo>
                      <a:pt x="0" y="38"/>
                      <a:pt x="10" y="52"/>
                      <a:pt x="25" y="54"/>
                    </a:cubicBezTo>
                    <a:cubicBezTo>
                      <a:pt x="26" y="55"/>
                      <a:pt x="28" y="55"/>
                      <a:pt x="30" y="55"/>
                    </a:cubicBezTo>
                    <a:cubicBezTo>
                      <a:pt x="35" y="55"/>
                      <a:pt x="41" y="53"/>
                      <a:pt x="45" y="50"/>
                    </a:cubicBezTo>
                    <a:cubicBezTo>
                      <a:pt x="51" y="46"/>
                      <a:pt x="55" y="39"/>
                      <a:pt x="57" y="32"/>
                    </a:cubicBezTo>
                    <a:cubicBezTo>
                      <a:pt x="58" y="25"/>
                      <a:pt x="56" y="18"/>
                      <a:pt x="52" y="12"/>
                    </a:cubicBezTo>
                    <a:cubicBezTo>
                      <a:pt x="48" y="6"/>
                      <a:pt x="42" y="2"/>
                      <a:pt x="34" y="1"/>
                    </a:cubicBezTo>
                    <a:cubicBezTo>
                      <a:pt x="33" y="1"/>
                      <a:pt x="31"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Freeform 158">
                <a:extLst>
                  <a:ext uri="{FF2B5EF4-FFF2-40B4-BE49-F238E27FC236}">
                    <a16:creationId xmlns:a16="http://schemas.microsoft.com/office/drawing/2014/main" id="{1089827B-FC4D-6AA9-DE98-61A31118C2D6}"/>
                  </a:ext>
                </a:extLst>
              </p:cNvPr>
              <p:cNvSpPr>
                <a:spLocks/>
              </p:cNvSpPr>
              <p:nvPr/>
            </p:nvSpPr>
            <p:spPr bwMode="auto">
              <a:xfrm>
                <a:off x="3884911" y="2016687"/>
                <a:ext cx="119500" cy="111764"/>
              </a:xfrm>
              <a:custGeom>
                <a:avLst/>
                <a:gdLst>
                  <a:gd name="T0" fmla="*/ 31 w 61"/>
                  <a:gd name="T1" fmla="*/ 0 h 57"/>
                  <a:gd name="T2" fmla="*/ 5 w 61"/>
                  <a:gd name="T3" fmla="*/ 19 h 57"/>
                  <a:gd name="T4" fmla="*/ 22 w 61"/>
                  <a:gd name="T5" fmla="*/ 56 h 57"/>
                  <a:gd name="T6" fmla="*/ 31 w 61"/>
                  <a:gd name="T7" fmla="*/ 57 h 57"/>
                  <a:gd name="T8" fmla="*/ 42 w 61"/>
                  <a:gd name="T9" fmla="*/ 55 h 57"/>
                  <a:gd name="T10" fmla="*/ 56 w 61"/>
                  <a:gd name="T11" fmla="*/ 38 h 57"/>
                  <a:gd name="T12" fmla="*/ 40 w 61"/>
                  <a:gd name="T13" fmla="*/ 1 h 57"/>
                  <a:gd name="T14" fmla="*/ 31 w 6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57">
                    <a:moveTo>
                      <a:pt x="31" y="0"/>
                    </a:moveTo>
                    <a:cubicBezTo>
                      <a:pt x="20" y="0"/>
                      <a:pt x="9" y="7"/>
                      <a:pt x="5" y="19"/>
                    </a:cubicBezTo>
                    <a:cubicBezTo>
                      <a:pt x="0" y="34"/>
                      <a:pt x="8" y="50"/>
                      <a:pt x="22" y="56"/>
                    </a:cubicBezTo>
                    <a:cubicBezTo>
                      <a:pt x="25" y="57"/>
                      <a:pt x="28" y="57"/>
                      <a:pt x="31" y="57"/>
                    </a:cubicBezTo>
                    <a:cubicBezTo>
                      <a:pt x="35" y="57"/>
                      <a:pt x="39" y="57"/>
                      <a:pt x="42" y="55"/>
                    </a:cubicBezTo>
                    <a:cubicBezTo>
                      <a:pt x="49" y="51"/>
                      <a:pt x="54" y="45"/>
                      <a:pt x="56" y="38"/>
                    </a:cubicBezTo>
                    <a:cubicBezTo>
                      <a:pt x="61" y="23"/>
                      <a:pt x="54" y="7"/>
                      <a:pt x="40" y="1"/>
                    </a:cubicBezTo>
                    <a:cubicBezTo>
                      <a:pt x="37" y="0"/>
                      <a:pt x="34" y="0"/>
                      <a:pt x="31"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9" name="Freeform 159">
                <a:extLst>
                  <a:ext uri="{FF2B5EF4-FFF2-40B4-BE49-F238E27FC236}">
                    <a16:creationId xmlns:a16="http://schemas.microsoft.com/office/drawing/2014/main" id="{607C1143-EFB6-FE51-C9EB-5B69EC561448}"/>
                  </a:ext>
                </a:extLst>
              </p:cNvPr>
              <p:cNvSpPr>
                <a:spLocks/>
              </p:cNvSpPr>
              <p:nvPr/>
            </p:nvSpPr>
            <p:spPr bwMode="auto">
              <a:xfrm>
                <a:off x="4172964" y="2145604"/>
                <a:ext cx="111762" cy="113481"/>
              </a:xfrm>
              <a:custGeom>
                <a:avLst/>
                <a:gdLst>
                  <a:gd name="T0" fmla="*/ 29 w 57"/>
                  <a:gd name="T1" fmla="*/ 0 h 58"/>
                  <a:gd name="T2" fmla="*/ 21 w 57"/>
                  <a:gd name="T3" fmla="*/ 1 h 58"/>
                  <a:gd name="T4" fmla="*/ 4 w 57"/>
                  <a:gd name="T5" fmla="*/ 15 h 58"/>
                  <a:gd name="T6" fmla="*/ 2 w 57"/>
                  <a:gd name="T7" fmla="*/ 37 h 58"/>
                  <a:gd name="T8" fmla="*/ 15 w 57"/>
                  <a:gd name="T9" fmla="*/ 54 h 58"/>
                  <a:gd name="T10" fmla="*/ 28 w 57"/>
                  <a:gd name="T11" fmla="*/ 58 h 58"/>
                  <a:gd name="T12" fmla="*/ 36 w 57"/>
                  <a:gd name="T13" fmla="*/ 57 h 58"/>
                  <a:gd name="T14" fmla="*/ 53 w 57"/>
                  <a:gd name="T15" fmla="*/ 43 h 58"/>
                  <a:gd name="T16" fmla="*/ 55 w 57"/>
                  <a:gd name="T17" fmla="*/ 21 h 58"/>
                  <a:gd name="T18" fmla="*/ 42 w 57"/>
                  <a:gd name="T19" fmla="*/ 4 h 58"/>
                  <a:gd name="T20" fmla="*/ 29 w 57"/>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8">
                    <a:moveTo>
                      <a:pt x="29" y="0"/>
                    </a:moveTo>
                    <a:cubicBezTo>
                      <a:pt x="26" y="0"/>
                      <a:pt x="23" y="1"/>
                      <a:pt x="21" y="1"/>
                    </a:cubicBezTo>
                    <a:cubicBezTo>
                      <a:pt x="14" y="3"/>
                      <a:pt x="8" y="8"/>
                      <a:pt x="4" y="15"/>
                    </a:cubicBezTo>
                    <a:cubicBezTo>
                      <a:pt x="1" y="22"/>
                      <a:pt x="0" y="30"/>
                      <a:pt x="2" y="37"/>
                    </a:cubicBezTo>
                    <a:cubicBezTo>
                      <a:pt x="4" y="44"/>
                      <a:pt x="8" y="50"/>
                      <a:pt x="15" y="54"/>
                    </a:cubicBezTo>
                    <a:cubicBezTo>
                      <a:pt x="19" y="57"/>
                      <a:pt x="24" y="58"/>
                      <a:pt x="28" y="58"/>
                    </a:cubicBezTo>
                    <a:cubicBezTo>
                      <a:pt x="31" y="58"/>
                      <a:pt x="34" y="58"/>
                      <a:pt x="36" y="57"/>
                    </a:cubicBezTo>
                    <a:cubicBezTo>
                      <a:pt x="43" y="55"/>
                      <a:pt x="49" y="50"/>
                      <a:pt x="53" y="43"/>
                    </a:cubicBezTo>
                    <a:cubicBezTo>
                      <a:pt x="56" y="36"/>
                      <a:pt x="57" y="28"/>
                      <a:pt x="55" y="21"/>
                    </a:cubicBezTo>
                    <a:cubicBezTo>
                      <a:pt x="53" y="14"/>
                      <a:pt x="49" y="7"/>
                      <a:pt x="42" y="4"/>
                    </a:cubicBezTo>
                    <a:cubicBezTo>
                      <a:pt x="38" y="1"/>
                      <a:pt x="33"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0" name="Freeform 160">
                <a:extLst>
                  <a:ext uri="{FF2B5EF4-FFF2-40B4-BE49-F238E27FC236}">
                    <a16:creationId xmlns:a16="http://schemas.microsoft.com/office/drawing/2014/main" id="{004F61C9-E186-923C-A960-F316FCADBCBF}"/>
                  </a:ext>
                </a:extLst>
              </p:cNvPr>
              <p:cNvSpPr>
                <a:spLocks/>
              </p:cNvSpPr>
              <p:nvPr/>
            </p:nvSpPr>
            <p:spPr bwMode="auto">
              <a:xfrm>
                <a:off x="4442469" y="2322931"/>
                <a:ext cx="113484" cy="110904"/>
              </a:xfrm>
              <a:custGeom>
                <a:avLst/>
                <a:gdLst>
                  <a:gd name="T0" fmla="*/ 28 w 58"/>
                  <a:gd name="T1" fmla="*/ 0 h 57"/>
                  <a:gd name="T2" fmla="*/ 25 w 58"/>
                  <a:gd name="T3" fmla="*/ 0 h 57"/>
                  <a:gd name="T4" fmla="*/ 6 w 58"/>
                  <a:gd name="T5" fmla="*/ 11 h 57"/>
                  <a:gd name="T6" fmla="*/ 1 w 58"/>
                  <a:gd name="T7" fmla="*/ 32 h 57"/>
                  <a:gd name="T8" fmla="*/ 11 w 58"/>
                  <a:gd name="T9" fmla="*/ 51 h 57"/>
                  <a:gd name="T10" fmla="*/ 28 w 58"/>
                  <a:gd name="T11" fmla="*/ 57 h 57"/>
                  <a:gd name="T12" fmla="*/ 49 w 58"/>
                  <a:gd name="T13" fmla="*/ 47 h 57"/>
                  <a:gd name="T14" fmla="*/ 44 w 58"/>
                  <a:gd name="T15" fmla="*/ 6 h 57"/>
                  <a:gd name="T16" fmla="*/ 28 w 5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7">
                    <a:moveTo>
                      <a:pt x="28" y="0"/>
                    </a:moveTo>
                    <a:cubicBezTo>
                      <a:pt x="26" y="0"/>
                      <a:pt x="25" y="0"/>
                      <a:pt x="25" y="0"/>
                    </a:cubicBezTo>
                    <a:cubicBezTo>
                      <a:pt x="17" y="1"/>
                      <a:pt x="11" y="5"/>
                      <a:pt x="6" y="11"/>
                    </a:cubicBezTo>
                    <a:cubicBezTo>
                      <a:pt x="2" y="17"/>
                      <a:pt x="0" y="24"/>
                      <a:pt x="1" y="32"/>
                    </a:cubicBezTo>
                    <a:cubicBezTo>
                      <a:pt x="2" y="40"/>
                      <a:pt x="5" y="47"/>
                      <a:pt x="11" y="51"/>
                    </a:cubicBezTo>
                    <a:cubicBezTo>
                      <a:pt x="16" y="55"/>
                      <a:pt x="22" y="57"/>
                      <a:pt x="28" y="57"/>
                    </a:cubicBezTo>
                    <a:cubicBezTo>
                      <a:pt x="35" y="57"/>
                      <a:pt x="43" y="54"/>
                      <a:pt x="49" y="47"/>
                    </a:cubicBezTo>
                    <a:cubicBezTo>
                      <a:pt x="58" y="34"/>
                      <a:pt x="56" y="16"/>
                      <a:pt x="44" y="6"/>
                    </a:cubicBezTo>
                    <a:cubicBezTo>
                      <a:pt x="39" y="2"/>
                      <a:pt x="33" y="0"/>
                      <a:pt x="28"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1" name="Freeform 161">
                <a:extLst>
                  <a:ext uri="{FF2B5EF4-FFF2-40B4-BE49-F238E27FC236}">
                    <a16:creationId xmlns:a16="http://schemas.microsoft.com/office/drawing/2014/main" id="{A2FC6D55-25EB-B4F8-9276-BB683455CBF3}"/>
                  </a:ext>
                </a:extLst>
              </p:cNvPr>
              <p:cNvSpPr>
                <a:spLocks/>
              </p:cNvSpPr>
              <p:nvPr/>
            </p:nvSpPr>
            <p:spPr bwMode="auto">
              <a:xfrm>
                <a:off x="4667174" y="2543347"/>
                <a:ext cx="113484" cy="107466"/>
              </a:xfrm>
              <a:custGeom>
                <a:avLst/>
                <a:gdLst>
                  <a:gd name="T0" fmla="*/ 30 w 58"/>
                  <a:gd name="T1" fmla="*/ 0 h 55"/>
                  <a:gd name="T2" fmla="*/ 12 w 58"/>
                  <a:gd name="T3" fmla="*/ 7 h 55"/>
                  <a:gd name="T4" fmla="*/ 9 w 58"/>
                  <a:gd name="T5" fmla="*/ 46 h 55"/>
                  <a:gd name="T6" fmla="*/ 29 w 58"/>
                  <a:gd name="T7" fmla="*/ 55 h 55"/>
                  <a:gd name="T8" fmla="*/ 30 w 58"/>
                  <a:gd name="T9" fmla="*/ 55 h 55"/>
                  <a:gd name="T10" fmla="*/ 48 w 58"/>
                  <a:gd name="T11" fmla="*/ 47 h 55"/>
                  <a:gd name="T12" fmla="*/ 57 w 58"/>
                  <a:gd name="T13" fmla="*/ 29 h 55"/>
                  <a:gd name="T14" fmla="*/ 50 w 58"/>
                  <a:gd name="T15" fmla="*/ 9 h 55"/>
                  <a:gd name="T16" fmla="*/ 30 w 58"/>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5">
                    <a:moveTo>
                      <a:pt x="30" y="0"/>
                    </a:moveTo>
                    <a:cubicBezTo>
                      <a:pt x="23" y="0"/>
                      <a:pt x="17" y="2"/>
                      <a:pt x="12" y="7"/>
                    </a:cubicBezTo>
                    <a:cubicBezTo>
                      <a:pt x="0" y="17"/>
                      <a:pt x="0" y="35"/>
                      <a:pt x="9" y="46"/>
                    </a:cubicBezTo>
                    <a:cubicBezTo>
                      <a:pt x="14" y="51"/>
                      <a:pt x="21" y="54"/>
                      <a:pt x="29" y="55"/>
                    </a:cubicBezTo>
                    <a:cubicBezTo>
                      <a:pt x="29" y="55"/>
                      <a:pt x="29" y="55"/>
                      <a:pt x="30" y="55"/>
                    </a:cubicBezTo>
                    <a:cubicBezTo>
                      <a:pt x="37" y="55"/>
                      <a:pt x="43" y="52"/>
                      <a:pt x="48" y="47"/>
                    </a:cubicBezTo>
                    <a:cubicBezTo>
                      <a:pt x="53" y="43"/>
                      <a:pt x="57" y="36"/>
                      <a:pt x="57" y="29"/>
                    </a:cubicBezTo>
                    <a:cubicBezTo>
                      <a:pt x="58" y="22"/>
                      <a:pt x="55" y="14"/>
                      <a:pt x="50" y="9"/>
                    </a:cubicBezTo>
                    <a:cubicBezTo>
                      <a:pt x="45" y="3"/>
                      <a:pt x="37" y="0"/>
                      <a:pt x="30"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2" name="Freeform 162">
                <a:extLst>
                  <a:ext uri="{FF2B5EF4-FFF2-40B4-BE49-F238E27FC236}">
                    <a16:creationId xmlns:a16="http://schemas.microsoft.com/office/drawing/2014/main" id="{930B5B27-EACD-06CB-3526-41CED0CE4E40}"/>
                  </a:ext>
                </a:extLst>
              </p:cNvPr>
              <p:cNvSpPr>
                <a:spLocks/>
              </p:cNvSpPr>
              <p:nvPr/>
            </p:nvSpPr>
            <p:spPr bwMode="auto">
              <a:xfrm>
                <a:off x="4861839" y="2786931"/>
                <a:ext cx="113482" cy="111764"/>
              </a:xfrm>
              <a:custGeom>
                <a:avLst/>
                <a:gdLst>
                  <a:gd name="T0" fmla="*/ 29 w 58"/>
                  <a:gd name="T1" fmla="*/ 0 h 57"/>
                  <a:gd name="T2" fmla="*/ 14 w 58"/>
                  <a:gd name="T3" fmla="*/ 4 h 57"/>
                  <a:gd name="T4" fmla="*/ 2 w 58"/>
                  <a:gd name="T5" fmla="*/ 22 h 57"/>
                  <a:gd name="T6" fmla="*/ 5 w 58"/>
                  <a:gd name="T7" fmla="*/ 44 h 57"/>
                  <a:gd name="T8" fmla="*/ 23 w 58"/>
                  <a:gd name="T9" fmla="*/ 57 h 57"/>
                  <a:gd name="T10" fmla="*/ 29 w 58"/>
                  <a:gd name="T11" fmla="*/ 57 h 57"/>
                  <a:gd name="T12" fmla="*/ 44 w 58"/>
                  <a:gd name="T13" fmla="*/ 53 h 57"/>
                  <a:gd name="T14" fmla="*/ 56 w 58"/>
                  <a:gd name="T15" fmla="*/ 35 h 57"/>
                  <a:gd name="T16" fmla="*/ 53 w 58"/>
                  <a:gd name="T17" fmla="*/ 13 h 57"/>
                  <a:gd name="T18" fmla="*/ 35 w 58"/>
                  <a:gd name="T19" fmla="*/ 0 h 57"/>
                  <a:gd name="T20" fmla="*/ 29 w 58"/>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7">
                    <a:moveTo>
                      <a:pt x="29" y="0"/>
                    </a:moveTo>
                    <a:cubicBezTo>
                      <a:pt x="24" y="0"/>
                      <a:pt x="18" y="1"/>
                      <a:pt x="14" y="4"/>
                    </a:cubicBezTo>
                    <a:cubicBezTo>
                      <a:pt x="8" y="8"/>
                      <a:pt x="3" y="15"/>
                      <a:pt x="2" y="22"/>
                    </a:cubicBezTo>
                    <a:cubicBezTo>
                      <a:pt x="0" y="30"/>
                      <a:pt x="1" y="38"/>
                      <a:pt x="5" y="44"/>
                    </a:cubicBezTo>
                    <a:cubicBezTo>
                      <a:pt x="9" y="51"/>
                      <a:pt x="16" y="55"/>
                      <a:pt x="23" y="57"/>
                    </a:cubicBezTo>
                    <a:cubicBezTo>
                      <a:pt x="25" y="57"/>
                      <a:pt x="27" y="57"/>
                      <a:pt x="29" y="57"/>
                    </a:cubicBezTo>
                    <a:cubicBezTo>
                      <a:pt x="34" y="57"/>
                      <a:pt x="40" y="56"/>
                      <a:pt x="44" y="53"/>
                    </a:cubicBezTo>
                    <a:cubicBezTo>
                      <a:pt x="51" y="49"/>
                      <a:pt x="55" y="42"/>
                      <a:pt x="56" y="35"/>
                    </a:cubicBezTo>
                    <a:cubicBezTo>
                      <a:pt x="58" y="27"/>
                      <a:pt x="57" y="19"/>
                      <a:pt x="53" y="13"/>
                    </a:cubicBezTo>
                    <a:cubicBezTo>
                      <a:pt x="49" y="6"/>
                      <a:pt x="42" y="2"/>
                      <a:pt x="35" y="0"/>
                    </a:cubicBezTo>
                    <a:cubicBezTo>
                      <a:pt x="33" y="0"/>
                      <a:pt x="31"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3" name="Freeform 163">
                <a:extLst>
                  <a:ext uri="{FF2B5EF4-FFF2-40B4-BE49-F238E27FC236}">
                    <a16:creationId xmlns:a16="http://schemas.microsoft.com/office/drawing/2014/main" id="{D1D36E5B-AF6B-093F-CEB9-9CB097315FEE}"/>
                  </a:ext>
                </a:extLst>
              </p:cNvPr>
              <p:cNvSpPr>
                <a:spLocks/>
              </p:cNvSpPr>
              <p:nvPr/>
            </p:nvSpPr>
            <p:spPr bwMode="auto">
              <a:xfrm>
                <a:off x="5011701" y="3063649"/>
                <a:ext cx="111762" cy="113481"/>
              </a:xfrm>
              <a:custGeom>
                <a:avLst/>
                <a:gdLst>
                  <a:gd name="T0" fmla="*/ 29 w 57"/>
                  <a:gd name="T1" fmla="*/ 0 h 58"/>
                  <a:gd name="T2" fmla="*/ 17 w 57"/>
                  <a:gd name="T3" fmla="*/ 3 h 58"/>
                  <a:gd name="T4" fmla="*/ 2 w 57"/>
                  <a:gd name="T5" fmla="*/ 19 h 58"/>
                  <a:gd name="T6" fmla="*/ 3 w 57"/>
                  <a:gd name="T7" fmla="*/ 41 h 58"/>
                  <a:gd name="T8" fmla="*/ 29 w 57"/>
                  <a:gd name="T9" fmla="*/ 58 h 58"/>
                  <a:gd name="T10" fmla="*/ 39 w 57"/>
                  <a:gd name="T11" fmla="*/ 56 h 58"/>
                  <a:gd name="T12" fmla="*/ 55 w 57"/>
                  <a:gd name="T13" fmla="*/ 40 h 58"/>
                  <a:gd name="T14" fmla="*/ 54 w 57"/>
                  <a:gd name="T15" fmla="*/ 18 h 58"/>
                  <a:gd name="T16" fmla="*/ 39 w 57"/>
                  <a:gd name="T17" fmla="*/ 3 h 58"/>
                  <a:gd name="T18" fmla="*/ 29 w 57"/>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0"/>
                    </a:moveTo>
                    <a:cubicBezTo>
                      <a:pt x="25" y="0"/>
                      <a:pt x="21" y="1"/>
                      <a:pt x="17" y="3"/>
                    </a:cubicBezTo>
                    <a:cubicBezTo>
                      <a:pt x="10" y="6"/>
                      <a:pt x="5" y="12"/>
                      <a:pt x="2" y="19"/>
                    </a:cubicBezTo>
                    <a:cubicBezTo>
                      <a:pt x="0" y="26"/>
                      <a:pt x="0" y="34"/>
                      <a:pt x="3" y="41"/>
                    </a:cubicBezTo>
                    <a:cubicBezTo>
                      <a:pt x="7" y="52"/>
                      <a:pt x="18" y="58"/>
                      <a:pt x="29" y="58"/>
                    </a:cubicBezTo>
                    <a:cubicBezTo>
                      <a:pt x="32" y="58"/>
                      <a:pt x="36" y="58"/>
                      <a:pt x="39" y="56"/>
                    </a:cubicBezTo>
                    <a:cubicBezTo>
                      <a:pt x="46" y="53"/>
                      <a:pt x="52" y="47"/>
                      <a:pt x="55" y="40"/>
                    </a:cubicBezTo>
                    <a:cubicBezTo>
                      <a:pt x="57" y="33"/>
                      <a:pt x="57" y="25"/>
                      <a:pt x="54" y="18"/>
                    </a:cubicBezTo>
                    <a:cubicBezTo>
                      <a:pt x="52" y="11"/>
                      <a:pt x="46" y="6"/>
                      <a:pt x="39" y="3"/>
                    </a:cubicBezTo>
                    <a:cubicBezTo>
                      <a:pt x="36" y="1"/>
                      <a:pt x="32"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4" name="Freeform 164">
                <a:extLst>
                  <a:ext uri="{FF2B5EF4-FFF2-40B4-BE49-F238E27FC236}">
                    <a16:creationId xmlns:a16="http://schemas.microsoft.com/office/drawing/2014/main" id="{BFAAB2D2-E933-7173-3B58-444454E2F8D7}"/>
                  </a:ext>
                </a:extLst>
              </p:cNvPr>
              <p:cNvSpPr>
                <a:spLocks/>
              </p:cNvSpPr>
              <p:nvPr/>
            </p:nvSpPr>
            <p:spPr bwMode="auto">
              <a:xfrm>
                <a:off x="5112978" y="3368865"/>
                <a:ext cx="113484" cy="107466"/>
              </a:xfrm>
              <a:custGeom>
                <a:avLst/>
                <a:gdLst>
                  <a:gd name="T0" fmla="*/ 28 w 58"/>
                  <a:gd name="T1" fmla="*/ 0 h 55"/>
                  <a:gd name="T2" fmla="*/ 22 w 58"/>
                  <a:gd name="T3" fmla="*/ 1 h 55"/>
                  <a:gd name="T4" fmla="*/ 5 w 58"/>
                  <a:gd name="T5" fmla="*/ 14 h 55"/>
                  <a:gd name="T6" fmla="*/ 2 w 58"/>
                  <a:gd name="T7" fmla="*/ 34 h 55"/>
                  <a:gd name="T8" fmla="*/ 28 w 58"/>
                  <a:gd name="T9" fmla="*/ 55 h 55"/>
                  <a:gd name="T10" fmla="*/ 34 w 58"/>
                  <a:gd name="T11" fmla="*/ 54 h 55"/>
                  <a:gd name="T12" fmla="*/ 54 w 58"/>
                  <a:gd name="T13" fmla="*/ 21 h 55"/>
                  <a:gd name="T14" fmla="*/ 42 w 58"/>
                  <a:gd name="T15" fmla="*/ 5 h 55"/>
                  <a:gd name="T16" fmla="*/ 28 w 58"/>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5">
                    <a:moveTo>
                      <a:pt x="28" y="0"/>
                    </a:moveTo>
                    <a:cubicBezTo>
                      <a:pt x="26" y="0"/>
                      <a:pt x="23" y="1"/>
                      <a:pt x="22" y="1"/>
                    </a:cubicBezTo>
                    <a:cubicBezTo>
                      <a:pt x="14" y="3"/>
                      <a:pt x="9" y="8"/>
                      <a:pt x="5" y="14"/>
                    </a:cubicBezTo>
                    <a:cubicBezTo>
                      <a:pt x="1" y="20"/>
                      <a:pt x="0" y="27"/>
                      <a:pt x="2" y="34"/>
                    </a:cubicBezTo>
                    <a:cubicBezTo>
                      <a:pt x="5" y="47"/>
                      <a:pt x="16" y="55"/>
                      <a:pt x="28" y="55"/>
                    </a:cubicBezTo>
                    <a:cubicBezTo>
                      <a:pt x="30" y="55"/>
                      <a:pt x="32" y="55"/>
                      <a:pt x="34" y="54"/>
                    </a:cubicBezTo>
                    <a:cubicBezTo>
                      <a:pt x="49" y="51"/>
                      <a:pt x="58" y="36"/>
                      <a:pt x="54" y="21"/>
                    </a:cubicBezTo>
                    <a:cubicBezTo>
                      <a:pt x="53" y="14"/>
                      <a:pt x="48" y="8"/>
                      <a:pt x="42" y="5"/>
                    </a:cubicBezTo>
                    <a:cubicBezTo>
                      <a:pt x="38" y="2"/>
                      <a:pt x="33" y="0"/>
                      <a:pt x="28"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5" name="Freeform 165">
                <a:extLst>
                  <a:ext uri="{FF2B5EF4-FFF2-40B4-BE49-F238E27FC236}">
                    <a16:creationId xmlns:a16="http://schemas.microsoft.com/office/drawing/2014/main" id="{2038CFF6-4F96-58EE-F278-BD719FE28B33}"/>
                  </a:ext>
                </a:extLst>
              </p:cNvPr>
              <p:cNvSpPr>
                <a:spLocks/>
              </p:cNvSpPr>
              <p:nvPr/>
            </p:nvSpPr>
            <p:spPr bwMode="auto">
              <a:xfrm>
                <a:off x="5159842" y="3677172"/>
                <a:ext cx="113484" cy="104886"/>
              </a:xfrm>
              <a:custGeom>
                <a:avLst/>
                <a:gdLst>
                  <a:gd name="T0" fmla="*/ 29 w 58"/>
                  <a:gd name="T1" fmla="*/ 0 h 54"/>
                  <a:gd name="T2" fmla="*/ 27 w 58"/>
                  <a:gd name="T3" fmla="*/ 0 h 54"/>
                  <a:gd name="T4" fmla="*/ 1 w 58"/>
                  <a:gd name="T5" fmla="*/ 29 h 54"/>
                  <a:gd name="T6" fmla="*/ 11 w 58"/>
                  <a:gd name="T7" fmla="*/ 47 h 54"/>
                  <a:gd name="T8" fmla="*/ 29 w 58"/>
                  <a:gd name="T9" fmla="*/ 54 h 54"/>
                  <a:gd name="T10" fmla="*/ 31 w 58"/>
                  <a:gd name="T11" fmla="*/ 54 h 54"/>
                  <a:gd name="T12" fmla="*/ 50 w 58"/>
                  <a:gd name="T13" fmla="*/ 45 h 54"/>
                  <a:gd name="T14" fmla="*/ 57 w 58"/>
                  <a:gd name="T15" fmla="*/ 25 h 54"/>
                  <a:gd name="T16" fmla="*/ 29 w 58"/>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4">
                    <a:moveTo>
                      <a:pt x="29" y="0"/>
                    </a:moveTo>
                    <a:cubicBezTo>
                      <a:pt x="28" y="0"/>
                      <a:pt x="28" y="0"/>
                      <a:pt x="27" y="0"/>
                    </a:cubicBezTo>
                    <a:cubicBezTo>
                      <a:pt x="11" y="1"/>
                      <a:pt x="0" y="14"/>
                      <a:pt x="1" y="29"/>
                    </a:cubicBezTo>
                    <a:cubicBezTo>
                      <a:pt x="2" y="36"/>
                      <a:pt x="5" y="43"/>
                      <a:pt x="11" y="47"/>
                    </a:cubicBezTo>
                    <a:cubicBezTo>
                      <a:pt x="16" y="52"/>
                      <a:pt x="22" y="54"/>
                      <a:pt x="29" y="54"/>
                    </a:cubicBezTo>
                    <a:cubicBezTo>
                      <a:pt x="30" y="54"/>
                      <a:pt x="30" y="54"/>
                      <a:pt x="31" y="54"/>
                    </a:cubicBezTo>
                    <a:cubicBezTo>
                      <a:pt x="39" y="53"/>
                      <a:pt x="45" y="50"/>
                      <a:pt x="50" y="45"/>
                    </a:cubicBezTo>
                    <a:cubicBezTo>
                      <a:pt x="55" y="39"/>
                      <a:pt x="58" y="32"/>
                      <a:pt x="57" y="25"/>
                    </a:cubicBezTo>
                    <a:cubicBezTo>
                      <a:pt x="56" y="10"/>
                      <a:pt x="43"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6" name="Freeform 166">
                <a:extLst>
                  <a:ext uri="{FF2B5EF4-FFF2-40B4-BE49-F238E27FC236}">
                    <a16:creationId xmlns:a16="http://schemas.microsoft.com/office/drawing/2014/main" id="{8DEDA72F-45F3-BE54-F10F-451BC94D7DAF}"/>
                  </a:ext>
                </a:extLst>
              </p:cNvPr>
              <p:cNvSpPr>
                <a:spLocks/>
              </p:cNvSpPr>
              <p:nvPr/>
            </p:nvSpPr>
            <p:spPr bwMode="auto">
              <a:xfrm>
                <a:off x="5158305" y="3990968"/>
                <a:ext cx="105745" cy="105745"/>
              </a:xfrm>
              <a:custGeom>
                <a:avLst/>
                <a:gdLst>
                  <a:gd name="T0" fmla="*/ 27 w 54"/>
                  <a:gd name="T1" fmla="*/ 0 h 54"/>
                  <a:gd name="T2" fmla="*/ 10 w 54"/>
                  <a:gd name="T3" fmla="*/ 6 h 54"/>
                  <a:gd name="T4" fmla="*/ 1 w 54"/>
                  <a:gd name="T5" fmla="*/ 25 h 54"/>
                  <a:gd name="T6" fmla="*/ 7 w 54"/>
                  <a:gd name="T7" fmla="*/ 45 h 54"/>
                  <a:gd name="T8" fmla="*/ 25 w 54"/>
                  <a:gd name="T9" fmla="*/ 54 h 54"/>
                  <a:gd name="T10" fmla="*/ 27 w 54"/>
                  <a:gd name="T11" fmla="*/ 54 h 54"/>
                  <a:gd name="T12" fmla="*/ 44 w 54"/>
                  <a:gd name="T13" fmla="*/ 48 h 54"/>
                  <a:gd name="T14" fmla="*/ 54 w 54"/>
                  <a:gd name="T15" fmla="*/ 30 h 54"/>
                  <a:gd name="T16" fmla="*/ 47 w 54"/>
                  <a:gd name="T17" fmla="*/ 10 h 54"/>
                  <a:gd name="T18" fmla="*/ 29 w 54"/>
                  <a:gd name="T19" fmla="*/ 0 h 54"/>
                  <a:gd name="T20" fmla="*/ 27 w 54"/>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4">
                    <a:moveTo>
                      <a:pt x="27" y="0"/>
                    </a:moveTo>
                    <a:cubicBezTo>
                      <a:pt x="21" y="0"/>
                      <a:pt x="15" y="2"/>
                      <a:pt x="10" y="6"/>
                    </a:cubicBezTo>
                    <a:cubicBezTo>
                      <a:pt x="4" y="11"/>
                      <a:pt x="1" y="18"/>
                      <a:pt x="1" y="25"/>
                    </a:cubicBezTo>
                    <a:cubicBezTo>
                      <a:pt x="0" y="32"/>
                      <a:pt x="2" y="39"/>
                      <a:pt x="7" y="45"/>
                    </a:cubicBezTo>
                    <a:cubicBezTo>
                      <a:pt x="11" y="50"/>
                      <a:pt x="18" y="54"/>
                      <a:pt x="25" y="54"/>
                    </a:cubicBezTo>
                    <a:cubicBezTo>
                      <a:pt x="26" y="54"/>
                      <a:pt x="26" y="54"/>
                      <a:pt x="27" y="54"/>
                    </a:cubicBezTo>
                    <a:cubicBezTo>
                      <a:pt x="33" y="54"/>
                      <a:pt x="39" y="52"/>
                      <a:pt x="44" y="48"/>
                    </a:cubicBezTo>
                    <a:cubicBezTo>
                      <a:pt x="50" y="43"/>
                      <a:pt x="53" y="37"/>
                      <a:pt x="54" y="30"/>
                    </a:cubicBezTo>
                    <a:cubicBezTo>
                      <a:pt x="54" y="23"/>
                      <a:pt x="52" y="15"/>
                      <a:pt x="47" y="10"/>
                    </a:cubicBezTo>
                    <a:cubicBezTo>
                      <a:pt x="43" y="5"/>
                      <a:pt x="37" y="1"/>
                      <a:pt x="29" y="0"/>
                    </a:cubicBezTo>
                    <a:cubicBezTo>
                      <a:pt x="29" y="0"/>
                      <a:pt x="28" y="0"/>
                      <a:pt x="27"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7" name="Freeform 167">
                <a:extLst>
                  <a:ext uri="{FF2B5EF4-FFF2-40B4-BE49-F238E27FC236}">
                    <a16:creationId xmlns:a16="http://schemas.microsoft.com/office/drawing/2014/main" id="{C22F1AE3-B98B-3379-9B10-1B4DACB61003}"/>
                  </a:ext>
                </a:extLst>
              </p:cNvPr>
              <p:cNvSpPr>
                <a:spLocks/>
              </p:cNvSpPr>
              <p:nvPr/>
            </p:nvSpPr>
            <p:spPr bwMode="auto">
              <a:xfrm>
                <a:off x="5104227" y="4298923"/>
                <a:ext cx="111762" cy="113481"/>
              </a:xfrm>
              <a:custGeom>
                <a:avLst/>
                <a:gdLst>
                  <a:gd name="T0" fmla="*/ 27 w 57"/>
                  <a:gd name="T1" fmla="*/ 0 h 58"/>
                  <a:gd name="T2" fmla="*/ 1 w 57"/>
                  <a:gd name="T3" fmla="*/ 22 h 58"/>
                  <a:gd name="T4" fmla="*/ 4 w 57"/>
                  <a:gd name="T5" fmla="*/ 44 h 58"/>
                  <a:gd name="T6" fmla="*/ 21 w 57"/>
                  <a:gd name="T7" fmla="*/ 57 h 58"/>
                  <a:gd name="T8" fmla="*/ 27 w 57"/>
                  <a:gd name="T9" fmla="*/ 58 h 58"/>
                  <a:gd name="T10" fmla="*/ 41 w 57"/>
                  <a:gd name="T11" fmla="*/ 53 h 58"/>
                  <a:gd name="T12" fmla="*/ 54 w 57"/>
                  <a:gd name="T13" fmla="*/ 36 h 58"/>
                  <a:gd name="T14" fmla="*/ 34 w 57"/>
                  <a:gd name="T15" fmla="*/ 1 h 58"/>
                  <a:gd name="T16" fmla="*/ 27 w 57"/>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8">
                    <a:moveTo>
                      <a:pt x="27" y="0"/>
                    </a:moveTo>
                    <a:cubicBezTo>
                      <a:pt x="16" y="0"/>
                      <a:pt x="4" y="9"/>
                      <a:pt x="1" y="22"/>
                    </a:cubicBezTo>
                    <a:cubicBezTo>
                      <a:pt x="0" y="29"/>
                      <a:pt x="1" y="37"/>
                      <a:pt x="4" y="44"/>
                    </a:cubicBezTo>
                    <a:cubicBezTo>
                      <a:pt x="8" y="50"/>
                      <a:pt x="14" y="55"/>
                      <a:pt x="21" y="57"/>
                    </a:cubicBezTo>
                    <a:cubicBezTo>
                      <a:pt x="23" y="57"/>
                      <a:pt x="25" y="58"/>
                      <a:pt x="27" y="58"/>
                    </a:cubicBezTo>
                    <a:cubicBezTo>
                      <a:pt x="32" y="58"/>
                      <a:pt x="37" y="56"/>
                      <a:pt x="41" y="53"/>
                    </a:cubicBezTo>
                    <a:cubicBezTo>
                      <a:pt x="48" y="50"/>
                      <a:pt x="52" y="44"/>
                      <a:pt x="54" y="36"/>
                    </a:cubicBezTo>
                    <a:cubicBezTo>
                      <a:pt x="57" y="21"/>
                      <a:pt x="49" y="5"/>
                      <a:pt x="34" y="1"/>
                    </a:cubicBezTo>
                    <a:cubicBezTo>
                      <a:pt x="32" y="0"/>
                      <a:pt x="30" y="0"/>
                      <a:pt x="27"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8" name="Freeform 168">
                <a:extLst>
                  <a:ext uri="{FF2B5EF4-FFF2-40B4-BE49-F238E27FC236}">
                    <a16:creationId xmlns:a16="http://schemas.microsoft.com/office/drawing/2014/main" id="{33AC41F4-CDE7-2718-E019-AF7C7B2508BC}"/>
                  </a:ext>
                </a:extLst>
              </p:cNvPr>
              <p:cNvSpPr>
                <a:spLocks/>
              </p:cNvSpPr>
              <p:nvPr/>
            </p:nvSpPr>
            <p:spPr bwMode="auto">
              <a:xfrm>
                <a:off x="5001227" y="4595723"/>
                <a:ext cx="113484" cy="113484"/>
              </a:xfrm>
              <a:custGeom>
                <a:avLst/>
                <a:gdLst>
                  <a:gd name="T0" fmla="*/ 29 w 58"/>
                  <a:gd name="T1" fmla="*/ 0 h 58"/>
                  <a:gd name="T2" fmla="*/ 19 w 58"/>
                  <a:gd name="T3" fmla="*/ 2 h 58"/>
                  <a:gd name="T4" fmla="*/ 4 w 58"/>
                  <a:gd name="T5" fmla="*/ 17 h 58"/>
                  <a:gd name="T6" fmla="*/ 3 w 58"/>
                  <a:gd name="T7" fmla="*/ 39 h 58"/>
                  <a:gd name="T8" fmla="*/ 18 w 58"/>
                  <a:gd name="T9" fmla="*/ 55 h 58"/>
                  <a:gd name="T10" fmla="*/ 29 w 58"/>
                  <a:gd name="T11" fmla="*/ 58 h 58"/>
                  <a:gd name="T12" fmla="*/ 39 w 58"/>
                  <a:gd name="T13" fmla="*/ 56 h 58"/>
                  <a:gd name="T14" fmla="*/ 54 w 58"/>
                  <a:gd name="T15" fmla="*/ 40 h 58"/>
                  <a:gd name="T16" fmla="*/ 55 w 58"/>
                  <a:gd name="T17" fmla="*/ 18 h 58"/>
                  <a:gd name="T18" fmla="*/ 40 w 58"/>
                  <a:gd name="T19" fmla="*/ 2 h 58"/>
                  <a:gd name="T20" fmla="*/ 29 w 5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8">
                    <a:moveTo>
                      <a:pt x="29" y="0"/>
                    </a:moveTo>
                    <a:cubicBezTo>
                      <a:pt x="26" y="0"/>
                      <a:pt x="22" y="1"/>
                      <a:pt x="19" y="2"/>
                    </a:cubicBezTo>
                    <a:cubicBezTo>
                      <a:pt x="12" y="5"/>
                      <a:pt x="7" y="10"/>
                      <a:pt x="4" y="17"/>
                    </a:cubicBezTo>
                    <a:cubicBezTo>
                      <a:pt x="1" y="24"/>
                      <a:pt x="0" y="32"/>
                      <a:pt x="3" y="39"/>
                    </a:cubicBezTo>
                    <a:cubicBezTo>
                      <a:pt x="6" y="46"/>
                      <a:pt x="11" y="52"/>
                      <a:pt x="18" y="55"/>
                    </a:cubicBezTo>
                    <a:cubicBezTo>
                      <a:pt x="21" y="57"/>
                      <a:pt x="25" y="58"/>
                      <a:pt x="29" y="58"/>
                    </a:cubicBezTo>
                    <a:cubicBezTo>
                      <a:pt x="32" y="58"/>
                      <a:pt x="36" y="57"/>
                      <a:pt x="39" y="56"/>
                    </a:cubicBezTo>
                    <a:cubicBezTo>
                      <a:pt x="46" y="53"/>
                      <a:pt x="51" y="48"/>
                      <a:pt x="54" y="40"/>
                    </a:cubicBezTo>
                    <a:cubicBezTo>
                      <a:pt x="58" y="33"/>
                      <a:pt x="58" y="26"/>
                      <a:pt x="55" y="18"/>
                    </a:cubicBezTo>
                    <a:cubicBezTo>
                      <a:pt x="53" y="11"/>
                      <a:pt x="47" y="5"/>
                      <a:pt x="40" y="2"/>
                    </a:cubicBezTo>
                    <a:cubicBezTo>
                      <a:pt x="37" y="1"/>
                      <a:pt x="33" y="0"/>
                      <a:pt x="29"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9" name="Freeform 169">
                <a:extLst>
                  <a:ext uri="{FF2B5EF4-FFF2-40B4-BE49-F238E27FC236}">
                    <a16:creationId xmlns:a16="http://schemas.microsoft.com/office/drawing/2014/main" id="{E3EDB233-DDD2-93B8-9216-B3B80DA8F886}"/>
                  </a:ext>
                </a:extLst>
              </p:cNvPr>
              <p:cNvSpPr>
                <a:spLocks/>
              </p:cNvSpPr>
              <p:nvPr/>
            </p:nvSpPr>
            <p:spPr bwMode="auto">
              <a:xfrm>
                <a:off x="4844150" y="4872962"/>
                <a:ext cx="121223" cy="105748"/>
              </a:xfrm>
              <a:custGeom>
                <a:avLst/>
                <a:gdLst>
                  <a:gd name="T0" fmla="*/ 31 w 62"/>
                  <a:gd name="T1" fmla="*/ 0 h 54"/>
                  <a:gd name="T2" fmla="*/ 26 w 62"/>
                  <a:gd name="T3" fmla="*/ 0 h 54"/>
                  <a:gd name="T4" fmla="*/ 8 w 62"/>
                  <a:gd name="T5" fmla="*/ 12 h 54"/>
                  <a:gd name="T6" fmla="*/ 16 w 62"/>
                  <a:gd name="T7" fmla="*/ 49 h 54"/>
                  <a:gd name="T8" fmla="*/ 31 w 62"/>
                  <a:gd name="T9" fmla="*/ 54 h 54"/>
                  <a:gd name="T10" fmla="*/ 53 w 62"/>
                  <a:gd name="T11" fmla="*/ 42 h 54"/>
                  <a:gd name="T12" fmla="*/ 46 w 62"/>
                  <a:gd name="T13" fmla="*/ 4 h 54"/>
                  <a:gd name="T14" fmla="*/ 31 w 62"/>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4">
                    <a:moveTo>
                      <a:pt x="31" y="0"/>
                    </a:moveTo>
                    <a:cubicBezTo>
                      <a:pt x="29" y="0"/>
                      <a:pt x="27" y="0"/>
                      <a:pt x="26" y="0"/>
                    </a:cubicBezTo>
                    <a:cubicBezTo>
                      <a:pt x="19" y="2"/>
                      <a:pt x="12" y="6"/>
                      <a:pt x="8" y="12"/>
                    </a:cubicBezTo>
                    <a:cubicBezTo>
                      <a:pt x="0" y="24"/>
                      <a:pt x="4" y="41"/>
                      <a:pt x="16" y="49"/>
                    </a:cubicBezTo>
                    <a:cubicBezTo>
                      <a:pt x="21" y="52"/>
                      <a:pt x="26" y="54"/>
                      <a:pt x="31" y="54"/>
                    </a:cubicBezTo>
                    <a:cubicBezTo>
                      <a:pt x="40" y="54"/>
                      <a:pt x="48" y="50"/>
                      <a:pt x="53" y="42"/>
                    </a:cubicBezTo>
                    <a:cubicBezTo>
                      <a:pt x="62" y="29"/>
                      <a:pt x="58" y="12"/>
                      <a:pt x="46" y="4"/>
                    </a:cubicBezTo>
                    <a:cubicBezTo>
                      <a:pt x="41" y="1"/>
                      <a:pt x="36" y="0"/>
                      <a:pt x="31"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0" name="Freeform 170">
                <a:extLst>
                  <a:ext uri="{FF2B5EF4-FFF2-40B4-BE49-F238E27FC236}">
                    <a16:creationId xmlns:a16="http://schemas.microsoft.com/office/drawing/2014/main" id="{CA6DFEDF-CA94-3298-B36D-DB2557E29C8E}"/>
                  </a:ext>
                </a:extLst>
              </p:cNvPr>
              <p:cNvSpPr>
                <a:spLocks/>
              </p:cNvSpPr>
              <p:nvPr/>
            </p:nvSpPr>
            <p:spPr bwMode="auto">
              <a:xfrm>
                <a:off x="4649147" y="5122044"/>
                <a:ext cx="119500" cy="107463"/>
              </a:xfrm>
              <a:custGeom>
                <a:avLst/>
                <a:gdLst>
                  <a:gd name="T0" fmla="*/ 31 w 61"/>
                  <a:gd name="T1" fmla="*/ 0 h 55"/>
                  <a:gd name="T2" fmla="*/ 10 w 61"/>
                  <a:gd name="T3" fmla="*/ 9 h 55"/>
                  <a:gd name="T4" fmla="*/ 12 w 61"/>
                  <a:gd name="T5" fmla="*/ 48 h 55"/>
                  <a:gd name="T6" fmla="*/ 31 w 61"/>
                  <a:gd name="T7" fmla="*/ 55 h 55"/>
                  <a:gd name="T8" fmla="*/ 51 w 61"/>
                  <a:gd name="T9" fmla="*/ 46 h 55"/>
                  <a:gd name="T10" fmla="*/ 49 w 61"/>
                  <a:gd name="T11" fmla="*/ 7 h 55"/>
                  <a:gd name="T12" fmla="*/ 31 w 6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1" h="55">
                    <a:moveTo>
                      <a:pt x="31" y="0"/>
                    </a:moveTo>
                    <a:cubicBezTo>
                      <a:pt x="23" y="0"/>
                      <a:pt x="16" y="3"/>
                      <a:pt x="10" y="9"/>
                    </a:cubicBezTo>
                    <a:cubicBezTo>
                      <a:pt x="0" y="20"/>
                      <a:pt x="0" y="37"/>
                      <a:pt x="12" y="48"/>
                    </a:cubicBezTo>
                    <a:cubicBezTo>
                      <a:pt x="17" y="52"/>
                      <a:pt x="24" y="55"/>
                      <a:pt x="31" y="55"/>
                    </a:cubicBezTo>
                    <a:cubicBezTo>
                      <a:pt x="38" y="55"/>
                      <a:pt x="45" y="52"/>
                      <a:pt x="51" y="46"/>
                    </a:cubicBezTo>
                    <a:cubicBezTo>
                      <a:pt x="61" y="35"/>
                      <a:pt x="60" y="18"/>
                      <a:pt x="49" y="7"/>
                    </a:cubicBezTo>
                    <a:cubicBezTo>
                      <a:pt x="44" y="3"/>
                      <a:pt x="37" y="0"/>
                      <a:pt x="31"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1" name="Freeform 171">
                <a:extLst>
                  <a:ext uri="{FF2B5EF4-FFF2-40B4-BE49-F238E27FC236}">
                    <a16:creationId xmlns:a16="http://schemas.microsoft.com/office/drawing/2014/main" id="{A0CAFC75-942E-86CA-E308-AE67A32378AF}"/>
                  </a:ext>
                </a:extLst>
              </p:cNvPr>
              <p:cNvSpPr>
                <a:spLocks/>
              </p:cNvSpPr>
              <p:nvPr/>
            </p:nvSpPr>
            <p:spPr bwMode="auto">
              <a:xfrm>
                <a:off x="4416031" y="5335933"/>
                <a:ext cx="119500" cy="107463"/>
              </a:xfrm>
              <a:custGeom>
                <a:avLst/>
                <a:gdLst>
                  <a:gd name="T0" fmla="*/ 31 w 61"/>
                  <a:gd name="T1" fmla="*/ 0 h 55"/>
                  <a:gd name="T2" fmla="*/ 14 w 61"/>
                  <a:gd name="T3" fmla="*/ 6 h 55"/>
                  <a:gd name="T4" fmla="*/ 9 w 61"/>
                  <a:gd name="T5" fmla="*/ 44 h 55"/>
                  <a:gd name="T6" fmla="*/ 27 w 61"/>
                  <a:gd name="T7" fmla="*/ 54 h 55"/>
                  <a:gd name="T8" fmla="*/ 31 w 61"/>
                  <a:gd name="T9" fmla="*/ 55 h 55"/>
                  <a:gd name="T10" fmla="*/ 47 w 61"/>
                  <a:gd name="T11" fmla="*/ 49 h 55"/>
                  <a:gd name="T12" fmla="*/ 52 w 61"/>
                  <a:gd name="T13" fmla="*/ 11 h 55"/>
                  <a:gd name="T14" fmla="*/ 31 w 61"/>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55">
                    <a:moveTo>
                      <a:pt x="31" y="0"/>
                    </a:moveTo>
                    <a:cubicBezTo>
                      <a:pt x="25" y="0"/>
                      <a:pt x="19" y="2"/>
                      <a:pt x="14" y="6"/>
                    </a:cubicBezTo>
                    <a:cubicBezTo>
                      <a:pt x="2" y="15"/>
                      <a:pt x="0" y="32"/>
                      <a:pt x="9" y="44"/>
                    </a:cubicBezTo>
                    <a:cubicBezTo>
                      <a:pt x="13" y="50"/>
                      <a:pt x="20" y="54"/>
                      <a:pt x="27" y="54"/>
                    </a:cubicBezTo>
                    <a:cubicBezTo>
                      <a:pt x="28" y="55"/>
                      <a:pt x="29" y="55"/>
                      <a:pt x="31" y="55"/>
                    </a:cubicBezTo>
                    <a:cubicBezTo>
                      <a:pt x="37" y="55"/>
                      <a:pt x="42" y="53"/>
                      <a:pt x="47" y="49"/>
                    </a:cubicBezTo>
                    <a:cubicBezTo>
                      <a:pt x="59" y="40"/>
                      <a:pt x="61" y="23"/>
                      <a:pt x="52" y="11"/>
                    </a:cubicBezTo>
                    <a:cubicBezTo>
                      <a:pt x="47" y="4"/>
                      <a:pt x="38" y="0"/>
                      <a:pt x="31"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2" name="Freeform 172">
                <a:extLst>
                  <a:ext uri="{FF2B5EF4-FFF2-40B4-BE49-F238E27FC236}">
                    <a16:creationId xmlns:a16="http://schemas.microsoft.com/office/drawing/2014/main" id="{7DAF4BD4-17E8-4DCE-3ED9-739C72366BD3}"/>
                  </a:ext>
                </a:extLst>
              </p:cNvPr>
              <p:cNvSpPr>
                <a:spLocks/>
              </p:cNvSpPr>
              <p:nvPr/>
            </p:nvSpPr>
            <p:spPr bwMode="auto">
              <a:xfrm>
                <a:off x="4144975" y="5506045"/>
                <a:ext cx="122079" cy="110904"/>
              </a:xfrm>
              <a:custGeom>
                <a:avLst/>
                <a:gdLst>
                  <a:gd name="T0" fmla="*/ 31 w 62"/>
                  <a:gd name="T1" fmla="*/ 0 h 57"/>
                  <a:gd name="T2" fmla="*/ 18 w 62"/>
                  <a:gd name="T3" fmla="*/ 3 h 57"/>
                  <a:gd name="T4" fmla="*/ 7 w 62"/>
                  <a:gd name="T5" fmla="*/ 42 h 57"/>
                  <a:gd name="T6" fmla="*/ 31 w 62"/>
                  <a:gd name="T7" fmla="*/ 57 h 57"/>
                  <a:gd name="T8" fmla="*/ 44 w 62"/>
                  <a:gd name="T9" fmla="*/ 54 h 57"/>
                  <a:gd name="T10" fmla="*/ 55 w 62"/>
                  <a:gd name="T11" fmla="*/ 15 h 57"/>
                  <a:gd name="T12" fmla="*/ 39 w 62"/>
                  <a:gd name="T13" fmla="*/ 1 h 57"/>
                  <a:gd name="T14" fmla="*/ 31 w 62"/>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7">
                    <a:moveTo>
                      <a:pt x="31" y="0"/>
                    </a:moveTo>
                    <a:cubicBezTo>
                      <a:pt x="27" y="0"/>
                      <a:pt x="22" y="1"/>
                      <a:pt x="18" y="3"/>
                    </a:cubicBezTo>
                    <a:cubicBezTo>
                      <a:pt x="6" y="11"/>
                      <a:pt x="0" y="28"/>
                      <a:pt x="7" y="42"/>
                    </a:cubicBezTo>
                    <a:cubicBezTo>
                      <a:pt x="13" y="52"/>
                      <a:pt x="22" y="57"/>
                      <a:pt x="31" y="57"/>
                    </a:cubicBezTo>
                    <a:cubicBezTo>
                      <a:pt x="35" y="57"/>
                      <a:pt x="40" y="56"/>
                      <a:pt x="44" y="54"/>
                    </a:cubicBezTo>
                    <a:cubicBezTo>
                      <a:pt x="57" y="46"/>
                      <a:pt x="62" y="29"/>
                      <a:pt x="55" y="15"/>
                    </a:cubicBezTo>
                    <a:cubicBezTo>
                      <a:pt x="51" y="8"/>
                      <a:pt x="46" y="3"/>
                      <a:pt x="39" y="1"/>
                    </a:cubicBezTo>
                    <a:cubicBezTo>
                      <a:pt x="36" y="0"/>
                      <a:pt x="34" y="0"/>
                      <a:pt x="31"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3" name="Freeform 173">
                <a:extLst>
                  <a:ext uri="{FF2B5EF4-FFF2-40B4-BE49-F238E27FC236}">
                    <a16:creationId xmlns:a16="http://schemas.microsoft.com/office/drawing/2014/main" id="{C6323AC5-5449-8AC1-AAED-EDE4C5F23485}"/>
                  </a:ext>
                </a:extLst>
              </p:cNvPr>
              <p:cNvSpPr>
                <a:spLocks/>
              </p:cNvSpPr>
              <p:nvPr/>
            </p:nvSpPr>
            <p:spPr bwMode="auto">
              <a:xfrm>
                <a:off x="3864486" y="5632392"/>
                <a:ext cx="113484" cy="105748"/>
              </a:xfrm>
              <a:custGeom>
                <a:avLst/>
                <a:gdLst>
                  <a:gd name="T0" fmla="*/ 28 w 58"/>
                  <a:gd name="T1" fmla="*/ 0 h 54"/>
                  <a:gd name="T2" fmla="*/ 19 w 58"/>
                  <a:gd name="T3" fmla="*/ 2 h 54"/>
                  <a:gd name="T4" fmla="*/ 4 w 58"/>
                  <a:gd name="T5" fmla="*/ 15 h 54"/>
                  <a:gd name="T6" fmla="*/ 3 w 58"/>
                  <a:gd name="T7" fmla="*/ 36 h 54"/>
                  <a:gd name="T8" fmla="*/ 28 w 58"/>
                  <a:gd name="T9" fmla="*/ 54 h 54"/>
                  <a:gd name="T10" fmla="*/ 36 w 58"/>
                  <a:gd name="T11" fmla="*/ 53 h 54"/>
                  <a:gd name="T12" fmla="*/ 53 w 58"/>
                  <a:gd name="T13" fmla="*/ 18 h 54"/>
                  <a:gd name="T14" fmla="*/ 40 w 58"/>
                  <a:gd name="T15" fmla="*/ 3 h 54"/>
                  <a:gd name="T16" fmla="*/ 28 w 58"/>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4">
                    <a:moveTo>
                      <a:pt x="28" y="0"/>
                    </a:moveTo>
                    <a:cubicBezTo>
                      <a:pt x="25" y="0"/>
                      <a:pt x="22" y="1"/>
                      <a:pt x="19" y="2"/>
                    </a:cubicBezTo>
                    <a:cubicBezTo>
                      <a:pt x="12" y="4"/>
                      <a:pt x="7" y="9"/>
                      <a:pt x="4" y="15"/>
                    </a:cubicBezTo>
                    <a:cubicBezTo>
                      <a:pt x="1" y="22"/>
                      <a:pt x="0" y="29"/>
                      <a:pt x="3" y="36"/>
                    </a:cubicBezTo>
                    <a:cubicBezTo>
                      <a:pt x="7" y="47"/>
                      <a:pt x="17" y="54"/>
                      <a:pt x="28" y="54"/>
                    </a:cubicBezTo>
                    <a:cubicBezTo>
                      <a:pt x="31" y="54"/>
                      <a:pt x="34" y="54"/>
                      <a:pt x="36" y="53"/>
                    </a:cubicBezTo>
                    <a:cubicBezTo>
                      <a:pt x="50" y="48"/>
                      <a:pt x="58" y="33"/>
                      <a:pt x="53" y="18"/>
                    </a:cubicBezTo>
                    <a:cubicBezTo>
                      <a:pt x="51" y="12"/>
                      <a:pt x="46" y="6"/>
                      <a:pt x="40" y="3"/>
                    </a:cubicBezTo>
                    <a:cubicBezTo>
                      <a:pt x="36" y="1"/>
                      <a:pt x="32" y="0"/>
                      <a:pt x="28"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4" name="Freeform 174">
                <a:extLst>
                  <a:ext uri="{FF2B5EF4-FFF2-40B4-BE49-F238E27FC236}">
                    <a16:creationId xmlns:a16="http://schemas.microsoft.com/office/drawing/2014/main" id="{76770751-DEDE-0510-A418-609774B91642}"/>
                  </a:ext>
                </a:extLst>
              </p:cNvPr>
              <p:cNvSpPr>
                <a:spLocks/>
              </p:cNvSpPr>
              <p:nvPr/>
            </p:nvSpPr>
            <p:spPr bwMode="auto">
              <a:xfrm>
                <a:off x="3558071" y="5707235"/>
                <a:ext cx="113484" cy="107466"/>
              </a:xfrm>
              <a:custGeom>
                <a:avLst/>
                <a:gdLst>
                  <a:gd name="T0" fmla="*/ 28 w 58"/>
                  <a:gd name="T1" fmla="*/ 0 h 55"/>
                  <a:gd name="T2" fmla="*/ 24 w 58"/>
                  <a:gd name="T3" fmla="*/ 1 h 55"/>
                  <a:gd name="T4" fmla="*/ 6 w 58"/>
                  <a:gd name="T5" fmla="*/ 12 h 55"/>
                  <a:gd name="T6" fmla="*/ 1 w 58"/>
                  <a:gd name="T7" fmla="*/ 32 h 55"/>
                  <a:gd name="T8" fmla="*/ 13 w 58"/>
                  <a:gd name="T9" fmla="*/ 50 h 55"/>
                  <a:gd name="T10" fmla="*/ 28 w 58"/>
                  <a:gd name="T11" fmla="*/ 55 h 55"/>
                  <a:gd name="T12" fmla="*/ 33 w 58"/>
                  <a:gd name="T13" fmla="*/ 54 h 55"/>
                  <a:gd name="T14" fmla="*/ 55 w 58"/>
                  <a:gd name="T15" fmla="*/ 23 h 55"/>
                  <a:gd name="T16" fmla="*/ 44 w 58"/>
                  <a:gd name="T17" fmla="*/ 6 h 55"/>
                  <a:gd name="T18" fmla="*/ 28 w 58"/>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5">
                    <a:moveTo>
                      <a:pt x="28" y="0"/>
                    </a:moveTo>
                    <a:cubicBezTo>
                      <a:pt x="27" y="0"/>
                      <a:pt x="25" y="1"/>
                      <a:pt x="24" y="1"/>
                    </a:cubicBezTo>
                    <a:cubicBezTo>
                      <a:pt x="17" y="2"/>
                      <a:pt x="10" y="6"/>
                      <a:pt x="6" y="12"/>
                    </a:cubicBezTo>
                    <a:cubicBezTo>
                      <a:pt x="2" y="18"/>
                      <a:pt x="0" y="25"/>
                      <a:pt x="1" y="32"/>
                    </a:cubicBezTo>
                    <a:cubicBezTo>
                      <a:pt x="2" y="39"/>
                      <a:pt x="7" y="45"/>
                      <a:pt x="13" y="50"/>
                    </a:cubicBezTo>
                    <a:cubicBezTo>
                      <a:pt x="17" y="53"/>
                      <a:pt x="23" y="55"/>
                      <a:pt x="28" y="55"/>
                    </a:cubicBezTo>
                    <a:cubicBezTo>
                      <a:pt x="30" y="55"/>
                      <a:pt x="32" y="55"/>
                      <a:pt x="33" y="54"/>
                    </a:cubicBezTo>
                    <a:cubicBezTo>
                      <a:pt x="48" y="52"/>
                      <a:pt x="58" y="38"/>
                      <a:pt x="55" y="23"/>
                    </a:cubicBezTo>
                    <a:cubicBezTo>
                      <a:pt x="54" y="16"/>
                      <a:pt x="50" y="10"/>
                      <a:pt x="44" y="6"/>
                    </a:cubicBezTo>
                    <a:cubicBezTo>
                      <a:pt x="39" y="2"/>
                      <a:pt x="34" y="0"/>
                      <a:pt x="28" y="0"/>
                    </a:cubicBezTo>
                  </a:path>
                </a:pathLst>
              </a:custGeom>
              <a:grpFill/>
              <a:ln>
                <a:noFill/>
              </a:ln>
              <a:effectLst>
                <a:glow rad="63500">
                  <a:srgbClr val="0078D7">
                    <a:satMod val="1750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56" name="Group 75">
              <a:extLst>
                <a:ext uri="{FF2B5EF4-FFF2-40B4-BE49-F238E27FC236}">
                  <a16:creationId xmlns:a16="http://schemas.microsoft.com/office/drawing/2014/main" id="{75AC9F56-E61A-33DE-41C7-93D6876AF91B}"/>
                </a:ext>
              </a:extLst>
            </p:cNvPr>
            <p:cNvGrpSpPr>
              <a:grpSpLocks noChangeAspect="1"/>
            </p:cNvGrpSpPr>
            <p:nvPr/>
          </p:nvGrpSpPr>
          <p:grpSpPr bwMode="auto">
            <a:xfrm>
              <a:off x="5978546" y="-5407317"/>
              <a:ext cx="1144871" cy="2220069"/>
              <a:chOff x="-6406" y="5281"/>
              <a:chExt cx="1380" cy="2676"/>
            </a:xfrm>
          </p:grpSpPr>
          <p:sp>
            <p:nvSpPr>
              <p:cNvPr id="615" name="Freeform 76">
                <a:extLst>
                  <a:ext uri="{FF2B5EF4-FFF2-40B4-BE49-F238E27FC236}">
                    <a16:creationId xmlns:a16="http://schemas.microsoft.com/office/drawing/2014/main" id="{EDAB26CA-ABE0-5E7F-9624-BABBBF87CEC7}"/>
                  </a:ext>
                </a:extLst>
              </p:cNvPr>
              <p:cNvSpPr>
                <a:spLocks/>
              </p:cNvSpPr>
              <p:nvPr/>
            </p:nvSpPr>
            <p:spPr bwMode="auto">
              <a:xfrm>
                <a:off x="-6354" y="7078"/>
                <a:ext cx="466" cy="879"/>
              </a:xfrm>
              <a:custGeom>
                <a:avLst/>
                <a:gdLst>
                  <a:gd name="T0" fmla="*/ 30 w 197"/>
                  <a:gd name="T1" fmla="*/ 0 h 373"/>
                  <a:gd name="T2" fmla="*/ 6 w 197"/>
                  <a:gd name="T3" fmla="*/ 6 h 373"/>
                  <a:gd name="T4" fmla="*/ 26 w 197"/>
                  <a:gd name="T5" fmla="*/ 140 h 373"/>
                  <a:gd name="T6" fmla="*/ 0 w 197"/>
                  <a:gd name="T7" fmla="*/ 364 h 373"/>
                  <a:gd name="T8" fmla="*/ 86 w 197"/>
                  <a:gd name="T9" fmla="*/ 373 h 373"/>
                  <a:gd name="T10" fmla="*/ 197 w 197"/>
                  <a:gd name="T11" fmla="*/ 358 h 373"/>
                  <a:gd name="T12" fmla="*/ 146 w 197"/>
                  <a:gd name="T13" fmla="*/ 280 h 373"/>
                  <a:gd name="T14" fmla="*/ 85 w 197"/>
                  <a:gd name="T15" fmla="*/ 104 h 373"/>
                  <a:gd name="T16" fmla="*/ 30 w 197"/>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73">
                    <a:moveTo>
                      <a:pt x="30" y="0"/>
                    </a:moveTo>
                    <a:cubicBezTo>
                      <a:pt x="6" y="6"/>
                      <a:pt x="6" y="6"/>
                      <a:pt x="6" y="6"/>
                    </a:cubicBezTo>
                    <a:cubicBezTo>
                      <a:pt x="6" y="6"/>
                      <a:pt x="30" y="87"/>
                      <a:pt x="26" y="140"/>
                    </a:cubicBezTo>
                    <a:cubicBezTo>
                      <a:pt x="23" y="192"/>
                      <a:pt x="0" y="364"/>
                      <a:pt x="0" y="364"/>
                    </a:cubicBezTo>
                    <a:cubicBezTo>
                      <a:pt x="0" y="364"/>
                      <a:pt x="35" y="373"/>
                      <a:pt x="86" y="373"/>
                    </a:cubicBezTo>
                    <a:cubicBezTo>
                      <a:pt x="119" y="373"/>
                      <a:pt x="157" y="369"/>
                      <a:pt x="197" y="358"/>
                    </a:cubicBezTo>
                    <a:cubicBezTo>
                      <a:pt x="197" y="358"/>
                      <a:pt x="152" y="341"/>
                      <a:pt x="146" y="280"/>
                    </a:cubicBezTo>
                    <a:cubicBezTo>
                      <a:pt x="140" y="219"/>
                      <a:pt x="129" y="167"/>
                      <a:pt x="85" y="104"/>
                    </a:cubicBezTo>
                    <a:cubicBezTo>
                      <a:pt x="40" y="42"/>
                      <a:pt x="30" y="0"/>
                      <a:pt x="30"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6" name="Freeform 77">
                <a:extLst>
                  <a:ext uri="{FF2B5EF4-FFF2-40B4-BE49-F238E27FC236}">
                    <a16:creationId xmlns:a16="http://schemas.microsoft.com/office/drawing/2014/main" id="{E75BF86E-FA4B-085F-67F6-CBCDE544D186}"/>
                  </a:ext>
                </a:extLst>
              </p:cNvPr>
              <p:cNvSpPr>
                <a:spLocks/>
              </p:cNvSpPr>
              <p:nvPr/>
            </p:nvSpPr>
            <p:spPr bwMode="auto">
              <a:xfrm>
                <a:off x="-6190" y="7012"/>
                <a:ext cx="712" cy="825"/>
              </a:xfrm>
              <a:custGeom>
                <a:avLst/>
                <a:gdLst>
                  <a:gd name="T0" fmla="*/ 19 w 301"/>
                  <a:gd name="T1" fmla="*/ 0 h 350"/>
                  <a:gd name="T2" fmla="*/ 0 w 301"/>
                  <a:gd name="T3" fmla="*/ 14 h 350"/>
                  <a:gd name="T4" fmla="*/ 66 w 301"/>
                  <a:gd name="T5" fmla="*/ 132 h 350"/>
                  <a:gd name="T6" fmla="*/ 122 w 301"/>
                  <a:gd name="T7" fmla="*/ 350 h 350"/>
                  <a:gd name="T8" fmla="*/ 301 w 301"/>
                  <a:gd name="T9" fmla="*/ 275 h 350"/>
                  <a:gd name="T10" fmla="*/ 301 w 301"/>
                  <a:gd name="T11" fmla="*/ 275 h 350"/>
                  <a:gd name="T12" fmla="*/ 226 w 301"/>
                  <a:gd name="T13" fmla="*/ 220 h 350"/>
                  <a:gd name="T14" fmla="*/ 107 w 301"/>
                  <a:gd name="T15" fmla="*/ 78 h 350"/>
                  <a:gd name="T16" fmla="*/ 19 w 301"/>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350">
                    <a:moveTo>
                      <a:pt x="19" y="0"/>
                    </a:moveTo>
                    <a:cubicBezTo>
                      <a:pt x="0" y="14"/>
                      <a:pt x="0" y="14"/>
                      <a:pt x="0" y="14"/>
                    </a:cubicBezTo>
                    <a:cubicBezTo>
                      <a:pt x="0" y="14"/>
                      <a:pt x="50" y="81"/>
                      <a:pt x="66" y="132"/>
                    </a:cubicBezTo>
                    <a:cubicBezTo>
                      <a:pt x="81" y="182"/>
                      <a:pt x="122" y="350"/>
                      <a:pt x="122" y="350"/>
                    </a:cubicBezTo>
                    <a:cubicBezTo>
                      <a:pt x="122" y="350"/>
                      <a:pt x="217" y="339"/>
                      <a:pt x="301" y="275"/>
                    </a:cubicBezTo>
                    <a:cubicBezTo>
                      <a:pt x="301" y="275"/>
                      <a:pt x="301" y="275"/>
                      <a:pt x="301" y="275"/>
                    </a:cubicBezTo>
                    <a:cubicBezTo>
                      <a:pt x="300" y="275"/>
                      <a:pt x="253" y="274"/>
                      <a:pt x="226" y="220"/>
                    </a:cubicBezTo>
                    <a:cubicBezTo>
                      <a:pt x="199" y="165"/>
                      <a:pt x="170" y="120"/>
                      <a:pt x="107" y="78"/>
                    </a:cubicBezTo>
                    <a:cubicBezTo>
                      <a:pt x="44" y="35"/>
                      <a:pt x="19" y="0"/>
                      <a:pt x="19"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7" name="Freeform 78">
                <a:extLst>
                  <a:ext uri="{FF2B5EF4-FFF2-40B4-BE49-F238E27FC236}">
                    <a16:creationId xmlns:a16="http://schemas.microsoft.com/office/drawing/2014/main" id="{97E5E0E9-1598-2B1C-4DAC-1A22F68217A6}"/>
                  </a:ext>
                </a:extLst>
              </p:cNvPr>
              <p:cNvSpPr>
                <a:spLocks/>
              </p:cNvSpPr>
              <p:nvPr/>
            </p:nvSpPr>
            <p:spPr bwMode="auto">
              <a:xfrm>
                <a:off x="-6079" y="6908"/>
                <a:ext cx="875" cy="700"/>
              </a:xfrm>
              <a:custGeom>
                <a:avLst/>
                <a:gdLst>
                  <a:gd name="T0" fmla="*/ 15 w 370"/>
                  <a:gd name="T1" fmla="*/ 0 h 297"/>
                  <a:gd name="T2" fmla="*/ 0 w 370"/>
                  <a:gd name="T3" fmla="*/ 19 h 297"/>
                  <a:gd name="T4" fmla="*/ 100 w 370"/>
                  <a:gd name="T5" fmla="*/ 109 h 297"/>
                  <a:gd name="T6" fmla="*/ 223 w 370"/>
                  <a:gd name="T7" fmla="*/ 297 h 297"/>
                  <a:gd name="T8" fmla="*/ 370 w 370"/>
                  <a:gd name="T9" fmla="*/ 169 h 297"/>
                  <a:gd name="T10" fmla="*/ 350 w 370"/>
                  <a:gd name="T11" fmla="*/ 172 h 297"/>
                  <a:gd name="T12" fmla="*/ 281 w 370"/>
                  <a:gd name="T13" fmla="*/ 141 h 297"/>
                  <a:gd name="T14" fmla="*/ 122 w 370"/>
                  <a:gd name="T15" fmla="*/ 45 h 297"/>
                  <a:gd name="T16" fmla="*/ 15 w 370"/>
                  <a:gd name="T1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97">
                    <a:moveTo>
                      <a:pt x="15" y="0"/>
                    </a:moveTo>
                    <a:cubicBezTo>
                      <a:pt x="10" y="6"/>
                      <a:pt x="5" y="13"/>
                      <a:pt x="0" y="19"/>
                    </a:cubicBezTo>
                    <a:cubicBezTo>
                      <a:pt x="5" y="22"/>
                      <a:pt x="71" y="68"/>
                      <a:pt x="100" y="109"/>
                    </a:cubicBezTo>
                    <a:cubicBezTo>
                      <a:pt x="131" y="151"/>
                      <a:pt x="223" y="297"/>
                      <a:pt x="223" y="297"/>
                    </a:cubicBezTo>
                    <a:cubicBezTo>
                      <a:pt x="223" y="297"/>
                      <a:pt x="310" y="257"/>
                      <a:pt x="370" y="169"/>
                    </a:cubicBezTo>
                    <a:cubicBezTo>
                      <a:pt x="370" y="169"/>
                      <a:pt x="362" y="172"/>
                      <a:pt x="350" y="172"/>
                    </a:cubicBezTo>
                    <a:cubicBezTo>
                      <a:pt x="333" y="172"/>
                      <a:pt x="307" y="166"/>
                      <a:pt x="281" y="141"/>
                    </a:cubicBezTo>
                    <a:cubicBezTo>
                      <a:pt x="238" y="98"/>
                      <a:pt x="196" y="65"/>
                      <a:pt x="122" y="45"/>
                    </a:cubicBezTo>
                    <a:cubicBezTo>
                      <a:pt x="56" y="26"/>
                      <a:pt x="21" y="4"/>
                      <a:pt x="15"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8" name="Freeform 79">
                <a:extLst>
                  <a:ext uri="{FF2B5EF4-FFF2-40B4-BE49-F238E27FC236}">
                    <a16:creationId xmlns:a16="http://schemas.microsoft.com/office/drawing/2014/main" id="{0A51B027-4F14-9FBB-7AF8-99B00891C180}"/>
                  </a:ext>
                </a:extLst>
              </p:cNvPr>
              <p:cNvSpPr>
                <a:spLocks/>
              </p:cNvSpPr>
              <p:nvPr/>
            </p:nvSpPr>
            <p:spPr bwMode="auto">
              <a:xfrm>
                <a:off x="-5999" y="6759"/>
                <a:ext cx="951" cy="503"/>
              </a:xfrm>
              <a:custGeom>
                <a:avLst/>
                <a:gdLst>
                  <a:gd name="T0" fmla="*/ 7 w 402"/>
                  <a:gd name="T1" fmla="*/ 0 h 213"/>
                  <a:gd name="T2" fmla="*/ 2 w 402"/>
                  <a:gd name="T3" fmla="*/ 17 h 213"/>
                  <a:gd name="T4" fmla="*/ 0 w 402"/>
                  <a:gd name="T5" fmla="*/ 23 h 213"/>
                  <a:gd name="T6" fmla="*/ 126 w 402"/>
                  <a:gd name="T7" fmla="*/ 75 h 213"/>
                  <a:gd name="T8" fmla="*/ 307 w 402"/>
                  <a:gd name="T9" fmla="*/ 213 h 213"/>
                  <a:gd name="T10" fmla="*/ 402 w 402"/>
                  <a:gd name="T11" fmla="*/ 41 h 213"/>
                  <a:gd name="T12" fmla="*/ 354 w 402"/>
                  <a:gd name="T13" fmla="*/ 56 h 213"/>
                  <a:gd name="T14" fmla="*/ 309 w 402"/>
                  <a:gd name="T15" fmla="*/ 45 h 213"/>
                  <a:gd name="T16" fmla="*/ 154 w 402"/>
                  <a:gd name="T17" fmla="*/ 6 h 213"/>
                  <a:gd name="T18" fmla="*/ 126 w 402"/>
                  <a:gd name="T19" fmla="*/ 7 h 213"/>
                  <a:gd name="T20" fmla="*/ 87 w 402"/>
                  <a:gd name="T21" fmla="*/ 8 h 213"/>
                  <a:gd name="T22" fmla="*/ 7 w 402"/>
                  <a:gd name="T2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213">
                    <a:moveTo>
                      <a:pt x="7" y="0"/>
                    </a:moveTo>
                    <a:cubicBezTo>
                      <a:pt x="6" y="6"/>
                      <a:pt x="4" y="11"/>
                      <a:pt x="2" y="17"/>
                    </a:cubicBezTo>
                    <a:cubicBezTo>
                      <a:pt x="0" y="23"/>
                      <a:pt x="0" y="23"/>
                      <a:pt x="0" y="23"/>
                    </a:cubicBezTo>
                    <a:cubicBezTo>
                      <a:pt x="0" y="23"/>
                      <a:pt x="83" y="45"/>
                      <a:pt x="126" y="75"/>
                    </a:cubicBezTo>
                    <a:cubicBezTo>
                      <a:pt x="170" y="105"/>
                      <a:pt x="307" y="213"/>
                      <a:pt x="307" y="213"/>
                    </a:cubicBezTo>
                    <a:cubicBezTo>
                      <a:pt x="307" y="213"/>
                      <a:pt x="375" y="145"/>
                      <a:pt x="402" y="41"/>
                    </a:cubicBezTo>
                    <a:cubicBezTo>
                      <a:pt x="402" y="41"/>
                      <a:pt x="384" y="56"/>
                      <a:pt x="354" y="56"/>
                    </a:cubicBezTo>
                    <a:cubicBezTo>
                      <a:pt x="341" y="56"/>
                      <a:pt x="326" y="53"/>
                      <a:pt x="309" y="45"/>
                    </a:cubicBezTo>
                    <a:cubicBezTo>
                      <a:pt x="260" y="22"/>
                      <a:pt x="215" y="6"/>
                      <a:pt x="154" y="6"/>
                    </a:cubicBezTo>
                    <a:cubicBezTo>
                      <a:pt x="145" y="6"/>
                      <a:pt x="135" y="6"/>
                      <a:pt x="126" y="7"/>
                    </a:cubicBezTo>
                    <a:cubicBezTo>
                      <a:pt x="111" y="8"/>
                      <a:pt x="98" y="8"/>
                      <a:pt x="87" y="8"/>
                    </a:cubicBezTo>
                    <a:cubicBezTo>
                      <a:pt x="36" y="8"/>
                      <a:pt x="8" y="0"/>
                      <a:pt x="7"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9" name="Freeform 80">
                <a:extLst>
                  <a:ext uri="{FF2B5EF4-FFF2-40B4-BE49-F238E27FC236}">
                    <a16:creationId xmlns:a16="http://schemas.microsoft.com/office/drawing/2014/main" id="{62D0B83A-43D4-54AF-9E41-2C22BE7D0231}"/>
                  </a:ext>
                </a:extLst>
              </p:cNvPr>
              <p:cNvSpPr>
                <a:spLocks/>
              </p:cNvSpPr>
              <p:nvPr/>
            </p:nvSpPr>
            <p:spPr bwMode="auto">
              <a:xfrm>
                <a:off x="-5975" y="6389"/>
                <a:ext cx="949" cy="460"/>
              </a:xfrm>
              <a:custGeom>
                <a:avLst/>
                <a:gdLst>
                  <a:gd name="T0" fmla="*/ 389 w 401"/>
                  <a:gd name="T1" fmla="*/ 0 h 195"/>
                  <a:gd name="T2" fmla="*/ 315 w 401"/>
                  <a:gd name="T3" fmla="*/ 35 h 195"/>
                  <a:gd name="T4" fmla="*/ 302 w 401"/>
                  <a:gd name="T5" fmla="*/ 35 h 195"/>
                  <a:gd name="T6" fmla="*/ 247 w 401"/>
                  <a:gd name="T7" fmla="*/ 32 h 195"/>
                  <a:gd name="T8" fmla="*/ 113 w 401"/>
                  <a:gd name="T9" fmla="*/ 60 h 195"/>
                  <a:gd name="T10" fmla="*/ 0 w 401"/>
                  <a:gd name="T11" fmla="*/ 93 h 195"/>
                  <a:gd name="T12" fmla="*/ 1 w 401"/>
                  <a:gd name="T13" fmla="*/ 113 h 195"/>
                  <a:gd name="T14" fmla="*/ 1 w 401"/>
                  <a:gd name="T15" fmla="*/ 118 h 195"/>
                  <a:gd name="T16" fmla="*/ 50 w 401"/>
                  <a:gd name="T17" fmla="*/ 116 h 195"/>
                  <a:gd name="T18" fmla="*/ 139 w 401"/>
                  <a:gd name="T19" fmla="*/ 124 h 195"/>
                  <a:gd name="T20" fmla="*/ 361 w 401"/>
                  <a:gd name="T21" fmla="*/ 195 h 195"/>
                  <a:gd name="T22" fmla="*/ 389 w 401"/>
                  <a:gd name="T2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195">
                    <a:moveTo>
                      <a:pt x="389" y="0"/>
                    </a:moveTo>
                    <a:cubicBezTo>
                      <a:pt x="389" y="0"/>
                      <a:pt x="368" y="35"/>
                      <a:pt x="315" y="35"/>
                    </a:cubicBezTo>
                    <a:cubicBezTo>
                      <a:pt x="310" y="35"/>
                      <a:pt x="306" y="35"/>
                      <a:pt x="302" y="35"/>
                    </a:cubicBezTo>
                    <a:cubicBezTo>
                      <a:pt x="283" y="33"/>
                      <a:pt x="265" y="32"/>
                      <a:pt x="247" y="32"/>
                    </a:cubicBezTo>
                    <a:cubicBezTo>
                      <a:pt x="205" y="32"/>
                      <a:pt x="163" y="39"/>
                      <a:pt x="113" y="60"/>
                    </a:cubicBezTo>
                    <a:cubicBezTo>
                      <a:pt x="50" y="88"/>
                      <a:pt x="8" y="92"/>
                      <a:pt x="0" y="93"/>
                    </a:cubicBezTo>
                    <a:cubicBezTo>
                      <a:pt x="0" y="100"/>
                      <a:pt x="1" y="107"/>
                      <a:pt x="1" y="113"/>
                    </a:cubicBezTo>
                    <a:cubicBezTo>
                      <a:pt x="1" y="115"/>
                      <a:pt x="1" y="116"/>
                      <a:pt x="1" y="118"/>
                    </a:cubicBezTo>
                    <a:cubicBezTo>
                      <a:pt x="5" y="117"/>
                      <a:pt x="25" y="116"/>
                      <a:pt x="50" y="116"/>
                    </a:cubicBezTo>
                    <a:cubicBezTo>
                      <a:pt x="78" y="116"/>
                      <a:pt x="113" y="118"/>
                      <a:pt x="139" y="124"/>
                    </a:cubicBezTo>
                    <a:cubicBezTo>
                      <a:pt x="191" y="138"/>
                      <a:pt x="361" y="195"/>
                      <a:pt x="361" y="195"/>
                    </a:cubicBezTo>
                    <a:cubicBezTo>
                      <a:pt x="361" y="195"/>
                      <a:pt x="401" y="107"/>
                      <a:pt x="389"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0" name="Freeform 81">
                <a:extLst>
                  <a:ext uri="{FF2B5EF4-FFF2-40B4-BE49-F238E27FC236}">
                    <a16:creationId xmlns:a16="http://schemas.microsoft.com/office/drawing/2014/main" id="{C1E977BF-78F7-602D-BC72-6DCE856875AB}"/>
                  </a:ext>
                </a:extLst>
              </p:cNvPr>
              <p:cNvSpPr>
                <a:spLocks/>
              </p:cNvSpPr>
              <p:nvPr/>
            </p:nvSpPr>
            <p:spPr bwMode="auto">
              <a:xfrm>
                <a:off x="-6020" y="5939"/>
                <a:ext cx="906" cy="578"/>
              </a:xfrm>
              <a:custGeom>
                <a:avLst/>
                <a:gdLst>
                  <a:gd name="T0" fmla="*/ 334 w 383"/>
                  <a:gd name="T1" fmla="*/ 0 h 245"/>
                  <a:gd name="T2" fmla="*/ 264 w 383"/>
                  <a:gd name="T3" fmla="*/ 63 h 245"/>
                  <a:gd name="T4" fmla="*/ 95 w 383"/>
                  <a:gd name="T5" fmla="*/ 152 h 245"/>
                  <a:gd name="T6" fmla="*/ 0 w 383"/>
                  <a:gd name="T7" fmla="*/ 222 h 245"/>
                  <a:gd name="T8" fmla="*/ 10 w 383"/>
                  <a:gd name="T9" fmla="*/ 245 h 245"/>
                  <a:gd name="T10" fmla="*/ 141 w 383"/>
                  <a:gd name="T11" fmla="*/ 204 h 245"/>
                  <a:gd name="T12" fmla="*/ 375 w 383"/>
                  <a:gd name="T13" fmla="*/ 194 h 245"/>
                  <a:gd name="T14" fmla="*/ 334 w 383"/>
                  <a:gd name="T15" fmla="*/ 0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245">
                    <a:moveTo>
                      <a:pt x="334" y="0"/>
                    </a:moveTo>
                    <a:cubicBezTo>
                      <a:pt x="334" y="0"/>
                      <a:pt x="325" y="48"/>
                      <a:pt x="264" y="63"/>
                    </a:cubicBezTo>
                    <a:cubicBezTo>
                      <a:pt x="202" y="79"/>
                      <a:pt x="151" y="98"/>
                      <a:pt x="95" y="152"/>
                    </a:cubicBezTo>
                    <a:cubicBezTo>
                      <a:pt x="46" y="198"/>
                      <a:pt x="9" y="218"/>
                      <a:pt x="0" y="222"/>
                    </a:cubicBezTo>
                    <a:cubicBezTo>
                      <a:pt x="4" y="229"/>
                      <a:pt x="7" y="237"/>
                      <a:pt x="10" y="245"/>
                    </a:cubicBezTo>
                    <a:cubicBezTo>
                      <a:pt x="22" y="239"/>
                      <a:pt x="92" y="209"/>
                      <a:pt x="141" y="204"/>
                    </a:cubicBezTo>
                    <a:cubicBezTo>
                      <a:pt x="196" y="199"/>
                      <a:pt x="375" y="194"/>
                      <a:pt x="375" y="194"/>
                    </a:cubicBezTo>
                    <a:cubicBezTo>
                      <a:pt x="375" y="194"/>
                      <a:pt x="383" y="97"/>
                      <a:pt x="334"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1" name="Freeform 82">
                <a:extLst>
                  <a:ext uri="{FF2B5EF4-FFF2-40B4-BE49-F238E27FC236}">
                    <a16:creationId xmlns:a16="http://schemas.microsoft.com/office/drawing/2014/main" id="{D531359A-DCE7-219A-A14C-E4EDE75ACB94}"/>
                  </a:ext>
                </a:extLst>
              </p:cNvPr>
              <p:cNvSpPr>
                <a:spLocks/>
              </p:cNvSpPr>
              <p:nvPr/>
            </p:nvSpPr>
            <p:spPr bwMode="auto">
              <a:xfrm>
                <a:off x="-6103" y="5585"/>
                <a:ext cx="809" cy="804"/>
              </a:xfrm>
              <a:custGeom>
                <a:avLst/>
                <a:gdLst>
                  <a:gd name="T0" fmla="*/ 239 w 342"/>
                  <a:gd name="T1" fmla="*/ 0 h 341"/>
                  <a:gd name="T2" fmla="*/ 195 w 342"/>
                  <a:gd name="T3" fmla="*/ 83 h 341"/>
                  <a:gd name="T4" fmla="*/ 67 w 342"/>
                  <a:gd name="T5" fmla="*/ 224 h 341"/>
                  <a:gd name="T6" fmla="*/ 0 w 342"/>
                  <a:gd name="T7" fmla="*/ 323 h 341"/>
                  <a:gd name="T8" fmla="*/ 17 w 342"/>
                  <a:gd name="T9" fmla="*/ 341 h 341"/>
                  <a:gd name="T10" fmla="*/ 127 w 342"/>
                  <a:gd name="T11" fmla="*/ 257 h 341"/>
                  <a:gd name="T12" fmla="*/ 342 w 342"/>
                  <a:gd name="T13" fmla="*/ 168 h 341"/>
                  <a:gd name="T14" fmla="*/ 239 w 342"/>
                  <a:gd name="T15" fmla="*/ 0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41">
                    <a:moveTo>
                      <a:pt x="239" y="0"/>
                    </a:moveTo>
                    <a:cubicBezTo>
                      <a:pt x="239" y="0"/>
                      <a:pt x="246" y="47"/>
                      <a:pt x="195" y="83"/>
                    </a:cubicBezTo>
                    <a:cubicBezTo>
                      <a:pt x="142" y="118"/>
                      <a:pt x="101" y="154"/>
                      <a:pt x="67" y="224"/>
                    </a:cubicBezTo>
                    <a:cubicBezTo>
                      <a:pt x="35" y="288"/>
                      <a:pt x="5" y="318"/>
                      <a:pt x="0" y="323"/>
                    </a:cubicBezTo>
                    <a:cubicBezTo>
                      <a:pt x="6" y="329"/>
                      <a:pt x="12" y="335"/>
                      <a:pt x="17" y="341"/>
                    </a:cubicBezTo>
                    <a:cubicBezTo>
                      <a:pt x="19" y="339"/>
                      <a:pt x="79" y="280"/>
                      <a:pt x="127" y="257"/>
                    </a:cubicBezTo>
                    <a:cubicBezTo>
                      <a:pt x="176" y="234"/>
                      <a:pt x="342" y="168"/>
                      <a:pt x="342" y="168"/>
                    </a:cubicBezTo>
                    <a:cubicBezTo>
                      <a:pt x="342" y="168"/>
                      <a:pt x="317" y="75"/>
                      <a:pt x="239"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2" name="Freeform 83">
                <a:extLst>
                  <a:ext uri="{FF2B5EF4-FFF2-40B4-BE49-F238E27FC236}">
                    <a16:creationId xmlns:a16="http://schemas.microsoft.com/office/drawing/2014/main" id="{C0473FA2-444D-1635-DF9F-FAD952BA5B4D}"/>
                  </a:ext>
                </a:extLst>
              </p:cNvPr>
              <p:cNvSpPr>
                <a:spLocks/>
              </p:cNvSpPr>
              <p:nvPr/>
            </p:nvSpPr>
            <p:spPr bwMode="auto">
              <a:xfrm>
                <a:off x="-6228" y="5357"/>
                <a:ext cx="639" cy="929"/>
              </a:xfrm>
              <a:custGeom>
                <a:avLst/>
                <a:gdLst>
                  <a:gd name="T0" fmla="*/ 117 w 270"/>
                  <a:gd name="T1" fmla="*/ 0 h 394"/>
                  <a:gd name="T2" fmla="*/ 102 w 270"/>
                  <a:gd name="T3" fmla="*/ 93 h 394"/>
                  <a:gd name="T4" fmla="*/ 29 w 270"/>
                  <a:gd name="T5" fmla="*/ 268 h 394"/>
                  <a:gd name="T6" fmla="*/ 0 w 270"/>
                  <a:gd name="T7" fmla="*/ 383 h 394"/>
                  <a:gd name="T8" fmla="*/ 21 w 270"/>
                  <a:gd name="T9" fmla="*/ 394 h 394"/>
                  <a:gd name="T10" fmla="*/ 97 w 270"/>
                  <a:gd name="T11" fmla="*/ 278 h 394"/>
                  <a:gd name="T12" fmla="*/ 270 w 270"/>
                  <a:gd name="T13" fmla="*/ 123 h 394"/>
                  <a:gd name="T14" fmla="*/ 117 w 270"/>
                  <a:gd name="T15" fmla="*/ 0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94">
                    <a:moveTo>
                      <a:pt x="117" y="0"/>
                    </a:moveTo>
                    <a:cubicBezTo>
                      <a:pt x="117" y="0"/>
                      <a:pt x="139" y="42"/>
                      <a:pt x="102" y="93"/>
                    </a:cubicBezTo>
                    <a:cubicBezTo>
                      <a:pt x="66" y="144"/>
                      <a:pt x="39" y="191"/>
                      <a:pt x="29" y="268"/>
                    </a:cubicBezTo>
                    <a:cubicBezTo>
                      <a:pt x="21" y="337"/>
                      <a:pt x="3" y="376"/>
                      <a:pt x="0" y="383"/>
                    </a:cubicBezTo>
                    <a:cubicBezTo>
                      <a:pt x="7" y="386"/>
                      <a:pt x="15" y="390"/>
                      <a:pt x="21" y="394"/>
                    </a:cubicBezTo>
                    <a:cubicBezTo>
                      <a:pt x="24" y="390"/>
                      <a:pt x="60" y="316"/>
                      <a:pt x="97" y="278"/>
                    </a:cubicBezTo>
                    <a:cubicBezTo>
                      <a:pt x="136" y="240"/>
                      <a:pt x="270" y="123"/>
                      <a:pt x="270" y="123"/>
                    </a:cubicBezTo>
                    <a:cubicBezTo>
                      <a:pt x="270" y="123"/>
                      <a:pt x="215" y="44"/>
                      <a:pt x="117"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3" name="Freeform 84">
                <a:extLst>
                  <a:ext uri="{FF2B5EF4-FFF2-40B4-BE49-F238E27FC236}">
                    <a16:creationId xmlns:a16="http://schemas.microsoft.com/office/drawing/2014/main" id="{2D2CA8E2-D629-D95A-2BC2-DA78D83C9539}"/>
                  </a:ext>
                </a:extLst>
              </p:cNvPr>
              <p:cNvSpPr>
                <a:spLocks/>
              </p:cNvSpPr>
              <p:nvPr/>
            </p:nvSpPr>
            <p:spPr bwMode="auto">
              <a:xfrm>
                <a:off x="-6406" y="5281"/>
                <a:ext cx="407" cy="946"/>
              </a:xfrm>
              <a:custGeom>
                <a:avLst/>
                <a:gdLst>
                  <a:gd name="T0" fmla="*/ 0 w 172"/>
                  <a:gd name="T1" fmla="*/ 287 h 401"/>
                  <a:gd name="T2" fmla="*/ 11 w 172"/>
                  <a:gd name="T3" fmla="*/ 398 h 401"/>
                  <a:gd name="T4" fmla="*/ 36 w 172"/>
                  <a:gd name="T5" fmla="*/ 401 h 401"/>
                  <a:gd name="T6" fmla="*/ 66 w 172"/>
                  <a:gd name="T7" fmla="*/ 267 h 401"/>
                  <a:gd name="T8" fmla="*/ 172 w 172"/>
                  <a:gd name="T9" fmla="*/ 60 h 401"/>
                  <a:gd name="T10" fmla="*/ 0 w 172"/>
                  <a:gd name="T11" fmla="*/ 0 h 401"/>
                </a:gdLst>
                <a:ahLst/>
                <a:cxnLst>
                  <a:cxn ang="0">
                    <a:pos x="T0" y="T1"/>
                  </a:cxn>
                  <a:cxn ang="0">
                    <a:pos x="T2" y="T3"/>
                  </a:cxn>
                  <a:cxn ang="0">
                    <a:pos x="T4" y="T5"/>
                  </a:cxn>
                  <a:cxn ang="0">
                    <a:pos x="T6" y="T7"/>
                  </a:cxn>
                  <a:cxn ang="0">
                    <a:pos x="T8" y="T9"/>
                  </a:cxn>
                  <a:cxn ang="0">
                    <a:pos x="T10" y="T11"/>
                  </a:cxn>
                </a:cxnLst>
                <a:rect l="0" t="0" r="r" b="b"/>
                <a:pathLst>
                  <a:path w="172" h="401">
                    <a:moveTo>
                      <a:pt x="0" y="287"/>
                    </a:moveTo>
                    <a:cubicBezTo>
                      <a:pt x="15" y="352"/>
                      <a:pt x="12" y="391"/>
                      <a:pt x="11" y="398"/>
                    </a:cubicBezTo>
                    <a:cubicBezTo>
                      <a:pt x="20" y="399"/>
                      <a:pt x="28" y="400"/>
                      <a:pt x="36" y="401"/>
                    </a:cubicBezTo>
                    <a:cubicBezTo>
                      <a:pt x="36" y="397"/>
                      <a:pt x="44" y="315"/>
                      <a:pt x="66" y="267"/>
                    </a:cubicBezTo>
                    <a:cubicBezTo>
                      <a:pt x="88" y="217"/>
                      <a:pt x="172" y="60"/>
                      <a:pt x="172" y="60"/>
                    </a:cubicBezTo>
                    <a:cubicBezTo>
                      <a:pt x="172" y="60"/>
                      <a:pt x="100" y="10"/>
                      <a:pt x="0" y="0"/>
                    </a:cubicBezTo>
                  </a:path>
                </a:pathLst>
              </a:custGeom>
              <a:noFill/>
              <a:ln w="14288" cap="flat">
                <a:solidFill>
                  <a:srgbClr val="E1EE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4" name="Freeform 85">
                <a:extLst>
                  <a:ext uri="{FF2B5EF4-FFF2-40B4-BE49-F238E27FC236}">
                    <a16:creationId xmlns:a16="http://schemas.microsoft.com/office/drawing/2014/main" id="{291B9406-59B0-B7FB-A204-7D7BC8F40472}"/>
                  </a:ext>
                </a:extLst>
              </p:cNvPr>
              <p:cNvSpPr>
                <a:spLocks/>
              </p:cNvSpPr>
              <p:nvPr/>
            </p:nvSpPr>
            <p:spPr bwMode="auto">
              <a:xfrm>
                <a:off x="-6399" y="6646"/>
                <a:ext cx="251" cy="7"/>
              </a:xfrm>
              <a:custGeom>
                <a:avLst/>
                <a:gdLst>
                  <a:gd name="T0" fmla="*/ 0 w 251"/>
                  <a:gd name="T1" fmla="*/ 0 h 7"/>
                  <a:gd name="T2" fmla="*/ 251 w 251"/>
                  <a:gd name="T3" fmla="*/ 0 h 7"/>
                  <a:gd name="T4" fmla="*/ 251 w 251"/>
                  <a:gd name="T5" fmla="*/ 7 h 7"/>
                  <a:gd name="T6" fmla="*/ 0 w 251"/>
                  <a:gd name="T7" fmla="*/ 7 h 7"/>
                  <a:gd name="T8" fmla="*/ 0 w 251"/>
                  <a:gd name="T9" fmla="*/ 0 h 7"/>
                  <a:gd name="T10" fmla="*/ 0 w 251"/>
                  <a:gd name="T11" fmla="*/ 0 h 7"/>
                </a:gdLst>
                <a:ahLst/>
                <a:cxnLst>
                  <a:cxn ang="0">
                    <a:pos x="T0" y="T1"/>
                  </a:cxn>
                  <a:cxn ang="0">
                    <a:pos x="T2" y="T3"/>
                  </a:cxn>
                  <a:cxn ang="0">
                    <a:pos x="T4" y="T5"/>
                  </a:cxn>
                  <a:cxn ang="0">
                    <a:pos x="T6" y="T7"/>
                  </a:cxn>
                  <a:cxn ang="0">
                    <a:pos x="T8" y="T9"/>
                  </a:cxn>
                  <a:cxn ang="0">
                    <a:pos x="T10" y="T11"/>
                  </a:cxn>
                </a:cxnLst>
                <a:rect l="0" t="0" r="r" b="b"/>
                <a:pathLst>
                  <a:path w="251" h="7">
                    <a:moveTo>
                      <a:pt x="0" y="0"/>
                    </a:moveTo>
                    <a:lnTo>
                      <a:pt x="251" y="0"/>
                    </a:lnTo>
                    <a:lnTo>
                      <a:pt x="251" y="7"/>
                    </a:lnTo>
                    <a:lnTo>
                      <a:pt x="0" y="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5" name="Freeform 86">
                <a:extLst>
                  <a:ext uri="{FF2B5EF4-FFF2-40B4-BE49-F238E27FC236}">
                    <a16:creationId xmlns:a16="http://schemas.microsoft.com/office/drawing/2014/main" id="{129A104F-1846-B54F-57F2-452714211293}"/>
                  </a:ext>
                </a:extLst>
              </p:cNvPr>
              <p:cNvSpPr>
                <a:spLocks/>
              </p:cNvSpPr>
              <p:nvPr/>
            </p:nvSpPr>
            <p:spPr bwMode="auto">
              <a:xfrm>
                <a:off x="-6406" y="6467"/>
                <a:ext cx="187" cy="186"/>
              </a:xfrm>
              <a:custGeom>
                <a:avLst/>
                <a:gdLst>
                  <a:gd name="T0" fmla="*/ 3 w 187"/>
                  <a:gd name="T1" fmla="*/ 186 h 186"/>
                  <a:gd name="T2" fmla="*/ 0 w 187"/>
                  <a:gd name="T3" fmla="*/ 184 h 186"/>
                  <a:gd name="T4" fmla="*/ 185 w 187"/>
                  <a:gd name="T5" fmla="*/ 0 h 186"/>
                  <a:gd name="T6" fmla="*/ 187 w 187"/>
                  <a:gd name="T7" fmla="*/ 2 h 186"/>
                  <a:gd name="T8" fmla="*/ 3 w 187"/>
                  <a:gd name="T9" fmla="*/ 186 h 186"/>
                  <a:gd name="T10" fmla="*/ 3 w 187"/>
                  <a:gd name="T11" fmla="*/ 186 h 186"/>
                  <a:gd name="T12" fmla="*/ 3 w 187"/>
                  <a:gd name="T13" fmla="*/ 186 h 186"/>
                </a:gdLst>
                <a:ahLst/>
                <a:cxnLst>
                  <a:cxn ang="0">
                    <a:pos x="T0" y="T1"/>
                  </a:cxn>
                  <a:cxn ang="0">
                    <a:pos x="T2" y="T3"/>
                  </a:cxn>
                  <a:cxn ang="0">
                    <a:pos x="T4" y="T5"/>
                  </a:cxn>
                  <a:cxn ang="0">
                    <a:pos x="T6" y="T7"/>
                  </a:cxn>
                  <a:cxn ang="0">
                    <a:pos x="T8" y="T9"/>
                  </a:cxn>
                  <a:cxn ang="0">
                    <a:pos x="T10" y="T11"/>
                  </a:cxn>
                  <a:cxn ang="0">
                    <a:pos x="T12" y="T13"/>
                  </a:cxn>
                </a:cxnLst>
                <a:rect l="0" t="0" r="r" b="b"/>
                <a:pathLst>
                  <a:path w="187" h="186">
                    <a:moveTo>
                      <a:pt x="3" y="186"/>
                    </a:moveTo>
                    <a:lnTo>
                      <a:pt x="0" y="184"/>
                    </a:lnTo>
                    <a:lnTo>
                      <a:pt x="185" y="0"/>
                    </a:lnTo>
                    <a:lnTo>
                      <a:pt x="187" y="2"/>
                    </a:lnTo>
                    <a:lnTo>
                      <a:pt x="3" y="186"/>
                    </a:lnTo>
                    <a:lnTo>
                      <a:pt x="3" y="186"/>
                    </a:lnTo>
                    <a:lnTo>
                      <a:pt x="3"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6" name="Freeform 87">
                <a:extLst>
                  <a:ext uri="{FF2B5EF4-FFF2-40B4-BE49-F238E27FC236}">
                    <a16:creationId xmlns:a16="http://schemas.microsoft.com/office/drawing/2014/main" id="{DA4D1F15-38D0-E5B9-3F0C-0D3AE93E40E6}"/>
                  </a:ext>
                </a:extLst>
              </p:cNvPr>
              <p:cNvSpPr>
                <a:spLocks/>
              </p:cNvSpPr>
              <p:nvPr/>
            </p:nvSpPr>
            <p:spPr bwMode="auto">
              <a:xfrm>
                <a:off x="-6406" y="6646"/>
                <a:ext cx="187" cy="187"/>
              </a:xfrm>
              <a:custGeom>
                <a:avLst/>
                <a:gdLst>
                  <a:gd name="T0" fmla="*/ 185 w 187"/>
                  <a:gd name="T1" fmla="*/ 187 h 187"/>
                  <a:gd name="T2" fmla="*/ 0 w 187"/>
                  <a:gd name="T3" fmla="*/ 3 h 187"/>
                  <a:gd name="T4" fmla="*/ 3 w 187"/>
                  <a:gd name="T5" fmla="*/ 0 h 187"/>
                  <a:gd name="T6" fmla="*/ 187 w 187"/>
                  <a:gd name="T7" fmla="*/ 184 h 187"/>
                  <a:gd name="T8" fmla="*/ 185 w 187"/>
                  <a:gd name="T9" fmla="*/ 187 h 187"/>
                  <a:gd name="T10" fmla="*/ 185 w 187"/>
                  <a:gd name="T11" fmla="*/ 187 h 187"/>
                  <a:gd name="T12" fmla="*/ 185 w 187"/>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187" h="187">
                    <a:moveTo>
                      <a:pt x="185" y="187"/>
                    </a:moveTo>
                    <a:lnTo>
                      <a:pt x="0" y="3"/>
                    </a:lnTo>
                    <a:lnTo>
                      <a:pt x="3" y="0"/>
                    </a:lnTo>
                    <a:lnTo>
                      <a:pt x="187" y="184"/>
                    </a:lnTo>
                    <a:lnTo>
                      <a:pt x="185" y="187"/>
                    </a:lnTo>
                    <a:lnTo>
                      <a:pt x="185" y="187"/>
                    </a:lnTo>
                    <a:lnTo>
                      <a:pt x="185"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7" name="Freeform 88">
                <a:extLst>
                  <a:ext uri="{FF2B5EF4-FFF2-40B4-BE49-F238E27FC236}">
                    <a16:creationId xmlns:a16="http://schemas.microsoft.com/office/drawing/2014/main" id="{84778ACC-3F82-17D5-0158-12F5C92F42BD}"/>
                  </a:ext>
                </a:extLst>
              </p:cNvPr>
              <p:cNvSpPr>
                <a:spLocks/>
              </p:cNvSpPr>
              <p:nvPr/>
            </p:nvSpPr>
            <p:spPr bwMode="auto">
              <a:xfrm>
                <a:off x="-6406" y="6411"/>
                <a:ext cx="85" cy="235"/>
              </a:xfrm>
              <a:custGeom>
                <a:avLst/>
                <a:gdLst>
                  <a:gd name="T0" fmla="*/ 3 w 85"/>
                  <a:gd name="T1" fmla="*/ 235 h 235"/>
                  <a:gd name="T2" fmla="*/ 0 w 85"/>
                  <a:gd name="T3" fmla="*/ 235 h 235"/>
                  <a:gd name="T4" fmla="*/ 83 w 85"/>
                  <a:gd name="T5" fmla="*/ 0 h 235"/>
                  <a:gd name="T6" fmla="*/ 85 w 85"/>
                  <a:gd name="T7" fmla="*/ 0 h 235"/>
                  <a:gd name="T8" fmla="*/ 3 w 85"/>
                  <a:gd name="T9" fmla="*/ 235 h 235"/>
                  <a:gd name="T10" fmla="*/ 3 w 85"/>
                  <a:gd name="T11" fmla="*/ 235 h 235"/>
                  <a:gd name="T12" fmla="*/ 3 w 85"/>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85" h="235">
                    <a:moveTo>
                      <a:pt x="3" y="235"/>
                    </a:moveTo>
                    <a:lnTo>
                      <a:pt x="0" y="235"/>
                    </a:lnTo>
                    <a:lnTo>
                      <a:pt x="83" y="0"/>
                    </a:lnTo>
                    <a:lnTo>
                      <a:pt x="85" y="0"/>
                    </a:lnTo>
                    <a:lnTo>
                      <a:pt x="3" y="235"/>
                    </a:lnTo>
                    <a:lnTo>
                      <a:pt x="3" y="235"/>
                    </a:lnTo>
                    <a:lnTo>
                      <a:pt x="3"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8" name="Freeform 89">
                <a:extLst>
                  <a:ext uri="{FF2B5EF4-FFF2-40B4-BE49-F238E27FC236}">
                    <a16:creationId xmlns:a16="http://schemas.microsoft.com/office/drawing/2014/main" id="{92A42462-EE36-EA50-1B7C-A69C888F076A}"/>
                  </a:ext>
                </a:extLst>
              </p:cNvPr>
              <p:cNvSpPr>
                <a:spLocks/>
              </p:cNvSpPr>
              <p:nvPr/>
            </p:nvSpPr>
            <p:spPr bwMode="auto">
              <a:xfrm>
                <a:off x="-6399" y="6547"/>
                <a:ext cx="237" cy="106"/>
              </a:xfrm>
              <a:custGeom>
                <a:avLst/>
                <a:gdLst>
                  <a:gd name="T0" fmla="*/ 3 w 237"/>
                  <a:gd name="T1" fmla="*/ 106 h 106"/>
                  <a:gd name="T2" fmla="*/ 0 w 237"/>
                  <a:gd name="T3" fmla="*/ 102 h 106"/>
                  <a:gd name="T4" fmla="*/ 237 w 237"/>
                  <a:gd name="T5" fmla="*/ 0 h 106"/>
                  <a:gd name="T6" fmla="*/ 237 w 237"/>
                  <a:gd name="T7" fmla="*/ 3 h 106"/>
                  <a:gd name="T8" fmla="*/ 3 w 237"/>
                  <a:gd name="T9" fmla="*/ 106 h 106"/>
                  <a:gd name="T10" fmla="*/ 3 w 237"/>
                  <a:gd name="T11" fmla="*/ 106 h 106"/>
                  <a:gd name="T12" fmla="*/ 3 w 237"/>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237" h="106">
                    <a:moveTo>
                      <a:pt x="3" y="106"/>
                    </a:moveTo>
                    <a:lnTo>
                      <a:pt x="0" y="102"/>
                    </a:lnTo>
                    <a:lnTo>
                      <a:pt x="237" y="0"/>
                    </a:lnTo>
                    <a:lnTo>
                      <a:pt x="237" y="3"/>
                    </a:lnTo>
                    <a:lnTo>
                      <a:pt x="3" y="106"/>
                    </a:lnTo>
                    <a:lnTo>
                      <a:pt x="3" y="106"/>
                    </a:lnTo>
                    <a:lnTo>
                      <a:pt x="3"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9" name="Freeform 90">
                <a:extLst>
                  <a:ext uri="{FF2B5EF4-FFF2-40B4-BE49-F238E27FC236}">
                    <a16:creationId xmlns:a16="http://schemas.microsoft.com/office/drawing/2014/main" id="{4EC2D819-5613-AADE-5AC3-F9D9C5AD4249}"/>
                  </a:ext>
                </a:extLst>
              </p:cNvPr>
              <p:cNvSpPr>
                <a:spLocks/>
              </p:cNvSpPr>
              <p:nvPr/>
            </p:nvSpPr>
            <p:spPr bwMode="auto">
              <a:xfrm>
                <a:off x="-6399" y="6646"/>
                <a:ext cx="230" cy="109"/>
              </a:xfrm>
              <a:custGeom>
                <a:avLst/>
                <a:gdLst>
                  <a:gd name="T0" fmla="*/ 228 w 230"/>
                  <a:gd name="T1" fmla="*/ 109 h 109"/>
                  <a:gd name="T2" fmla="*/ 0 w 230"/>
                  <a:gd name="T3" fmla="*/ 5 h 109"/>
                  <a:gd name="T4" fmla="*/ 3 w 230"/>
                  <a:gd name="T5" fmla="*/ 0 h 109"/>
                  <a:gd name="T6" fmla="*/ 230 w 230"/>
                  <a:gd name="T7" fmla="*/ 104 h 109"/>
                  <a:gd name="T8" fmla="*/ 228 w 230"/>
                  <a:gd name="T9" fmla="*/ 109 h 109"/>
                  <a:gd name="T10" fmla="*/ 228 w 230"/>
                  <a:gd name="T11" fmla="*/ 109 h 109"/>
                  <a:gd name="T12" fmla="*/ 228 w 230"/>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230" h="109">
                    <a:moveTo>
                      <a:pt x="228" y="109"/>
                    </a:moveTo>
                    <a:lnTo>
                      <a:pt x="0" y="5"/>
                    </a:lnTo>
                    <a:lnTo>
                      <a:pt x="3" y="0"/>
                    </a:lnTo>
                    <a:lnTo>
                      <a:pt x="230" y="104"/>
                    </a:lnTo>
                    <a:lnTo>
                      <a:pt x="228" y="109"/>
                    </a:lnTo>
                    <a:lnTo>
                      <a:pt x="228" y="109"/>
                    </a:lnTo>
                    <a:lnTo>
                      <a:pt x="228"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0" name="Freeform 91">
                <a:extLst>
                  <a:ext uri="{FF2B5EF4-FFF2-40B4-BE49-F238E27FC236}">
                    <a16:creationId xmlns:a16="http://schemas.microsoft.com/office/drawing/2014/main" id="{43D1C4FC-DD81-3750-549C-530C339F4603}"/>
                  </a:ext>
                </a:extLst>
              </p:cNvPr>
              <p:cNvSpPr>
                <a:spLocks/>
              </p:cNvSpPr>
              <p:nvPr/>
            </p:nvSpPr>
            <p:spPr bwMode="auto">
              <a:xfrm>
                <a:off x="-6406" y="6646"/>
                <a:ext cx="100" cy="243"/>
              </a:xfrm>
              <a:custGeom>
                <a:avLst/>
                <a:gdLst>
                  <a:gd name="T0" fmla="*/ 97 w 100"/>
                  <a:gd name="T1" fmla="*/ 243 h 243"/>
                  <a:gd name="T2" fmla="*/ 0 w 100"/>
                  <a:gd name="T3" fmla="*/ 0 h 243"/>
                  <a:gd name="T4" fmla="*/ 3 w 100"/>
                  <a:gd name="T5" fmla="*/ 0 h 243"/>
                  <a:gd name="T6" fmla="*/ 100 w 100"/>
                  <a:gd name="T7" fmla="*/ 243 h 243"/>
                  <a:gd name="T8" fmla="*/ 97 w 100"/>
                  <a:gd name="T9" fmla="*/ 243 h 243"/>
                  <a:gd name="T10" fmla="*/ 97 w 100"/>
                  <a:gd name="T11" fmla="*/ 243 h 243"/>
                  <a:gd name="T12" fmla="*/ 97 w 100"/>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00" h="243">
                    <a:moveTo>
                      <a:pt x="97" y="243"/>
                    </a:moveTo>
                    <a:lnTo>
                      <a:pt x="0" y="0"/>
                    </a:lnTo>
                    <a:lnTo>
                      <a:pt x="3" y="0"/>
                    </a:lnTo>
                    <a:lnTo>
                      <a:pt x="100" y="243"/>
                    </a:lnTo>
                    <a:lnTo>
                      <a:pt x="97" y="243"/>
                    </a:lnTo>
                    <a:lnTo>
                      <a:pt x="97" y="243"/>
                    </a:lnTo>
                    <a:lnTo>
                      <a:pt x="97" y="2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1" name="Freeform 92">
                <a:extLst>
                  <a:ext uri="{FF2B5EF4-FFF2-40B4-BE49-F238E27FC236}">
                    <a16:creationId xmlns:a16="http://schemas.microsoft.com/office/drawing/2014/main" id="{7FDD3511-8055-E232-267E-0D5DBDC31368}"/>
                  </a:ext>
                </a:extLst>
              </p:cNvPr>
              <p:cNvSpPr>
                <a:spLocks/>
              </p:cNvSpPr>
              <p:nvPr/>
            </p:nvSpPr>
            <p:spPr bwMode="auto">
              <a:xfrm>
                <a:off x="-6399" y="6203"/>
                <a:ext cx="445" cy="894"/>
              </a:xfrm>
              <a:custGeom>
                <a:avLst/>
                <a:gdLst>
                  <a:gd name="T0" fmla="*/ 187 w 188"/>
                  <a:gd name="T1" fmla="*/ 169 h 379"/>
                  <a:gd name="T2" fmla="*/ 177 w 188"/>
                  <a:gd name="T3" fmla="*/ 126 h 379"/>
                  <a:gd name="T4" fmla="*/ 168 w 188"/>
                  <a:gd name="T5" fmla="*/ 103 h 379"/>
                  <a:gd name="T6" fmla="*/ 147 w 188"/>
                  <a:gd name="T7" fmla="*/ 71 h 379"/>
                  <a:gd name="T8" fmla="*/ 131 w 188"/>
                  <a:gd name="T9" fmla="*/ 53 h 379"/>
                  <a:gd name="T10" fmla="*/ 100 w 188"/>
                  <a:gd name="T11" fmla="*/ 29 h 379"/>
                  <a:gd name="T12" fmla="*/ 78 w 188"/>
                  <a:gd name="T13" fmla="*/ 17 h 379"/>
                  <a:gd name="T14" fmla="*/ 36 w 188"/>
                  <a:gd name="T15" fmla="*/ 4 h 379"/>
                  <a:gd name="T16" fmla="*/ 12 w 188"/>
                  <a:gd name="T17" fmla="*/ 0 h 379"/>
                  <a:gd name="T18" fmla="*/ 0 w 188"/>
                  <a:gd name="T19" fmla="*/ 0 h 379"/>
                  <a:gd name="T20" fmla="*/ 0 w 188"/>
                  <a:gd name="T21" fmla="*/ 81 h 379"/>
                  <a:gd name="T22" fmla="*/ 107 w 188"/>
                  <a:gd name="T23" fmla="*/ 189 h 379"/>
                  <a:gd name="T24" fmla="*/ 0 w 188"/>
                  <a:gd name="T25" fmla="*/ 297 h 379"/>
                  <a:gd name="T26" fmla="*/ 0 w 188"/>
                  <a:gd name="T27" fmla="*/ 379 h 379"/>
                  <a:gd name="T28" fmla="*/ 140 w 188"/>
                  <a:gd name="T29" fmla="*/ 316 h 379"/>
                  <a:gd name="T30" fmla="*/ 156 w 188"/>
                  <a:gd name="T31" fmla="*/ 296 h 379"/>
                  <a:gd name="T32" fmla="*/ 178 w 188"/>
                  <a:gd name="T33" fmla="*/ 252 h 379"/>
                  <a:gd name="T34" fmla="*/ 183 w 188"/>
                  <a:gd name="T35" fmla="*/ 235 h 379"/>
                  <a:gd name="T36" fmla="*/ 188 w 188"/>
                  <a:gd name="T37" fmla="*/ 193 h 379"/>
                  <a:gd name="T38" fmla="*/ 188 w 188"/>
                  <a:gd name="T39" fmla="*/ 189 h 379"/>
                  <a:gd name="T40" fmla="*/ 187 w 188"/>
                  <a:gd name="T41" fmla="*/ 16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379">
                    <a:moveTo>
                      <a:pt x="187" y="169"/>
                    </a:moveTo>
                    <a:cubicBezTo>
                      <a:pt x="185" y="154"/>
                      <a:pt x="182" y="140"/>
                      <a:pt x="177" y="126"/>
                    </a:cubicBezTo>
                    <a:cubicBezTo>
                      <a:pt x="175" y="118"/>
                      <a:pt x="171" y="111"/>
                      <a:pt x="168" y="103"/>
                    </a:cubicBezTo>
                    <a:cubicBezTo>
                      <a:pt x="162" y="92"/>
                      <a:pt x="155" y="81"/>
                      <a:pt x="147" y="71"/>
                    </a:cubicBezTo>
                    <a:cubicBezTo>
                      <a:pt x="142" y="65"/>
                      <a:pt x="136" y="59"/>
                      <a:pt x="131" y="53"/>
                    </a:cubicBezTo>
                    <a:cubicBezTo>
                      <a:pt x="121" y="44"/>
                      <a:pt x="111" y="36"/>
                      <a:pt x="100" y="29"/>
                    </a:cubicBezTo>
                    <a:cubicBezTo>
                      <a:pt x="93" y="24"/>
                      <a:pt x="85" y="20"/>
                      <a:pt x="78" y="17"/>
                    </a:cubicBezTo>
                    <a:cubicBezTo>
                      <a:pt x="65" y="11"/>
                      <a:pt x="51" y="6"/>
                      <a:pt x="36" y="4"/>
                    </a:cubicBezTo>
                    <a:cubicBezTo>
                      <a:pt x="29" y="2"/>
                      <a:pt x="20" y="1"/>
                      <a:pt x="12" y="0"/>
                    </a:cubicBezTo>
                    <a:cubicBezTo>
                      <a:pt x="8" y="0"/>
                      <a:pt x="4" y="0"/>
                      <a:pt x="0" y="0"/>
                    </a:cubicBezTo>
                    <a:cubicBezTo>
                      <a:pt x="0" y="81"/>
                      <a:pt x="0" y="81"/>
                      <a:pt x="0" y="81"/>
                    </a:cubicBezTo>
                    <a:cubicBezTo>
                      <a:pt x="59" y="81"/>
                      <a:pt x="107" y="130"/>
                      <a:pt x="107" y="189"/>
                    </a:cubicBezTo>
                    <a:cubicBezTo>
                      <a:pt x="107" y="249"/>
                      <a:pt x="59" y="297"/>
                      <a:pt x="0" y="297"/>
                    </a:cubicBezTo>
                    <a:cubicBezTo>
                      <a:pt x="0" y="379"/>
                      <a:pt x="0" y="379"/>
                      <a:pt x="0" y="379"/>
                    </a:cubicBezTo>
                    <a:cubicBezTo>
                      <a:pt x="56" y="379"/>
                      <a:pt x="106" y="355"/>
                      <a:pt x="140" y="316"/>
                    </a:cubicBezTo>
                    <a:cubicBezTo>
                      <a:pt x="146" y="310"/>
                      <a:pt x="151" y="303"/>
                      <a:pt x="156" y="296"/>
                    </a:cubicBezTo>
                    <a:cubicBezTo>
                      <a:pt x="165" y="282"/>
                      <a:pt x="172" y="268"/>
                      <a:pt x="178" y="252"/>
                    </a:cubicBezTo>
                    <a:cubicBezTo>
                      <a:pt x="180" y="246"/>
                      <a:pt x="181" y="241"/>
                      <a:pt x="183" y="235"/>
                    </a:cubicBezTo>
                    <a:cubicBezTo>
                      <a:pt x="186" y="222"/>
                      <a:pt x="188" y="208"/>
                      <a:pt x="188" y="193"/>
                    </a:cubicBezTo>
                    <a:cubicBezTo>
                      <a:pt x="188" y="192"/>
                      <a:pt x="188" y="191"/>
                      <a:pt x="188" y="189"/>
                    </a:cubicBezTo>
                    <a:cubicBezTo>
                      <a:pt x="188" y="183"/>
                      <a:pt x="188" y="176"/>
                      <a:pt x="187" y="169"/>
                    </a:cubicBezTo>
                    <a:close/>
                  </a:path>
                </a:pathLst>
              </a:custGeom>
              <a:solidFill>
                <a:srgbClr val="015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2" name="Freeform 93">
                <a:extLst>
                  <a:ext uri="{FF2B5EF4-FFF2-40B4-BE49-F238E27FC236}">
                    <a16:creationId xmlns:a16="http://schemas.microsoft.com/office/drawing/2014/main" id="{4C3F02C9-5E1D-F76C-1EB4-D668C1FF87AE}"/>
                  </a:ext>
                </a:extLst>
              </p:cNvPr>
              <p:cNvSpPr>
                <a:spLocks noEditPoints="1"/>
              </p:cNvSpPr>
              <p:nvPr/>
            </p:nvSpPr>
            <p:spPr bwMode="auto">
              <a:xfrm>
                <a:off x="-6074" y="6618"/>
                <a:ext cx="63" cy="64"/>
              </a:xfrm>
              <a:custGeom>
                <a:avLst/>
                <a:gdLst>
                  <a:gd name="T0" fmla="*/ 13 w 27"/>
                  <a:gd name="T1" fmla="*/ 27 h 27"/>
                  <a:gd name="T2" fmla="*/ 7 w 27"/>
                  <a:gd name="T3" fmla="*/ 25 h 27"/>
                  <a:gd name="T4" fmla="*/ 1 w 27"/>
                  <a:gd name="T5" fmla="*/ 17 h 27"/>
                  <a:gd name="T6" fmla="*/ 2 w 27"/>
                  <a:gd name="T7" fmla="*/ 7 h 27"/>
                  <a:gd name="T8" fmla="*/ 10 w 27"/>
                  <a:gd name="T9" fmla="*/ 1 h 27"/>
                  <a:gd name="T10" fmla="*/ 20 w 27"/>
                  <a:gd name="T11" fmla="*/ 2 h 27"/>
                  <a:gd name="T12" fmla="*/ 26 w 27"/>
                  <a:gd name="T13" fmla="*/ 10 h 27"/>
                  <a:gd name="T14" fmla="*/ 25 w 27"/>
                  <a:gd name="T15" fmla="*/ 20 h 27"/>
                  <a:gd name="T16" fmla="*/ 17 w 27"/>
                  <a:gd name="T17" fmla="*/ 27 h 27"/>
                  <a:gd name="T18" fmla="*/ 13 w 27"/>
                  <a:gd name="T19" fmla="*/ 27 h 27"/>
                  <a:gd name="T20" fmla="*/ 13 w 27"/>
                  <a:gd name="T21" fmla="*/ 2 h 27"/>
                  <a:gd name="T22" fmla="*/ 3 w 27"/>
                  <a:gd name="T23" fmla="*/ 8 h 27"/>
                  <a:gd name="T24" fmla="*/ 2 w 27"/>
                  <a:gd name="T25" fmla="*/ 17 h 27"/>
                  <a:gd name="T26" fmla="*/ 7 w 27"/>
                  <a:gd name="T27" fmla="*/ 24 h 27"/>
                  <a:gd name="T28" fmla="*/ 23 w 27"/>
                  <a:gd name="T29" fmla="*/ 20 h 27"/>
                  <a:gd name="T30" fmla="*/ 19 w 27"/>
                  <a:gd name="T31" fmla="*/ 3 h 27"/>
                  <a:gd name="T32" fmla="*/ 13 w 27"/>
                  <a:gd name="T3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13" y="27"/>
                    </a:moveTo>
                    <a:cubicBezTo>
                      <a:pt x="11" y="27"/>
                      <a:pt x="9" y="27"/>
                      <a:pt x="7" y="25"/>
                    </a:cubicBezTo>
                    <a:cubicBezTo>
                      <a:pt x="4" y="24"/>
                      <a:pt x="2" y="21"/>
                      <a:pt x="1" y="17"/>
                    </a:cubicBezTo>
                    <a:cubicBezTo>
                      <a:pt x="0" y="14"/>
                      <a:pt x="0" y="10"/>
                      <a:pt x="2" y="7"/>
                    </a:cubicBezTo>
                    <a:cubicBezTo>
                      <a:pt x="3" y="4"/>
                      <a:pt x="6" y="2"/>
                      <a:pt x="10" y="1"/>
                    </a:cubicBezTo>
                    <a:cubicBezTo>
                      <a:pt x="13" y="0"/>
                      <a:pt x="16" y="0"/>
                      <a:pt x="20" y="2"/>
                    </a:cubicBezTo>
                    <a:cubicBezTo>
                      <a:pt x="23" y="4"/>
                      <a:pt x="25" y="7"/>
                      <a:pt x="26" y="10"/>
                    </a:cubicBezTo>
                    <a:cubicBezTo>
                      <a:pt x="27" y="14"/>
                      <a:pt x="27" y="17"/>
                      <a:pt x="25" y="20"/>
                    </a:cubicBezTo>
                    <a:cubicBezTo>
                      <a:pt x="23" y="23"/>
                      <a:pt x="20" y="25"/>
                      <a:pt x="17" y="27"/>
                    </a:cubicBezTo>
                    <a:cubicBezTo>
                      <a:pt x="16" y="27"/>
                      <a:pt x="14" y="27"/>
                      <a:pt x="13" y="27"/>
                    </a:cubicBezTo>
                    <a:close/>
                    <a:moveTo>
                      <a:pt x="13" y="2"/>
                    </a:moveTo>
                    <a:cubicBezTo>
                      <a:pt x="9" y="2"/>
                      <a:pt x="5" y="4"/>
                      <a:pt x="3" y="8"/>
                    </a:cubicBezTo>
                    <a:cubicBezTo>
                      <a:pt x="2" y="11"/>
                      <a:pt x="1" y="14"/>
                      <a:pt x="2" y="17"/>
                    </a:cubicBezTo>
                    <a:cubicBezTo>
                      <a:pt x="3" y="20"/>
                      <a:pt x="5" y="23"/>
                      <a:pt x="7" y="24"/>
                    </a:cubicBezTo>
                    <a:cubicBezTo>
                      <a:pt x="13" y="27"/>
                      <a:pt x="20" y="25"/>
                      <a:pt x="23" y="20"/>
                    </a:cubicBezTo>
                    <a:cubicBezTo>
                      <a:pt x="27" y="14"/>
                      <a:pt x="24" y="7"/>
                      <a:pt x="19" y="3"/>
                    </a:cubicBezTo>
                    <a:cubicBezTo>
                      <a:pt x="17" y="2"/>
                      <a:pt x="15" y="2"/>
                      <a:pt x="1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3" name="Freeform 94">
                <a:extLst>
                  <a:ext uri="{FF2B5EF4-FFF2-40B4-BE49-F238E27FC236}">
                    <a16:creationId xmlns:a16="http://schemas.microsoft.com/office/drawing/2014/main" id="{150732E5-2B9C-0B28-5C66-BCD30881F923}"/>
                  </a:ext>
                </a:extLst>
              </p:cNvPr>
              <p:cNvSpPr>
                <a:spLocks noEditPoints="1"/>
              </p:cNvSpPr>
              <p:nvPr/>
            </p:nvSpPr>
            <p:spPr bwMode="auto">
              <a:xfrm>
                <a:off x="-6183" y="6368"/>
                <a:ext cx="71" cy="64"/>
              </a:xfrm>
              <a:custGeom>
                <a:avLst/>
                <a:gdLst>
                  <a:gd name="T0" fmla="*/ 15 w 30"/>
                  <a:gd name="T1" fmla="*/ 27 h 27"/>
                  <a:gd name="T2" fmla="*/ 9 w 30"/>
                  <a:gd name="T3" fmla="*/ 25 h 27"/>
                  <a:gd name="T4" fmla="*/ 2 w 30"/>
                  <a:gd name="T5" fmla="*/ 18 h 27"/>
                  <a:gd name="T6" fmla="*/ 11 w 30"/>
                  <a:gd name="T7" fmla="*/ 2 h 27"/>
                  <a:gd name="T8" fmla="*/ 28 w 30"/>
                  <a:gd name="T9" fmla="*/ 11 h 27"/>
                  <a:gd name="T10" fmla="*/ 19 w 30"/>
                  <a:gd name="T11" fmla="*/ 27 h 27"/>
                  <a:gd name="T12" fmla="*/ 15 w 30"/>
                  <a:gd name="T13" fmla="*/ 27 h 27"/>
                  <a:gd name="T14" fmla="*/ 15 w 30"/>
                  <a:gd name="T15" fmla="*/ 2 h 27"/>
                  <a:gd name="T16" fmla="*/ 12 w 30"/>
                  <a:gd name="T17" fmla="*/ 3 h 27"/>
                  <a:gd name="T18" fmla="*/ 4 w 30"/>
                  <a:gd name="T19" fmla="*/ 17 h 27"/>
                  <a:gd name="T20" fmla="*/ 19 w 30"/>
                  <a:gd name="T21" fmla="*/ 25 h 27"/>
                  <a:gd name="T22" fmla="*/ 27 w 30"/>
                  <a:gd name="T23" fmla="*/ 11 h 27"/>
                  <a:gd name="T24" fmla="*/ 15 w 30"/>
                  <a:gd name="T2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7">
                    <a:moveTo>
                      <a:pt x="15" y="27"/>
                    </a:moveTo>
                    <a:cubicBezTo>
                      <a:pt x="13" y="27"/>
                      <a:pt x="11" y="26"/>
                      <a:pt x="9" y="25"/>
                    </a:cubicBezTo>
                    <a:cubicBezTo>
                      <a:pt x="5" y="24"/>
                      <a:pt x="3" y="21"/>
                      <a:pt x="2" y="18"/>
                    </a:cubicBezTo>
                    <a:cubicBezTo>
                      <a:pt x="0" y="11"/>
                      <a:pt x="4" y="3"/>
                      <a:pt x="11" y="2"/>
                    </a:cubicBezTo>
                    <a:cubicBezTo>
                      <a:pt x="19" y="0"/>
                      <a:pt x="26" y="4"/>
                      <a:pt x="28" y="11"/>
                    </a:cubicBezTo>
                    <a:cubicBezTo>
                      <a:pt x="30" y="17"/>
                      <a:pt x="26" y="25"/>
                      <a:pt x="19" y="27"/>
                    </a:cubicBezTo>
                    <a:cubicBezTo>
                      <a:pt x="18" y="27"/>
                      <a:pt x="16" y="27"/>
                      <a:pt x="15" y="27"/>
                    </a:cubicBezTo>
                    <a:close/>
                    <a:moveTo>
                      <a:pt x="15" y="2"/>
                    </a:moveTo>
                    <a:cubicBezTo>
                      <a:pt x="14" y="2"/>
                      <a:pt x="13" y="3"/>
                      <a:pt x="12" y="3"/>
                    </a:cubicBezTo>
                    <a:cubicBezTo>
                      <a:pt x="5" y="5"/>
                      <a:pt x="2" y="11"/>
                      <a:pt x="4" y="17"/>
                    </a:cubicBezTo>
                    <a:cubicBezTo>
                      <a:pt x="5" y="23"/>
                      <a:pt x="12" y="27"/>
                      <a:pt x="19" y="25"/>
                    </a:cubicBezTo>
                    <a:cubicBezTo>
                      <a:pt x="25" y="24"/>
                      <a:pt x="29" y="17"/>
                      <a:pt x="27" y="11"/>
                    </a:cubicBezTo>
                    <a:cubicBezTo>
                      <a:pt x="25" y="6"/>
                      <a:pt x="20"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4" name="Freeform 95">
                <a:extLst>
                  <a:ext uri="{FF2B5EF4-FFF2-40B4-BE49-F238E27FC236}">
                    <a16:creationId xmlns:a16="http://schemas.microsoft.com/office/drawing/2014/main" id="{32EF7135-18BA-1D2A-486B-0AE5B1BB3F6F}"/>
                  </a:ext>
                </a:extLst>
              </p:cNvPr>
              <p:cNvSpPr>
                <a:spLocks noEditPoints="1"/>
              </p:cNvSpPr>
              <p:nvPr/>
            </p:nvSpPr>
            <p:spPr bwMode="auto">
              <a:xfrm>
                <a:off x="-6183" y="6868"/>
                <a:ext cx="64" cy="57"/>
              </a:xfrm>
              <a:custGeom>
                <a:avLst/>
                <a:gdLst>
                  <a:gd name="T0" fmla="*/ 14 w 27"/>
                  <a:gd name="T1" fmla="*/ 24 h 24"/>
                  <a:gd name="T2" fmla="*/ 2 w 27"/>
                  <a:gd name="T3" fmla="*/ 16 h 24"/>
                  <a:gd name="T4" fmla="*/ 11 w 27"/>
                  <a:gd name="T5" fmla="*/ 1 h 24"/>
                  <a:gd name="T6" fmla="*/ 20 w 27"/>
                  <a:gd name="T7" fmla="*/ 2 h 24"/>
                  <a:gd name="T8" fmla="*/ 26 w 27"/>
                  <a:gd name="T9" fmla="*/ 9 h 24"/>
                  <a:gd name="T10" fmla="*/ 25 w 27"/>
                  <a:gd name="T11" fmla="*/ 18 h 24"/>
                  <a:gd name="T12" fmla="*/ 18 w 27"/>
                  <a:gd name="T13" fmla="*/ 24 h 24"/>
                  <a:gd name="T14" fmla="*/ 14 w 27"/>
                  <a:gd name="T15" fmla="*/ 24 h 24"/>
                  <a:gd name="T16" fmla="*/ 14 w 27"/>
                  <a:gd name="T17" fmla="*/ 2 h 24"/>
                  <a:gd name="T18" fmla="*/ 11 w 27"/>
                  <a:gd name="T19" fmla="*/ 2 h 24"/>
                  <a:gd name="T20" fmla="*/ 3 w 27"/>
                  <a:gd name="T21" fmla="*/ 16 h 24"/>
                  <a:gd name="T22" fmla="*/ 17 w 27"/>
                  <a:gd name="T23" fmla="*/ 23 h 24"/>
                  <a:gd name="T24" fmla="*/ 24 w 27"/>
                  <a:gd name="T25" fmla="*/ 18 h 24"/>
                  <a:gd name="T26" fmla="*/ 25 w 27"/>
                  <a:gd name="T27" fmla="*/ 10 h 24"/>
                  <a:gd name="T28" fmla="*/ 20 w 27"/>
                  <a:gd name="T29" fmla="*/ 3 h 24"/>
                  <a:gd name="T30" fmla="*/ 14 w 27"/>
                  <a:gd name="T31"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9" y="24"/>
                      <a:pt x="4" y="21"/>
                      <a:pt x="2" y="16"/>
                    </a:cubicBezTo>
                    <a:cubicBezTo>
                      <a:pt x="0" y="10"/>
                      <a:pt x="4" y="3"/>
                      <a:pt x="11" y="1"/>
                    </a:cubicBezTo>
                    <a:cubicBezTo>
                      <a:pt x="14" y="0"/>
                      <a:pt x="17" y="0"/>
                      <a:pt x="20" y="2"/>
                    </a:cubicBezTo>
                    <a:cubicBezTo>
                      <a:pt x="23" y="4"/>
                      <a:pt x="25" y="6"/>
                      <a:pt x="26" y="9"/>
                    </a:cubicBezTo>
                    <a:cubicBezTo>
                      <a:pt x="27" y="12"/>
                      <a:pt x="27" y="16"/>
                      <a:pt x="25" y="18"/>
                    </a:cubicBezTo>
                    <a:cubicBezTo>
                      <a:pt x="24" y="21"/>
                      <a:pt x="21" y="23"/>
                      <a:pt x="18" y="24"/>
                    </a:cubicBezTo>
                    <a:cubicBezTo>
                      <a:pt x="17" y="24"/>
                      <a:pt x="15" y="24"/>
                      <a:pt x="14" y="24"/>
                    </a:cubicBezTo>
                    <a:close/>
                    <a:moveTo>
                      <a:pt x="14" y="2"/>
                    </a:moveTo>
                    <a:cubicBezTo>
                      <a:pt x="13" y="2"/>
                      <a:pt x="12" y="2"/>
                      <a:pt x="11" y="2"/>
                    </a:cubicBezTo>
                    <a:cubicBezTo>
                      <a:pt x="5" y="4"/>
                      <a:pt x="2" y="10"/>
                      <a:pt x="3" y="16"/>
                    </a:cubicBezTo>
                    <a:cubicBezTo>
                      <a:pt x="5" y="21"/>
                      <a:pt x="11" y="24"/>
                      <a:pt x="17" y="23"/>
                    </a:cubicBezTo>
                    <a:cubicBezTo>
                      <a:pt x="20" y="22"/>
                      <a:pt x="23" y="20"/>
                      <a:pt x="24" y="18"/>
                    </a:cubicBezTo>
                    <a:cubicBezTo>
                      <a:pt x="26" y="15"/>
                      <a:pt x="26" y="12"/>
                      <a:pt x="25" y="10"/>
                    </a:cubicBezTo>
                    <a:cubicBezTo>
                      <a:pt x="24" y="7"/>
                      <a:pt x="22" y="5"/>
                      <a:pt x="20" y="3"/>
                    </a:cubicBezTo>
                    <a:cubicBezTo>
                      <a:pt x="18" y="2"/>
                      <a:pt x="16" y="2"/>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57" name="Freeform 300">
              <a:extLst>
                <a:ext uri="{FF2B5EF4-FFF2-40B4-BE49-F238E27FC236}">
                  <a16:creationId xmlns:a16="http://schemas.microsoft.com/office/drawing/2014/main" id="{904AEE1E-7310-E109-7A7F-0E262DB3F514}"/>
                </a:ext>
              </a:extLst>
            </p:cNvPr>
            <p:cNvSpPr>
              <a:spLocks noEditPoints="1"/>
            </p:cNvSpPr>
            <p:nvPr/>
          </p:nvSpPr>
          <p:spPr bwMode="auto">
            <a:xfrm>
              <a:off x="5142028" y="-5120321"/>
              <a:ext cx="1680552" cy="1678037"/>
            </a:xfrm>
            <a:custGeom>
              <a:avLst/>
              <a:gdLst>
                <a:gd name="T0" fmla="*/ 403 w 848"/>
                <a:gd name="T1" fmla="*/ 848 h 848"/>
                <a:gd name="T2" fmla="*/ 375 w 848"/>
                <a:gd name="T3" fmla="*/ 845 h 848"/>
                <a:gd name="T4" fmla="*/ 357 w 848"/>
                <a:gd name="T5" fmla="*/ 835 h 848"/>
                <a:gd name="T6" fmla="*/ 345 w 848"/>
                <a:gd name="T7" fmla="*/ 832 h 848"/>
                <a:gd name="T8" fmla="*/ 324 w 848"/>
                <a:gd name="T9" fmla="*/ 836 h 848"/>
                <a:gd name="T10" fmla="*/ 555 w 848"/>
                <a:gd name="T11" fmla="*/ 827 h 848"/>
                <a:gd name="T12" fmla="*/ 571 w 848"/>
                <a:gd name="T13" fmla="*/ 813 h 848"/>
                <a:gd name="T14" fmla="*/ 596 w 848"/>
                <a:gd name="T15" fmla="*/ 803 h 848"/>
                <a:gd name="T16" fmla="*/ 618 w 848"/>
                <a:gd name="T17" fmla="*/ 801 h 848"/>
                <a:gd name="T18" fmla="*/ 629 w 848"/>
                <a:gd name="T19" fmla="*/ 796 h 848"/>
                <a:gd name="T20" fmla="*/ 194 w 848"/>
                <a:gd name="T21" fmla="*/ 780 h 848"/>
                <a:gd name="T22" fmla="*/ 171 w 848"/>
                <a:gd name="T23" fmla="*/ 764 h 848"/>
                <a:gd name="T24" fmla="*/ 160 w 848"/>
                <a:gd name="T25" fmla="*/ 746 h 848"/>
                <a:gd name="T26" fmla="*/ 151 w 848"/>
                <a:gd name="T27" fmla="*/ 738 h 848"/>
                <a:gd name="T28" fmla="*/ 131 w 848"/>
                <a:gd name="T29" fmla="*/ 730 h 848"/>
                <a:gd name="T30" fmla="*/ 739 w 848"/>
                <a:gd name="T31" fmla="*/ 708 h 848"/>
                <a:gd name="T32" fmla="*/ 746 w 848"/>
                <a:gd name="T33" fmla="*/ 688 h 848"/>
                <a:gd name="T34" fmla="*/ 762 w 848"/>
                <a:gd name="T35" fmla="*/ 666 h 848"/>
                <a:gd name="T36" fmla="*/ 780 w 848"/>
                <a:gd name="T37" fmla="*/ 654 h 848"/>
                <a:gd name="T38" fmla="*/ 787 w 848"/>
                <a:gd name="T39" fmla="*/ 643 h 848"/>
                <a:gd name="T40" fmla="*/ 47 w 848"/>
                <a:gd name="T41" fmla="*/ 618 h 848"/>
                <a:gd name="T42" fmla="*/ 35 w 848"/>
                <a:gd name="T43" fmla="*/ 592 h 848"/>
                <a:gd name="T44" fmla="*/ 35 w 848"/>
                <a:gd name="T45" fmla="*/ 571 h 848"/>
                <a:gd name="T46" fmla="*/ 31 w 848"/>
                <a:gd name="T47" fmla="*/ 559 h 848"/>
                <a:gd name="T48" fmla="*/ 17 w 848"/>
                <a:gd name="T49" fmla="*/ 543 h 848"/>
                <a:gd name="T50" fmla="*/ 839 w 848"/>
                <a:gd name="T51" fmla="*/ 512 h 848"/>
                <a:gd name="T52" fmla="*/ 834 w 848"/>
                <a:gd name="T53" fmla="*/ 491 h 848"/>
                <a:gd name="T54" fmla="*/ 838 w 848"/>
                <a:gd name="T55" fmla="*/ 464 h 848"/>
                <a:gd name="T56" fmla="*/ 847 w 848"/>
                <a:gd name="T57" fmla="*/ 444 h 848"/>
                <a:gd name="T58" fmla="*/ 848 w 848"/>
                <a:gd name="T59" fmla="*/ 432 h 848"/>
                <a:gd name="T60" fmla="*/ 9 w 848"/>
                <a:gd name="T61" fmla="*/ 404 h 848"/>
                <a:gd name="T62" fmla="*/ 2 w 848"/>
                <a:gd name="T63" fmla="*/ 383 h 848"/>
                <a:gd name="T64" fmla="*/ 6 w 848"/>
                <a:gd name="T65" fmla="*/ 355 h 848"/>
                <a:gd name="T66" fmla="*/ 17 w 848"/>
                <a:gd name="T67" fmla="*/ 337 h 848"/>
                <a:gd name="T68" fmla="*/ 20 w 848"/>
                <a:gd name="T69" fmla="*/ 325 h 848"/>
                <a:gd name="T70" fmla="*/ 820 w 848"/>
                <a:gd name="T71" fmla="*/ 297 h 848"/>
                <a:gd name="T72" fmla="*/ 811 w 848"/>
                <a:gd name="T73" fmla="*/ 271 h 848"/>
                <a:gd name="T74" fmla="*/ 810 w 848"/>
                <a:gd name="T75" fmla="*/ 250 h 848"/>
                <a:gd name="T76" fmla="*/ 805 w 848"/>
                <a:gd name="T77" fmla="*/ 239 h 848"/>
                <a:gd name="T78" fmla="*/ 789 w 848"/>
                <a:gd name="T79" fmla="*/ 225 h 848"/>
                <a:gd name="T80" fmla="*/ 75 w 848"/>
                <a:gd name="T81" fmla="*/ 198 h 848"/>
                <a:gd name="T82" fmla="*/ 80 w 848"/>
                <a:gd name="T83" fmla="*/ 177 h 848"/>
                <a:gd name="T84" fmla="*/ 97 w 848"/>
                <a:gd name="T85" fmla="*/ 155 h 848"/>
                <a:gd name="T86" fmla="*/ 116 w 848"/>
                <a:gd name="T87" fmla="*/ 145 h 848"/>
                <a:gd name="T88" fmla="*/ 124 w 848"/>
                <a:gd name="T89" fmla="*/ 136 h 848"/>
                <a:gd name="T90" fmla="*/ 704 w 848"/>
                <a:gd name="T91" fmla="*/ 116 h 848"/>
                <a:gd name="T92" fmla="*/ 682 w 848"/>
                <a:gd name="T93" fmla="*/ 99 h 848"/>
                <a:gd name="T94" fmla="*/ 671 w 848"/>
                <a:gd name="T95" fmla="*/ 80 h 848"/>
                <a:gd name="T96" fmla="*/ 661 w 848"/>
                <a:gd name="T97" fmla="*/ 73 h 848"/>
                <a:gd name="T98" fmla="*/ 640 w 848"/>
                <a:gd name="T99" fmla="*/ 69 h 848"/>
                <a:gd name="T100" fmla="*/ 235 w 848"/>
                <a:gd name="T101" fmla="*/ 54 h 848"/>
                <a:gd name="T102" fmla="*/ 249 w 848"/>
                <a:gd name="T103" fmla="*/ 38 h 848"/>
                <a:gd name="T104" fmla="*/ 275 w 848"/>
                <a:gd name="T105" fmla="*/ 27 h 848"/>
                <a:gd name="T106" fmla="*/ 297 w 848"/>
                <a:gd name="T107" fmla="*/ 28 h 848"/>
                <a:gd name="T108" fmla="*/ 308 w 848"/>
                <a:gd name="T109" fmla="*/ 25 h 848"/>
                <a:gd name="T110" fmla="*/ 512 w 848"/>
                <a:gd name="T111" fmla="*/ 18 h 848"/>
                <a:gd name="T112" fmla="*/ 485 w 848"/>
                <a:gd name="T113" fmla="*/ 13 h 848"/>
                <a:gd name="T114" fmla="*/ 466 w 848"/>
                <a:gd name="T115" fmla="*/ 3 h 848"/>
                <a:gd name="T116" fmla="*/ 454 w 848"/>
                <a:gd name="T117" fmla="*/ 2 h 848"/>
                <a:gd name="T118" fmla="*/ 433 w 848"/>
                <a:gd name="T119" fmla="*/ 9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8" h="848">
                  <a:moveTo>
                    <a:pt x="424" y="848"/>
                  </a:moveTo>
                  <a:cubicBezTo>
                    <a:pt x="421" y="848"/>
                    <a:pt x="418" y="848"/>
                    <a:pt x="416" y="848"/>
                  </a:cubicBezTo>
                  <a:cubicBezTo>
                    <a:pt x="416" y="840"/>
                    <a:pt x="416" y="840"/>
                    <a:pt x="416" y="840"/>
                  </a:cubicBezTo>
                  <a:cubicBezTo>
                    <a:pt x="418" y="840"/>
                    <a:pt x="421" y="840"/>
                    <a:pt x="424" y="840"/>
                  </a:cubicBezTo>
                  <a:lnTo>
                    <a:pt x="424" y="848"/>
                  </a:lnTo>
                  <a:close/>
                  <a:moveTo>
                    <a:pt x="436" y="848"/>
                  </a:moveTo>
                  <a:cubicBezTo>
                    <a:pt x="435" y="840"/>
                    <a:pt x="435" y="840"/>
                    <a:pt x="435" y="840"/>
                  </a:cubicBezTo>
                  <a:cubicBezTo>
                    <a:pt x="438" y="840"/>
                    <a:pt x="441" y="840"/>
                    <a:pt x="443" y="840"/>
                  </a:cubicBezTo>
                  <a:cubicBezTo>
                    <a:pt x="444" y="848"/>
                    <a:pt x="444" y="848"/>
                    <a:pt x="444" y="848"/>
                  </a:cubicBezTo>
                  <a:cubicBezTo>
                    <a:pt x="441" y="848"/>
                    <a:pt x="438" y="848"/>
                    <a:pt x="436" y="848"/>
                  </a:cubicBezTo>
                  <a:close/>
                  <a:moveTo>
                    <a:pt x="403" y="848"/>
                  </a:moveTo>
                  <a:cubicBezTo>
                    <a:pt x="401" y="847"/>
                    <a:pt x="398" y="847"/>
                    <a:pt x="395" y="847"/>
                  </a:cubicBezTo>
                  <a:cubicBezTo>
                    <a:pt x="396" y="839"/>
                    <a:pt x="396" y="839"/>
                    <a:pt x="396" y="839"/>
                  </a:cubicBezTo>
                  <a:cubicBezTo>
                    <a:pt x="399" y="839"/>
                    <a:pt x="401" y="839"/>
                    <a:pt x="404" y="840"/>
                  </a:cubicBezTo>
                  <a:lnTo>
                    <a:pt x="403" y="848"/>
                  </a:lnTo>
                  <a:close/>
                  <a:moveTo>
                    <a:pt x="456" y="847"/>
                  </a:moveTo>
                  <a:cubicBezTo>
                    <a:pt x="455" y="839"/>
                    <a:pt x="455" y="839"/>
                    <a:pt x="455" y="839"/>
                  </a:cubicBezTo>
                  <a:cubicBezTo>
                    <a:pt x="458" y="839"/>
                    <a:pt x="461" y="838"/>
                    <a:pt x="463" y="838"/>
                  </a:cubicBezTo>
                  <a:cubicBezTo>
                    <a:pt x="464" y="846"/>
                    <a:pt x="464" y="846"/>
                    <a:pt x="464" y="846"/>
                  </a:cubicBezTo>
                  <a:cubicBezTo>
                    <a:pt x="461" y="846"/>
                    <a:pt x="459" y="847"/>
                    <a:pt x="456" y="847"/>
                  </a:cubicBezTo>
                  <a:close/>
                  <a:moveTo>
                    <a:pt x="383" y="846"/>
                  </a:moveTo>
                  <a:cubicBezTo>
                    <a:pt x="381" y="846"/>
                    <a:pt x="378" y="846"/>
                    <a:pt x="375" y="845"/>
                  </a:cubicBezTo>
                  <a:cubicBezTo>
                    <a:pt x="376" y="837"/>
                    <a:pt x="376" y="837"/>
                    <a:pt x="376" y="837"/>
                  </a:cubicBezTo>
                  <a:cubicBezTo>
                    <a:pt x="379" y="838"/>
                    <a:pt x="381" y="838"/>
                    <a:pt x="384" y="838"/>
                  </a:cubicBezTo>
                  <a:lnTo>
                    <a:pt x="383" y="846"/>
                  </a:lnTo>
                  <a:close/>
                  <a:moveTo>
                    <a:pt x="476" y="845"/>
                  </a:moveTo>
                  <a:cubicBezTo>
                    <a:pt x="475" y="837"/>
                    <a:pt x="475" y="837"/>
                    <a:pt x="475" y="837"/>
                  </a:cubicBezTo>
                  <a:cubicBezTo>
                    <a:pt x="478" y="837"/>
                    <a:pt x="480" y="836"/>
                    <a:pt x="483" y="836"/>
                  </a:cubicBezTo>
                  <a:cubicBezTo>
                    <a:pt x="484" y="844"/>
                    <a:pt x="484" y="844"/>
                    <a:pt x="484" y="844"/>
                  </a:cubicBezTo>
                  <a:cubicBezTo>
                    <a:pt x="481" y="844"/>
                    <a:pt x="479" y="845"/>
                    <a:pt x="476" y="845"/>
                  </a:cubicBezTo>
                  <a:close/>
                  <a:moveTo>
                    <a:pt x="363" y="844"/>
                  </a:moveTo>
                  <a:cubicBezTo>
                    <a:pt x="361" y="843"/>
                    <a:pt x="358" y="843"/>
                    <a:pt x="355" y="842"/>
                  </a:cubicBezTo>
                  <a:cubicBezTo>
                    <a:pt x="357" y="835"/>
                    <a:pt x="357" y="835"/>
                    <a:pt x="357" y="835"/>
                  </a:cubicBezTo>
                  <a:cubicBezTo>
                    <a:pt x="359" y="835"/>
                    <a:pt x="362" y="835"/>
                    <a:pt x="364" y="836"/>
                  </a:cubicBezTo>
                  <a:lnTo>
                    <a:pt x="363" y="844"/>
                  </a:lnTo>
                  <a:close/>
                  <a:moveTo>
                    <a:pt x="496" y="842"/>
                  </a:moveTo>
                  <a:cubicBezTo>
                    <a:pt x="495" y="834"/>
                    <a:pt x="495" y="834"/>
                    <a:pt x="495" y="834"/>
                  </a:cubicBezTo>
                  <a:cubicBezTo>
                    <a:pt x="497" y="834"/>
                    <a:pt x="500" y="833"/>
                    <a:pt x="502" y="833"/>
                  </a:cubicBezTo>
                  <a:cubicBezTo>
                    <a:pt x="504" y="840"/>
                    <a:pt x="504" y="840"/>
                    <a:pt x="504" y="840"/>
                  </a:cubicBezTo>
                  <a:cubicBezTo>
                    <a:pt x="501" y="841"/>
                    <a:pt x="499" y="841"/>
                    <a:pt x="496" y="842"/>
                  </a:cubicBezTo>
                  <a:close/>
                  <a:moveTo>
                    <a:pt x="343" y="840"/>
                  </a:moveTo>
                  <a:cubicBezTo>
                    <a:pt x="341" y="840"/>
                    <a:pt x="338" y="839"/>
                    <a:pt x="335" y="839"/>
                  </a:cubicBezTo>
                  <a:cubicBezTo>
                    <a:pt x="337" y="831"/>
                    <a:pt x="337" y="831"/>
                    <a:pt x="337" y="831"/>
                  </a:cubicBezTo>
                  <a:cubicBezTo>
                    <a:pt x="340" y="831"/>
                    <a:pt x="342" y="832"/>
                    <a:pt x="345" y="832"/>
                  </a:cubicBezTo>
                  <a:lnTo>
                    <a:pt x="343" y="840"/>
                  </a:lnTo>
                  <a:close/>
                  <a:moveTo>
                    <a:pt x="516" y="838"/>
                  </a:moveTo>
                  <a:cubicBezTo>
                    <a:pt x="514" y="830"/>
                    <a:pt x="514" y="830"/>
                    <a:pt x="514" y="830"/>
                  </a:cubicBezTo>
                  <a:cubicBezTo>
                    <a:pt x="517" y="830"/>
                    <a:pt x="519" y="829"/>
                    <a:pt x="522" y="828"/>
                  </a:cubicBezTo>
                  <a:cubicBezTo>
                    <a:pt x="524" y="836"/>
                    <a:pt x="524" y="836"/>
                    <a:pt x="524" y="836"/>
                  </a:cubicBezTo>
                  <a:cubicBezTo>
                    <a:pt x="521" y="837"/>
                    <a:pt x="518" y="837"/>
                    <a:pt x="516" y="838"/>
                  </a:cubicBezTo>
                  <a:close/>
                  <a:moveTo>
                    <a:pt x="324" y="836"/>
                  </a:moveTo>
                  <a:cubicBezTo>
                    <a:pt x="321" y="835"/>
                    <a:pt x="318" y="835"/>
                    <a:pt x="316" y="834"/>
                  </a:cubicBezTo>
                  <a:cubicBezTo>
                    <a:pt x="318" y="826"/>
                    <a:pt x="318" y="826"/>
                    <a:pt x="318" y="826"/>
                  </a:cubicBezTo>
                  <a:cubicBezTo>
                    <a:pt x="320" y="827"/>
                    <a:pt x="323" y="828"/>
                    <a:pt x="326" y="828"/>
                  </a:cubicBezTo>
                  <a:lnTo>
                    <a:pt x="324" y="836"/>
                  </a:lnTo>
                  <a:close/>
                  <a:moveTo>
                    <a:pt x="535" y="833"/>
                  </a:moveTo>
                  <a:cubicBezTo>
                    <a:pt x="533" y="826"/>
                    <a:pt x="533" y="826"/>
                    <a:pt x="533" y="826"/>
                  </a:cubicBezTo>
                  <a:cubicBezTo>
                    <a:pt x="536" y="825"/>
                    <a:pt x="538" y="824"/>
                    <a:pt x="541" y="823"/>
                  </a:cubicBezTo>
                  <a:cubicBezTo>
                    <a:pt x="543" y="831"/>
                    <a:pt x="543" y="831"/>
                    <a:pt x="543" y="831"/>
                  </a:cubicBezTo>
                  <a:cubicBezTo>
                    <a:pt x="541" y="832"/>
                    <a:pt x="538" y="833"/>
                    <a:pt x="535" y="833"/>
                  </a:cubicBezTo>
                  <a:close/>
                  <a:moveTo>
                    <a:pt x="304" y="831"/>
                  </a:moveTo>
                  <a:cubicBezTo>
                    <a:pt x="302" y="830"/>
                    <a:pt x="299" y="829"/>
                    <a:pt x="296" y="828"/>
                  </a:cubicBezTo>
                  <a:cubicBezTo>
                    <a:pt x="299" y="821"/>
                    <a:pt x="299" y="821"/>
                    <a:pt x="299" y="821"/>
                  </a:cubicBezTo>
                  <a:cubicBezTo>
                    <a:pt x="301" y="822"/>
                    <a:pt x="304" y="822"/>
                    <a:pt x="306" y="823"/>
                  </a:cubicBezTo>
                  <a:lnTo>
                    <a:pt x="304" y="831"/>
                  </a:lnTo>
                  <a:close/>
                  <a:moveTo>
                    <a:pt x="555" y="827"/>
                  </a:moveTo>
                  <a:cubicBezTo>
                    <a:pt x="552" y="820"/>
                    <a:pt x="552" y="820"/>
                    <a:pt x="552" y="820"/>
                  </a:cubicBezTo>
                  <a:cubicBezTo>
                    <a:pt x="555" y="819"/>
                    <a:pt x="557" y="818"/>
                    <a:pt x="560" y="817"/>
                  </a:cubicBezTo>
                  <a:cubicBezTo>
                    <a:pt x="562" y="825"/>
                    <a:pt x="562" y="825"/>
                    <a:pt x="562" y="825"/>
                  </a:cubicBezTo>
                  <a:cubicBezTo>
                    <a:pt x="560" y="826"/>
                    <a:pt x="557" y="827"/>
                    <a:pt x="555" y="827"/>
                  </a:cubicBezTo>
                  <a:close/>
                  <a:moveTo>
                    <a:pt x="285" y="825"/>
                  </a:moveTo>
                  <a:cubicBezTo>
                    <a:pt x="282" y="824"/>
                    <a:pt x="280" y="823"/>
                    <a:pt x="277" y="822"/>
                  </a:cubicBezTo>
                  <a:cubicBezTo>
                    <a:pt x="280" y="814"/>
                    <a:pt x="280" y="814"/>
                    <a:pt x="280" y="814"/>
                  </a:cubicBezTo>
                  <a:cubicBezTo>
                    <a:pt x="282" y="815"/>
                    <a:pt x="285" y="816"/>
                    <a:pt x="287" y="817"/>
                  </a:cubicBezTo>
                  <a:lnTo>
                    <a:pt x="285" y="825"/>
                  </a:lnTo>
                  <a:close/>
                  <a:moveTo>
                    <a:pt x="574" y="821"/>
                  </a:moveTo>
                  <a:cubicBezTo>
                    <a:pt x="571" y="813"/>
                    <a:pt x="571" y="813"/>
                    <a:pt x="571" y="813"/>
                  </a:cubicBezTo>
                  <a:cubicBezTo>
                    <a:pt x="573" y="812"/>
                    <a:pt x="576" y="811"/>
                    <a:pt x="578" y="810"/>
                  </a:cubicBezTo>
                  <a:cubicBezTo>
                    <a:pt x="581" y="818"/>
                    <a:pt x="581" y="818"/>
                    <a:pt x="581" y="818"/>
                  </a:cubicBezTo>
                  <a:cubicBezTo>
                    <a:pt x="579" y="819"/>
                    <a:pt x="576" y="820"/>
                    <a:pt x="574" y="821"/>
                  </a:cubicBezTo>
                  <a:close/>
                  <a:moveTo>
                    <a:pt x="266" y="818"/>
                  </a:moveTo>
                  <a:cubicBezTo>
                    <a:pt x="263" y="816"/>
                    <a:pt x="261" y="815"/>
                    <a:pt x="258" y="814"/>
                  </a:cubicBezTo>
                  <a:cubicBezTo>
                    <a:pt x="262" y="807"/>
                    <a:pt x="262" y="807"/>
                    <a:pt x="262" y="807"/>
                  </a:cubicBezTo>
                  <a:cubicBezTo>
                    <a:pt x="264" y="808"/>
                    <a:pt x="266" y="809"/>
                    <a:pt x="269" y="810"/>
                  </a:cubicBezTo>
                  <a:lnTo>
                    <a:pt x="266" y="818"/>
                  </a:lnTo>
                  <a:close/>
                  <a:moveTo>
                    <a:pt x="592" y="813"/>
                  </a:moveTo>
                  <a:cubicBezTo>
                    <a:pt x="589" y="806"/>
                    <a:pt x="589" y="806"/>
                    <a:pt x="589" y="806"/>
                  </a:cubicBezTo>
                  <a:cubicBezTo>
                    <a:pt x="592" y="805"/>
                    <a:pt x="594" y="804"/>
                    <a:pt x="596" y="803"/>
                  </a:cubicBezTo>
                  <a:cubicBezTo>
                    <a:pt x="600" y="810"/>
                    <a:pt x="600" y="810"/>
                    <a:pt x="600" y="810"/>
                  </a:cubicBezTo>
                  <a:cubicBezTo>
                    <a:pt x="597" y="811"/>
                    <a:pt x="595" y="812"/>
                    <a:pt x="592" y="813"/>
                  </a:cubicBezTo>
                  <a:close/>
                  <a:moveTo>
                    <a:pt x="247" y="809"/>
                  </a:moveTo>
                  <a:cubicBezTo>
                    <a:pt x="245" y="808"/>
                    <a:pt x="242" y="807"/>
                    <a:pt x="240" y="806"/>
                  </a:cubicBezTo>
                  <a:cubicBezTo>
                    <a:pt x="243" y="799"/>
                    <a:pt x="243" y="799"/>
                    <a:pt x="243" y="799"/>
                  </a:cubicBezTo>
                  <a:cubicBezTo>
                    <a:pt x="246" y="800"/>
                    <a:pt x="248" y="801"/>
                    <a:pt x="251" y="802"/>
                  </a:cubicBezTo>
                  <a:lnTo>
                    <a:pt x="247" y="809"/>
                  </a:lnTo>
                  <a:close/>
                  <a:moveTo>
                    <a:pt x="611" y="805"/>
                  </a:moveTo>
                  <a:cubicBezTo>
                    <a:pt x="607" y="798"/>
                    <a:pt x="607" y="798"/>
                    <a:pt x="607" y="798"/>
                  </a:cubicBezTo>
                  <a:cubicBezTo>
                    <a:pt x="610" y="796"/>
                    <a:pt x="612" y="795"/>
                    <a:pt x="614" y="794"/>
                  </a:cubicBezTo>
                  <a:cubicBezTo>
                    <a:pt x="618" y="801"/>
                    <a:pt x="618" y="801"/>
                    <a:pt x="618" y="801"/>
                  </a:cubicBezTo>
                  <a:cubicBezTo>
                    <a:pt x="615" y="802"/>
                    <a:pt x="613" y="804"/>
                    <a:pt x="611" y="805"/>
                  </a:cubicBezTo>
                  <a:close/>
                  <a:moveTo>
                    <a:pt x="229" y="801"/>
                  </a:moveTo>
                  <a:cubicBezTo>
                    <a:pt x="227" y="799"/>
                    <a:pt x="224" y="798"/>
                    <a:pt x="222" y="797"/>
                  </a:cubicBezTo>
                  <a:cubicBezTo>
                    <a:pt x="226" y="790"/>
                    <a:pt x="226" y="790"/>
                    <a:pt x="226" y="790"/>
                  </a:cubicBezTo>
                  <a:cubicBezTo>
                    <a:pt x="228" y="791"/>
                    <a:pt x="230" y="792"/>
                    <a:pt x="233" y="794"/>
                  </a:cubicBezTo>
                  <a:lnTo>
                    <a:pt x="229" y="801"/>
                  </a:lnTo>
                  <a:close/>
                  <a:moveTo>
                    <a:pt x="629" y="796"/>
                  </a:moveTo>
                  <a:cubicBezTo>
                    <a:pt x="625" y="788"/>
                    <a:pt x="625" y="788"/>
                    <a:pt x="625" y="788"/>
                  </a:cubicBezTo>
                  <a:cubicBezTo>
                    <a:pt x="627" y="787"/>
                    <a:pt x="629" y="786"/>
                    <a:pt x="632" y="785"/>
                  </a:cubicBezTo>
                  <a:cubicBezTo>
                    <a:pt x="636" y="792"/>
                    <a:pt x="636" y="792"/>
                    <a:pt x="636" y="792"/>
                  </a:cubicBezTo>
                  <a:cubicBezTo>
                    <a:pt x="633" y="793"/>
                    <a:pt x="631" y="794"/>
                    <a:pt x="629" y="796"/>
                  </a:cubicBezTo>
                  <a:close/>
                  <a:moveTo>
                    <a:pt x="211" y="791"/>
                  </a:moveTo>
                  <a:cubicBezTo>
                    <a:pt x="209" y="790"/>
                    <a:pt x="207" y="788"/>
                    <a:pt x="204" y="787"/>
                  </a:cubicBezTo>
                  <a:cubicBezTo>
                    <a:pt x="209" y="780"/>
                    <a:pt x="209" y="780"/>
                    <a:pt x="209" y="780"/>
                  </a:cubicBezTo>
                  <a:cubicBezTo>
                    <a:pt x="211" y="781"/>
                    <a:pt x="213" y="783"/>
                    <a:pt x="215" y="784"/>
                  </a:cubicBezTo>
                  <a:lnTo>
                    <a:pt x="211" y="791"/>
                  </a:lnTo>
                  <a:close/>
                  <a:moveTo>
                    <a:pt x="646" y="785"/>
                  </a:moveTo>
                  <a:cubicBezTo>
                    <a:pt x="642" y="779"/>
                    <a:pt x="642" y="779"/>
                    <a:pt x="642" y="779"/>
                  </a:cubicBezTo>
                  <a:cubicBezTo>
                    <a:pt x="644" y="777"/>
                    <a:pt x="646" y="776"/>
                    <a:pt x="648" y="774"/>
                  </a:cubicBezTo>
                  <a:cubicBezTo>
                    <a:pt x="653" y="781"/>
                    <a:pt x="653" y="781"/>
                    <a:pt x="653" y="781"/>
                  </a:cubicBezTo>
                  <a:cubicBezTo>
                    <a:pt x="650" y="783"/>
                    <a:pt x="648" y="784"/>
                    <a:pt x="646" y="785"/>
                  </a:cubicBezTo>
                  <a:close/>
                  <a:moveTo>
                    <a:pt x="194" y="780"/>
                  </a:moveTo>
                  <a:cubicBezTo>
                    <a:pt x="192" y="779"/>
                    <a:pt x="190" y="777"/>
                    <a:pt x="187" y="776"/>
                  </a:cubicBezTo>
                  <a:cubicBezTo>
                    <a:pt x="192" y="769"/>
                    <a:pt x="192" y="769"/>
                    <a:pt x="192" y="769"/>
                  </a:cubicBezTo>
                  <a:cubicBezTo>
                    <a:pt x="194" y="771"/>
                    <a:pt x="196" y="772"/>
                    <a:pt x="199" y="774"/>
                  </a:cubicBezTo>
                  <a:lnTo>
                    <a:pt x="194" y="780"/>
                  </a:lnTo>
                  <a:close/>
                  <a:moveTo>
                    <a:pt x="663" y="774"/>
                  </a:moveTo>
                  <a:cubicBezTo>
                    <a:pt x="658" y="768"/>
                    <a:pt x="658" y="768"/>
                    <a:pt x="658" y="768"/>
                  </a:cubicBezTo>
                  <a:cubicBezTo>
                    <a:pt x="660" y="766"/>
                    <a:pt x="663" y="765"/>
                    <a:pt x="665" y="763"/>
                  </a:cubicBezTo>
                  <a:cubicBezTo>
                    <a:pt x="669" y="770"/>
                    <a:pt x="669" y="770"/>
                    <a:pt x="669" y="770"/>
                  </a:cubicBezTo>
                  <a:cubicBezTo>
                    <a:pt x="667" y="771"/>
                    <a:pt x="665" y="773"/>
                    <a:pt x="663" y="774"/>
                  </a:cubicBezTo>
                  <a:close/>
                  <a:moveTo>
                    <a:pt x="177" y="769"/>
                  </a:moveTo>
                  <a:cubicBezTo>
                    <a:pt x="175" y="767"/>
                    <a:pt x="173" y="766"/>
                    <a:pt x="171" y="764"/>
                  </a:cubicBezTo>
                  <a:cubicBezTo>
                    <a:pt x="176" y="758"/>
                    <a:pt x="176" y="758"/>
                    <a:pt x="176" y="758"/>
                  </a:cubicBezTo>
                  <a:cubicBezTo>
                    <a:pt x="178" y="759"/>
                    <a:pt x="180" y="761"/>
                    <a:pt x="182" y="762"/>
                  </a:cubicBezTo>
                  <a:lnTo>
                    <a:pt x="177" y="769"/>
                  </a:lnTo>
                  <a:close/>
                  <a:moveTo>
                    <a:pt x="679" y="763"/>
                  </a:moveTo>
                  <a:cubicBezTo>
                    <a:pt x="674" y="756"/>
                    <a:pt x="674" y="756"/>
                    <a:pt x="674" y="756"/>
                  </a:cubicBezTo>
                  <a:cubicBezTo>
                    <a:pt x="676" y="755"/>
                    <a:pt x="679" y="753"/>
                    <a:pt x="681" y="751"/>
                  </a:cubicBezTo>
                  <a:cubicBezTo>
                    <a:pt x="686" y="758"/>
                    <a:pt x="686" y="758"/>
                    <a:pt x="686" y="758"/>
                  </a:cubicBezTo>
                  <a:cubicBezTo>
                    <a:pt x="683" y="759"/>
                    <a:pt x="681" y="761"/>
                    <a:pt x="679" y="763"/>
                  </a:cubicBezTo>
                  <a:close/>
                  <a:moveTo>
                    <a:pt x="161" y="757"/>
                  </a:moveTo>
                  <a:cubicBezTo>
                    <a:pt x="159" y="755"/>
                    <a:pt x="157" y="753"/>
                    <a:pt x="155" y="752"/>
                  </a:cubicBezTo>
                  <a:cubicBezTo>
                    <a:pt x="160" y="746"/>
                    <a:pt x="160" y="746"/>
                    <a:pt x="160" y="746"/>
                  </a:cubicBezTo>
                  <a:cubicBezTo>
                    <a:pt x="162" y="747"/>
                    <a:pt x="164" y="749"/>
                    <a:pt x="166" y="750"/>
                  </a:cubicBezTo>
                  <a:lnTo>
                    <a:pt x="161" y="757"/>
                  </a:lnTo>
                  <a:close/>
                  <a:moveTo>
                    <a:pt x="695" y="750"/>
                  </a:moveTo>
                  <a:cubicBezTo>
                    <a:pt x="690" y="744"/>
                    <a:pt x="690" y="744"/>
                    <a:pt x="690" y="744"/>
                  </a:cubicBezTo>
                  <a:cubicBezTo>
                    <a:pt x="692" y="742"/>
                    <a:pt x="694" y="741"/>
                    <a:pt x="696" y="739"/>
                  </a:cubicBezTo>
                  <a:cubicBezTo>
                    <a:pt x="701" y="745"/>
                    <a:pt x="701" y="745"/>
                    <a:pt x="701" y="745"/>
                  </a:cubicBezTo>
                  <a:cubicBezTo>
                    <a:pt x="699" y="747"/>
                    <a:pt x="697" y="748"/>
                    <a:pt x="695" y="750"/>
                  </a:cubicBezTo>
                  <a:close/>
                  <a:moveTo>
                    <a:pt x="146" y="744"/>
                  </a:moveTo>
                  <a:cubicBezTo>
                    <a:pt x="144" y="742"/>
                    <a:pt x="142" y="740"/>
                    <a:pt x="140" y="739"/>
                  </a:cubicBezTo>
                  <a:cubicBezTo>
                    <a:pt x="145" y="733"/>
                    <a:pt x="145" y="733"/>
                    <a:pt x="145" y="733"/>
                  </a:cubicBezTo>
                  <a:cubicBezTo>
                    <a:pt x="147" y="734"/>
                    <a:pt x="149" y="736"/>
                    <a:pt x="151" y="738"/>
                  </a:cubicBezTo>
                  <a:lnTo>
                    <a:pt x="146" y="744"/>
                  </a:lnTo>
                  <a:close/>
                  <a:moveTo>
                    <a:pt x="710" y="737"/>
                  </a:moveTo>
                  <a:cubicBezTo>
                    <a:pt x="705" y="731"/>
                    <a:pt x="705" y="731"/>
                    <a:pt x="705" y="731"/>
                  </a:cubicBezTo>
                  <a:cubicBezTo>
                    <a:pt x="707" y="729"/>
                    <a:pt x="709" y="727"/>
                    <a:pt x="711" y="726"/>
                  </a:cubicBezTo>
                  <a:cubicBezTo>
                    <a:pt x="716" y="731"/>
                    <a:pt x="716" y="731"/>
                    <a:pt x="716" y="731"/>
                  </a:cubicBezTo>
                  <a:cubicBezTo>
                    <a:pt x="714" y="733"/>
                    <a:pt x="712" y="735"/>
                    <a:pt x="710" y="737"/>
                  </a:cubicBezTo>
                  <a:close/>
                  <a:moveTo>
                    <a:pt x="131" y="730"/>
                  </a:moveTo>
                  <a:cubicBezTo>
                    <a:pt x="129" y="728"/>
                    <a:pt x="127" y="727"/>
                    <a:pt x="125" y="725"/>
                  </a:cubicBezTo>
                  <a:cubicBezTo>
                    <a:pt x="131" y="719"/>
                    <a:pt x="131" y="719"/>
                    <a:pt x="131" y="719"/>
                  </a:cubicBezTo>
                  <a:cubicBezTo>
                    <a:pt x="133" y="721"/>
                    <a:pt x="135" y="723"/>
                    <a:pt x="136" y="724"/>
                  </a:cubicBezTo>
                  <a:lnTo>
                    <a:pt x="131" y="730"/>
                  </a:lnTo>
                  <a:close/>
                  <a:moveTo>
                    <a:pt x="725" y="723"/>
                  </a:moveTo>
                  <a:cubicBezTo>
                    <a:pt x="719" y="717"/>
                    <a:pt x="719" y="717"/>
                    <a:pt x="719" y="717"/>
                  </a:cubicBezTo>
                  <a:cubicBezTo>
                    <a:pt x="721" y="715"/>
                    <a:pt x="723" y="713"/>
                    <a:pt x="725" y="712"/>
                  </a:cubicBezTo>
                  <a:cubicBezTo>
                    <a:pt x="730" y="717"/>
                    <a:pt x="730" y="717"/>
                    <a:pt x="730" y="717"/>
                  </a:cubicBezTo>
                  <a:cubicBezTo>
                    <a:pt x="729" y="719"/>
                    <a:pt x="727" y="721"/>
                    <a:pt x="725" y="723"/>
                  </a:cubicBezTo>
                  <a:close/>
                  <a:moveTo>
                    <a:pt x="117" y="716"/>
                  </a:moveTo>
                  <a:cubicBezTo>
                    <a:pt x="115" y="714"/>
                    <a:pt x="113" y="712"/>
                    <a:pt x="111" y="710"/>
                  </a:cubicBezTo>
                  <a:cubicBezTo>
                    <a:pt x="117" y="705"/>
                    <a:pt x="117" y="705"/>
                    <a:pt x="117" y="705"/>
                  </a:cubicBezTo>
                  <a:cubicBezTo>
                    <a:pt x="119" y="707"/>
                    <a:pt x="121" y="709"/>
                    <a:pt x="122" y="710"/>
                  </a:cubicBezTo>
                  <a:lnTo>
                    <a:pt x="117" y="716"/>
                  </a:lnTo>
                  <a:close/>
                  <a:moveTo>
                    <a:pt x="739" y="708"/>
                  </a:moveTo>
                  <a:cubicBezTo>
                    <a:pt x="733" y="703"/>
                    <a:pt x="733" y="703"/>
                    <a:pt x="733" y="703"/>
                  </a:cubicBezTo>
                  <a:cubicBezTo>
                    <a:pt x="734" y="701"/>
                    <a:pt x="736" y="699"/>
                    <a:pt x="738" y="697"/>
                  </a:cubicBezTo>
                  <a:cubicBezTo>
                    <a:pt x="744" y="702"/>
                    <a:pt x="744" y="702"/>
                    <a:pt x="744" y="702"/>
                  </a:cubicBezTo>
                  <a:cubicBezTo>
                    <a:pt x="742" y="704"/>
                    <a:pt x="740" y="706"/>
                    <a:pt x="739" y="708"/>
                  </a:cubicBezTo>
                  <a:close/>
                  <a:moveTo>
                    <a:pt x="103" y="701"/>
                  </a:moveTo>
                  <a:cubicBezTo>
                    <a:pt x="101" y="699"/>
                    <a:pt x="100" y="697"/>
                    <a:pt x="98" y="695"/>
                  </a:cubicBezTo>
                  <a:cubicBezTo>
                    <a:pt x="104" y="690"/>
                    <a:pt x="104" y="690"/>
                    <a:pt x="104" y="690"/>
                  </a:cubicBezTo>
                  <a:cubicBezTo>
                    <a:pt x="106" y="692"/>
                    <a:pt x="107" y="694"/>
                    <a:pt x="109" y="696"/>
                  </a:cubicBezTo>
                  <a:lnTo>
                    <a:pt x="103" y="701"/>
                  </a:lnTo>
                  <a:close/>
                  <a:moveTo>
                    <a:pt x="752" y="693"/>
                  </a:moveTo>
                  <a:cubicBezTo>
                    <a:pt x="746" y="688"/>
                    <a:pt x="746" y="688"/>
                    <a:pt x="746" y="688"/>
                  </a:cubicBezTo>
                  <a:cubicBezTo>
                    <a:pt x="747" y="686"/>
                    <a:pt x="749" y="684"/>
                    <a:pt x="751" y="682"/>
                  </a:cubicBezTo>
                  <a:cubicBezTo>
                    <a:pt x="757" y="687"/>
                    <a:pt x="757" y="687"/>
                    <a:pt x="757" y="687"/>
                  </a:cubicBezTo>
                  <a:cubicBezTo>
                    <a:pt x="755" y="689"/>
                    <a:pt x="754" y="691"/>
                    <a:pt x="752" y="693"/>
                  </a:cubicBezTo>
                  <a:close/>
                  <a:moveTo>
                    <a:pt x="90" y="685"/>
                  </a:moveTo>
                  <a:cubicBezTo>
                    <a:pt x="89" y="683"/>
                    <a:pt x="87" y="681"/>
                    <a:pt x="85" y="679"/>
                  </a:cubicBezTo>
                  <a:cubicBezTo>
                    <a:pt x="92" y="674"/>
                    <a:pt x="92" y="674"/>
                    <a:pt x="92" y="674"/>
                  </a:cubicBezTo>
                  <a:cubicBezTo>
                    <a:pt x="93" y="676"/>
                    <a:pt x="95" y="678"/>
                    <a:pt x="97" y="680"/>
                  </a:cubicBezTo>
                  <a:lnTo>
                    <a:pt x="90" y="685"/>
                  </a:lnTo>
                  <a:close/>
                  <a:moveTo>
                    <a:pt x="764" y="677"/>
                  </a:moveTo>
                  <a:cubicBezTo>
                    <a:pt x="758" y="672"/>
                    <a:pt x="758" y="672"/>
                    <a:pt x="758" y="672"/>
                  </a:cubicBezTo>
                  <a:cubicBezTo>
                    <a:pt x="759" y="670"/>
                    <a:pt x="761" y="668"/>
                    <a:pt x="762" y="666"/>
                  </a:cubicBezTo>
                  <a:cubicBezTo>
                    <a:pt x="769" y="670"/>
                    <a:pt x="769" y="670"/>
                    <a:pt x="769" y="670"/>
                  </a:cubicBezTo>
                  <a:cubicBezTo>
                    <a:pt x="767" y="673"/>
                    <a:pt x="766" y="675"/>
                    <a:pt x="764" y="677"/>
                  </a:cubicBezTo>
                  <a:close/>
                  <a:moveTo>
                    <a:pt x="78" y="669"/>
                  </a:moveTo>
                  <a:cubicBezTo>
                    <a:pt x="77" y="667"/>
                    <a:pt x="75" y="665"/>
                    <a:pt x="74" y="663"/>
                  </a:cubicBezTo>
                  <a:cubicBezTo>
                    <a:pt x="80" y="658"/>
                    <a:pt x="80" y="658"/>
                    <a:pt x="80" y="658"/>
                  </a:cubicBezTo>
                  <a:cubicBezTo>
                    <a:pt x="82" y="660"/>
                    <a:pt x="83" y="662"/>
                    <a:pt x="85" y="665"/>
                  </a:cubicBezTo>
                  <a:lnTo>
                    <a:pt x="78" y="669"/>
                  </a:lnTo>
                  <a:close/>
                  <a:moveTo>
                    <a:pt x="776" y="660"/>
                  </a:moveTo>
                  <a:cubicBezTo>
                    <a:pt x="769" y="656"/>
                    <a:pt x="769" y="656"/>
                    <a:pt x="769" y="656"/>
                  </a:cubicBezTo>
                  <a:cubicBezTo>
                    <a:pt x="771" y="654"/>
                    <a:pt x="772" y="652"/>
                    <a:pt x="774" y="649"/>
                  </a:cubicBezTo>
                  <a:cubicBezTo>
                    <a:pt x="780" y="654"/>
                    <a:pt x="780" y="654"/>
                    <a:pt x="780" y="654"/>
                  </a:cubicBezTo>
                  <a:cubicBezTo>
                    <a:pt x="779" y="656"/>
                    <a:pt x="777" y="658"/>
                    <a:pt x="776" y="660"/>
                  </a:cubicBezTo>
                  <a:close/>
                  <a:moveTo>
                    <a:pt x="67" y="653"/>
                  </a:moveTo>
                  <a:cubicBezTo>
                    <a:pt x="66" y="650"/>
                    <a:pt x="64" y="648"/>
                    <a:pt x="63" y="646"/>
                  </a:cubicBezTo>
                  <a:cubicBezTo>
                    <a:pt x="70" y="642"/>
                    <a:pt x="70" y="642"/>
                    <a:pt x="70" y="642"/>
                  </a:cubicBezTo>
                  <a:cubicBezTo>
                    <a:pt x="71" y="644"/>
                    <a:pt x="72" y="646"/>
                    <a:pt x="74" y="648"/>
                  </a:cubicBezTo>
                  <a:lnTo>
                    <a:pt x="67" y="653"/>
                  </a:lnTo>
                  <a:close/>
                  <a:moveTo>
                    <a:pt x="787" y="643"/>
                  </a:moveTo>
                  <a:cubicBezTo>
                    <a:pt x="780" y="639"/>
                    <a:pt x="780" y="639"/>
                    <a:pt x="780" y="639"/>
                  </a:cubicBezTo>
                  <a:cubicBezTo>
                    <a:pt x="781" y="637"/>
                    <a:pt x="783" y="635"/>
                    <a:pt x="784" y="632"/>
                  </a:cubicBezTo>
                  <a:cubicBezTo>
                    <a:pt x="791" y="636"/>
                    <a:pt x="791" y="636"/>
                    <a:pt x="791" y="636"/>
                  </a:cubicBezTo>
                  <a:cubicBezTo>
                    <a:pt x="790" y="639"/>
                    <a:pt x="788" y="641"/>
                    <a:pt x="787" y="643"/>
                  </a:cubicBezTo>
                  <a:close/>
                  <a:moveTo>
                    <a:pt x="57" y="635"/>
                  </a:moveTo>
                  <a:cubicBezTo>
                    <a:pt x="55" y="633"/>
                    <a:pt x="54" y="631"/>
                    <a:pt x="53" y="628"/>
                  </a:cubicBezTo>
                  <a:cubicBezTo>
                    <a:pt x="60" y="624"/>
                    <a:pt x="60" y="624"/>
                    <a:pt x="60" y="624"/>
                  </a:cubicBezTo>
                  <a:cubicBezTo>
                    <a:pt x="61" y="627"/>
                    <a:pt x="62" y="629"/>
                    <a:pt x="63" y="631"/>
                  </a:cubicBezTo>
                  <a:lnTo>
                    <a:pt x="57" y="635"/>
                  </a:lnTo>
                  <a:close/>
                  <a:moveTo>
                    <a:pt x="797" y="626"/>
                  </a:moveTo>
                  <a:cubicBezTo>
                    <a:pt x="790" y="622"/>
                    <a:pt x="790" y="622"/>
                    <a:pt x="790" y="622"/>
                  </a:cubicBezTo>
                  <a:cubicBezTo>
                    <a:pt x="791" y="620"/>
                    <a:pt x="792" y="617"/>
                    <a:pt x="794" y="615"/>
                  </a:cubicBezTo>
                  <a:cubicBezTo>
                    <a:pt x="801" y="619"/>
                    <a:pt x="801" y="619"/>
                    <a:pt x="801" y="619"/>
                  </a:cubicBezTo>
                  <a:cubicBezTo>
                    <a:pt x="799" y="621"/>
                    <a:pt x="798" y="624"/>
                    <a:pt x="797" y="626"/>
                  </a:cubicBezTo>
                  <a:close/>
                  <a:moveTo>
                    <a:pt x="47" y="618"/>
                  </a:moveTo>
                  <a:cubicBezTo>
                    <a:pt x="46" y="615"/>
                    <a:pt x="44" y="613"/>
                    <a:pt x="43" y="610"/>
                  </a:cubicBezTo>
                  <a:cubicBezTo>
                    <a:pt x="50" y="607"/>
                    <a:pt x="50" y="607"/>
                    <a:pt x="50" y="607"/>
                  </a:cubicBezTo>
                  <a:cubicBezTo>
                    <a:pt x="52" y="609"/>
                    <a:pt x="53" y="612"/>
                    <a:pt x="54" y="614"/>
                  </a:cubicBezTo>
                  <a:lnTo>
                    <a:pt x="47" y="618"/>
                  </a:lnTo>
                  <a:close/>
                  <a:moveTo>
                    <a:pt x="806" y="608"/>
                  </a:moveTo>
                  <a:cubicBezTo>
                    <a:pt x="799" y="604"/>
                    <a:pt x="799" y="604"/>
                    <a:pt x="799" y="604"/>
                  </a:cubicBezTo>
                  <a:cubicBezTo>
                    <a:pt x="800" y="602"/>
                    <a:pt x="801" y="600"/>
                    <a:pt x="802" y="597"/>
                  </a:cubicBezTo>
                  <a:cubicBezTo>
                    <a:pt x="809" y="601"/>
                    <a:pt x="809" y="601"/>
                    <a:pt x="809" y="601"/>
                  </a:cubicBezTo>
                  <a:cubicBezTo>
                    <a:pt x="808" y="603"/>
                    <a:pt x="807" y="605"/>
                    <a:pt x="806" y="608"/>
                  </a:cubicBezTo>
                  <a:close/>
                  <a:moveTo>
                    <a:pt x="38" y="600"/>
                  </a:moveTo>
                  <a:cubicBezTo>
                    <a:pt x="37" y="597"/>
                    <a:pt x="36" y="595"/>
                    <a:pt x="35" y="592"/>
                  </a:cubicBezTo>
                  <a:cubicBezTo>
                    <a:pt x="42" y="589"/>
                    <a:pt x="42" y="589"/>
                    <a:pt x="42" y="589"/>
                  </a:cubicBezTo>
                  <a:cubicBezTo>
                    <a:pt x="43" y="591"/>
                    <a:pt x="44" y="594"/>
                    <a:pt x="45" y="596"/>
                  </a:cubicBezTo>
                  <a:lnTo>
                    <a:pt x="38" y="600"/>
                  </a:lnTo>
                  <a:close/>
                  <a:moveTo>
                    <a:pt x="814" y="589"/>
                  </a:moveTo>
                  <a:cubicBezTo>
                    <a:pt x="807" y="586"/>
                    <a:pt x="807" y="586"/>
                    <a:pt x="807" y="586"/>
                  </a:cubicBezTo>
                  <a:cubicBezTo>
                    <a:pt x="808" y="584"/>
                    <a:pt x="809" y="581"/>
                    <a:pt x="810" y="579"/>
                  </a:cubicBezTo>
                  <a:cubicBezTo>
                    <a:pt x="817" y="582"/>
                    <a:pt x="817" y="582"/>
                    <a:pt x="817" y="582"/>
                  </a:cubicBezTo>
                  <a:cubicBezTo>
                    <a:pt x="816" y="584"/>
                    <a:pt x="815" y="587"/>
                    <a:pt x="814" y="589"/>
                  </a:cubicBezTo>
                  <a:close/>
                  <a:moveTo>
                    <a:pt x="30" y="581"/>
                  </a:moveTo>
                  <a:cubicBezTo>
                    <a:pt x="29" y="579"/>
                    <a:pt x="28" y="576"/>
                    <a:pt x="27" y="573"/>
                  </a:cubicBezTo>
                  <a:cubicBezTo>
                    <a:pt x="35" y="571"/>
                    <a:pt x="35" y="571"/>
                    <a:pt x="35" y="571"/>
                  </a:cubicBezTo>
                  <a:cubicBezTo>
                    <a:pt x="36" y="573"/>
                    <a:pt x="37" y="576"/>
                    <a:pt x="38" y="578"/>
                  </a:cubicBezTo>
                  <a:lnTo>
                    <a:pt x="30" y="581"/>
                  </a:lnTo>
                  <a:close/>
                  <a:moveTo>
                    <a:pt x="822" y="571"/>
                  </a:moveTo>
                  <a:cubicBezTo>
                    <a:pt x="814" y="568"/>
                    <a:pt x="814" y="568"/>
                    <a:pt x="814" y="568"/>
                  </a:cubicBezTo>
                  <a:cubicBezTo>
                    <a:pt x="815" y="565"/>
                    <a:pt x="816" y="563"/>
                    <a:pt x="817" y="560"/>
                  </a:cubicBezTo>
                  <a:cubicBezTo>
                    <a:pt x="825" y="563"/>
                    <a:pt x="825" y="563"/>
                    <a:pt x="825" y="563"/>
                  </a:cubicBezTo>
                  <a:cubicBezTo>
                    <a:pt x="824" y="566"/>
                    <a:pt x="823" y="568"/>
                    <a:pt x="822" y="571"/>
                  </a:cubicBezTo>
                  <a:close/>
                  <a:moveTo>
                    <a:pt x="23" y="562"/>
                  </a:moveTo>
                  <a:cubicBezTo>
                    <a:pt x="22" y="560"/>
                    <a:pt x="21" y="557"/>
                    <a:pt x="21" y="554"/>
                  </a:cubicBezTo>
                  <a:cubicBezTo>
                    <a:pt x="28" y="552"/>
                    <a:pt x="28" y="552"/>
                    <a:pt x="28" y="552"/>
                  </a:cubicBezTo>
                  <a:cubicBezTo>
                    <a:pt x="29" y="554"/>
                    <a:pt x="30" y="557"/>
                    <a:pt x="31" y="559"/>
                  </a:cubicBezTo>
                  <a:lnTo>
                    <a:pt x="23" y="562"/>
                  </a:lnTo>
                  <a:close/>
                  <a:moveTo>
                    <a:pt x="828" y="551"/>
                  </a:moveTo>
                  <a:cubicBezTo>
                    <a:pt x="821" y="549"/>
                    <a:pt x="821" y="549"/>
                    <a:pt x="821" y="549"/>
                  </a:cubicBezTo>
                  <a:cubicBezTo>
                    <a:pt x="822" y="547"/>
                    <a:pt x="822" y="544"/>
                    <a:pt x="823" y="541"/>
                  </a:cubicBezTo>
                  <a:cubicBezTo>
                    <a:pt x="831" y="544"/>
                    <a:pt x="831" y="544"/>
                    <a:pt x="831" y="544"/>
                  </a:cubicBezTo>
                  <a:cubicBezTo>
                    <a:pt x="830" y="546"/>
                    <a:pt x="829" y="549"/>
                    <a:pt x="828" y="551"/>
                  </a:cubicBezTo>
                  <a:close/>
                  <a:moveTo>
                    <a:pt x="17" y="543"/>
                  </a:moveTo>
                  <a:cubicBezTo>
                    <a:pt x="16" y="540"/>
                    <a:pt x="16" y="538"/>
                    <a:pt x="15" y="535"/>
                  </a:cubicBezTo>
                  <a:cubicBezTo>
                    <a:pt x="23" y="533"/>
                    <a:pt x="23" y="533"/>
                    <a:pt x="23" y="533"/>
                  </a:cubicBezTo>
                  <a:cubicBezTo>
                    <a:pt x="23" y="536"/>
                    <a:pt x="24" y="538"/>
                    <a:pt x="25" y="541"/>
                  </a:cubicBezTo>
                  <a:lnTo>
                    <a:pt x="17" y="543"/>
                  </a:lnTo>
                  <a:close/>
                  <a:moveTo>
                    <a:pt x="834" y="532"/>
                  </a:moveTo>
                  <a:cubicBezTo>
                    <a:pt x="826" y="530"/>
                    <a:pt x="826" y="530"/>
                    <a:pt x="826" y="530"/>
                  </a:cubicBezTo>
                  <a:cubicBezTo>
                    <a:pt x="827" y="527"/>
                    <a:pt x="828" y="525"/>
                    <a:pt x="828" y="522"/>
                  </a:cubicBezTo>
                  <a:cubicBezTo>
                    <a:pt x="836" y="524"/>
                    <a:pt x="836" y="524"/>
                    <a:pt x="836" y="524"/>
                  </a:cubicBezTo>
                  <a:cubicBezTo>
                    <a:pt x="835" y="527"/>
                    <a:pt x="835" y="529"/>
                    <a:pt x="834" y="532"/>
                  </a:cubicBezTo>
                  <a:close/>
                  <a:moveTo>
                    <a:pt x="12" y="523"/>
                  </a:moveTo>
                  <a:cubicBezTo>
                    <a:pt x="11" y="521"/>
                    <a:pt x="11" y="518"/>
                    <a:pt x="10" y="515"/>
                  </a:cubicBezTo>
                  <a:cubicBezTo>
                    <a:pt x="18" y="514"/>
                    <a:pt x="18" y="514"/>
                    <a:pt x="18" y="514"/>
                  </a:cubicBezTo>
                  <a:cubicBezTo>
                    <a:pt x="19" y="516"/>
                    <a:pt x="19" y="519"/>
                    <a:pt x="20" y="521"/>
                  </a:cubicBezTo>
                  <a:lnTo>
                    <a:pt x="12" y="523"/>
                  </a:lnTo>
                  <a:close/>
                  <a:moveTo>
                    <a:pt x="839" y="512"/>
                  </a:moveTo>
                  <a:cubicBezTo>
                    <a:pt x="831" y="511"/>
                    <a:pt x="831" y="511"/>
                    <a:pt x="831" y="511"/>
                  </a:cubicBezTo>
                  <a:cubicBezTo>
                    <a:pt x="831" y="508"/>
                    <a:pt x="832" y="506"/>
                    <a:pt x="832" y="503"/>
                  </a:cubicBezTo>
                  <a:cubicBezTo>
                    <a:pt x="840" y="505"/>
                    <a:pt x="840" y="505"/>
                    <a:pt x="840" y="505"/>
                  </a:cubicBezTo>
                  <a:cubicBezTo>
                    <a:pt x="840" y="507"/>
                    <a:pt x="839" y="510"/>
                    <a:pt x="839" y="512"/>
                  </a:cubicBezTo>
                  <a:close/>
                  <a:moveTo>
                    <a:pt x="8" y="504"/>
                  </a:moveTo>
                  <a:cubicBezTo>
                    <a:pt x="7" y="501"/>
                    <a:pt x="7" y="498"/>
                    <a:pt x="6" y="496"/>
                  </a:cubicBezTo>
                  <a:cubicBezTo>
                    <a:pt x="14" y="494"/>
                    <a:pt x="14" y="494"/>
                    <a:pt x="14" y="494"/>
                  </a:cubicBezTo>
                  <a:cubicBezTo>
                    <a:pt x="15" y="497"/>
                    <a:pt x="15" y="500"/>
                    <a:pt x="16" y="502"/>
                  </a:cubicBezTo>
                  <a:lnTo>
                    <a:pt x="8" y="504"/>
                  </a:lnTo>
                  <a:close/>
                  <a:moveTo>
                    <a:pt x="842" y="493"/>
                  </a:moveTo>
                  <a:cubicBezTo>
                    <a:pt x="834" y="491"/>
                    <a:pt x="834" y="491"/>
                    <a:pt x="834" y="491"/>
                  </a:cubicBezTo>
                  <a:cubicBezTo>
                    <a:pt x="835" y="489"/>
                    <a:pt x="835" y="486"/>
                    <a:pt x="836" y="483"/>
                  </a:cubicBezTo>
                  <a:cubicBezTo>
                    <a:pt x="844" y="485"/>
                    <a:pt x="844" y="485"/>
                    <a:pt x="844" y="485"/>
                  </a:cubicBezTo>
                  <a:cubicBezTo>
                    <a:pt x="843" y="487"/>
                    <a:pt x="843" y="490"/>
                    <a:pt x="842" y="493"/>
                  </a:cubicBezTo>
                  <a:close/>
                  <a:moveTo>
                    <a:pt x="4" y="484"/>
                  </a:moveTo>
                  <a:cubicBezTo>
                    <a:pt x="4" y="481"/>
                    <a:pt x="4" y="478"/>
                    <a:pt x="3" y="476"/>
                  </a:cubicBezTo>
                  <a:cubicBezTo>
                    <a:pt x="11" y="475"/>
                    <a:pt x="11" y="475"/>
                    <a:pt x="11" y="475"/>
                  </a:cubicBezTo>
                  <a:cubicBezTo>
                    <a:pt x="12" y="477"/>
                    <a:pt x="12" y="480"/>
                    <a:pt x="12" y="483"/>
                  </a:cubicBezTo>
                  <a:lnTo>
                    <a:pt x="4" y="484"/>
                  </a:lnTo>
                  <a:close/>
                  <a:moveTo>
                    <a:pt x="845" y="473"/>
                  </a:moveTo>
                  <a:cubicBezTo>
                    <a:pt x="837" y="472"/>
                    <a:pt x="837" y="472"/>
                    <a:pt x="837" y="472"/>
                  </a:cubicBezTo>
                  <a:cubicBezTo>
                    <a:pt x="837" y="469"/>
                    <a:pt x="838" y="466"/>
                    <a:pt x="838" y="464"/>
                  </a:cubicBezTo>
                  <a:cubicBezTo>
                    <a:pt x="846" y="465"/>
                    <a:pt x="846" y="465"/>
                    <a:pt x="846" y="465"/>
                  </a:cubicBezTo>
                  <a:cubicBezTo>
                    <a:pt x="846" y="467"/>
                    <a:pt x="845" y="470"/>
                    <a:pt x="845" y="473"/>
                  </a:cubicBezTo>
                  <a:close/>
                  <a:moveTo>
                    <a:pt x="2" y="464"/>
                  </a:moveTo>
                  <a:cubicBezTo>
                    <a:pt x="2" y="461"/>
                    <a:pt x="2" y="458"/>
                    <a:pt x="1" y="456"/>
                  </a:cubicBezTo>
                  <a:cubicBezTo>
                    <a:pt x="9" y="455"/>
                    <a:pt x="9" y="455"/>
                    <a:pt x="9" y="455"/>
                  </a:cubicBezTo>
                  <a:cubicBezTo>
                    <a:pt x="10" y="458"/>
                    <a:pt x="10" y="460"/>
                    <a:pt x="10" y="463"/>
                  </a:cubicBezTo>
                  <a:lnTo>
                    <a:pt x="2" y="464"/>
                  </a:lnTo>
                  <a:close/>
                  <a:moveTo>
                    <a:pt x="847" y="452"/>
                  </a:moveTo>
                  <a:cubicBezTo>
                    <a:pt x="839" y="452"/>
                    <a:pt x="839" y="452"/>
                    <a:pt x="839" y="452"/>
                  </a:cubicBezTo>
                  <a:cubicBezTo>
                    <a:pt x="839" y="449"/>
                    <a:pt x="839" y="447"/>
                    <a:pt x="839" y="444"/>
                  </a:cubicBezTo>
                  <a:cubicBezTo>
                    <a:pt x="847" y="444"/>
                    <a:pt x="847" y="444"/>
                    <a:pt x="847" y="444"/>
                  </a:cubicBezTo>
                  <a:cubicBezTo>
                    <a:pt x="847" y="447"/>
                    <a:pt x="847" y="450"/>
                    <a:pt x="847" y="452"/>
                  </a:cubicBezTo>
                  <a:close/>
                  <a:moveTo>
                    <a:pt x="1" y="444"/>
                  </a:moveTo>
                  <a:cubicBezTo>
                    <a:pt x="1" y="441"/>
                    <a:pt x="1" y="438"/>
                    <a:pt x="0" y="435"/>
                  </a:cubicBezTo>
                  <a:cubicBezTo>
                    <a:pt x="8" y="435"/>
                    <a:pt x="8" y="435"/>
                    <a:pt x="8" y="435"/>
                  </a:cubicBezTo>
                  <a:cubicBezTo>
                    <a:pt x="9" y="438"/>
                    <a:pt x="9" y="441"/>
                    <a:pt x="9" y="443"/>
                  </a:cubicBezTo>
                  <a:lnTo>
                    <a:pt x="1" y="444"/>
                  </a:lnTo>
                  <a:close/>
                  <a:moveTo>
                    <a:pt x="848" y="432"/>
                  </a:moveTo>
                  <a:cubicBezTo>
                    <a:pt x="840" y="432"/>
                    <a:pt x="840" y="432"/>
                    <a:pt x="840" y="432"/>
                  </a:cubicBezTo>
                  <a:cubicBezTo>
                    <a:pt x="840" y="430"/>
                    <a:pt x="840" y="427"/>
                    <a:pt x="840" y="424"/>
                  </a:cubicBezTo>
                  <a:cubicBezTo>
                    <a:pt x="848" y="424"/>
                    <a:pt x="848" y="424"/>
                    <a:pt x="848" y="424"/>
                  </a:cubicBezTo>
                  <a:cubicBezTo>
                    <a:pt x="848" y="427"/>
                    <a:pt x="848" y="430"/>
                    <a:pt x="848" y="432"/>
                  </a:cubicBezTo>
                  <a:close/>
                  <a:moveTo>
                    <a:pt x="8" y="423"/>
                  </a:moveTo>
                  <a:cubicBezTo>
                    <a:pt x="0" y="423"/>
                    <a:pt x="0" y="423"/>
                    <a:pt x="0" y="423"/>
                  </a:cubicBezTo>
                  <a:cubicBezTo>
                    <a:pt x="0" y="421"/>
                    <a:pt x="0" y="418"/>
                    <a:pt x="0" y="415"/>
                  </a:cubicBezTo>
                  <a:cubicBezTo>
                    <a:pt x="8" y="415"/>
                    <a:pt x="8" y="415"/>
                    <a:pt x="8" y="415"/>
                  </a:cubicBezTo>
                  <a:cubicBezTo>
                    <a:pt x="8" y="418"/>
                    <a:pt x="8" y="421"/>
                    <a:pt x="8" y="423"/>
                  </a:cubicBezTo>
                  <a:close/>
                  <a:moveTo>
                    <a:pt x="840" y="414"/>
                  </a:moveTo>
                  <a:cubicBezTo>
                    <a:pt x="840" y="411"/>
                    <a:pt x="840" y="409"/>
                    <a:pt x="839" y="406"/>
                  </a:cubicBezTo>
                  <a:cubicBezTo>
                    <a:pt x="847" y="406"/>
                    <a:pt x="847" y="406"/>
                    <a:pt x="847" y="406"/>
                  </a:cubicBezTo>
                  <a:cubicBezTo>
                    <a:pt x="848" y="409"/>
                    <a:pt x="848" y="411"/>
                    <a:pt x="848" y="414"/>
                  </a:cubicBezTo>
                  <a:lnTo>
                    <a:pt x="840" y="414"/>
                  </a:lnTo>
                  <a:close/>
                  <a:moveTo>
                    <a:pt x="9" y="404"/>
                  </a:moveTo>
                  <a:cubicBezTo>
                    <a:pt x="1" y="403"/>
                    <a:pt x="1" y="403"/>
                    <a:pt x="1" y="403"/>
                  </a:cubicBezTo>
                  <a:cubicBezTo>
                    <a:pt x="1" y="400"/>
                    <a:pt x="1" y="398"/>
                    <a:pt x="1" y="395"/>
                  </a:cubicBezTo>
                  <a:cubicBezTo>
                    <a:pt x="9" y="396"/>
                    <a:pt x="9" y="396"/>
                    <a:pt x="9" y="396"/>
                  </a:cubicBezTo>
                  <a:cubicBezTo>
                    <a:pt x="9" y="398"/>
                    <a:pt x="9" y="401"/>
                    <a:pt x="9" y="404"/>
                  </a:cubicBezTo>
                  <a:close/>
                  <a:moveTo>
                    <a:pt x="839" y="394"/>
                  </a:moveTo>
                  <a:cubicBezTo>
                    <a:pt x="839" y="392"/>
                    <a:pt x="838" y="389"/>
                    <a:pt x="838" y="386"/>
                  </a:cubicBezTo>
                  <a:cubicBezTo>
                    <a:pt x="846" y="386"/>
                    <a:pt x="846" y="386"/>
                    <a:pt x="846" y="386"/>
                  </a:cubicBezTo>
                  <a:cubicBezTo>
                    <a:pt x="846" y="388"/>
                    <a:pt x="847" y="391"/>
                    <a:pt x="847" y="394"/>
                  </a:cubicBezTo>
                  <a:lnTo>
                    <a:pt x="839" y="394"/>
                  </a:lnTo>
                  <a:close/>
                  <a:moveTo>
                    <a:pt x="10" y="384"/>
                  </a:moveTo>
                  <a:cubicBezTo>
                    <a:pt x="2" y="383"/>
                    <a:pt x="2" y="383"/>
                    <a:pt x="2" y="383"/>
                  </a:cubicBezTo>
                  <a:cubicBezTo>
                    <a:pt x="3" y="380"/>
                    <a:pt x="3" y="378"/>
                    <a:pt x="3" y="375"/>
                  </a:cubicBezTo>
                  <a:cubicBezTo>
                    <a:pt x="11" y="376"/>
                    <a:pt x="11" y="376"/>
                    <a:pt x="11" y="376"/>
                  </a:cubicBezTo>
                  <a:cubicBezTo>
                    <a:pt x="11" y="379"/>
                    <a:pt x="10" y="381"/>
                    <a:pt x="10" y="384"/>
                  </a:cubicBezTo>
                  <a:close/>
                  <a:moveTo>
                    <a:pt x="837" y="375"/>
                  </a:moveTo>
                  <a:cubicBezTo>
                    <a:pt x="837" y="372"/>
                    <a:pt x="836" y="369"/>
                    <a:pt x="836" y="367"/>
                  </a:cubicBezTo>
                  <a:cubicBezTo>
                    <a:pt x="844" y="366"/>
                    <a:pt x="844" y="366"/>
                    <a:pt x="844" y="366"/>
                  </a:cubicBezTo>
                  <a:cubicBezTo>
                    <a:pt x="844" y="368"/>
                    <a:pt x="845" y="371"/>
                    <a:pt x="845" y="374"/>
                  </a:cubicBezTo>
                  <a:lnTo>
                    <a:pt x="837" y="375"/>
                  </a:lnTo>
                  <a:close/>
                  <a:moveTo>
                    <a:pt x="13" y="364"/>
                  </a:moveTo>
                  <a:cubicBezTo>
                    <a:pt x="5" y="363"/>
                    <a:pt x="5" y="363"/>
                    <a:pt x="5" y="363"/>
                  </a:cubicBezTo>
                  <a:cubicBezTo>
                    <a:pt x="5" y="360"/>
                    <a:pt x="5" y="358"/>
                    <a:pt x="6" y="355"/>
                  </a:cubicBezTo>
                  <a:cubicBezTo>
                    <a:pt x="14" y="356"/>
                    <a:pt x="14" y="356"/>
                    <a:pt x="14" y="356"/>
                  </a:cubicBezTo>
                  <a:cubicBezTo>
                    <a:pt x="13" y="359"/>
                    <a:pt x="13" y="362"/>
                    <a:pt x="13" y="364"/>
                  </a:cubicBezTo>
                  <a:close/>
                  <a:moveTo>
                    <a:pt x="834" y="355"/>
                  </a:moveTo>
                  <a:cubicBezTo>
                    <a:pt x="834" y="352"/>
                    <a:pt x="833" y="350"/>
                    <a:pt x="833" y="347"/>
                  </a:cubicBezTo>
                  <a:cubicBezTo>
                    <a:pt x="841" y="346"/>
                    <a:pt x="841" y="346"/>
                    <a:pt x="841" y="346"/>
                  </a:cubicBezTo>
                  <a:cubicBezTo>
                    <a:pt x="841" y="348"/>
                    <a:pt x="842" y="351"/>
                    <a:pt x="842" y="354"/>
                  </a:cubicBezTo>
                  <a:lnTo>
                    <a:pt x="834" y="355"/>
                  </a:lnTo>
                  <a:close/>
                  <a:moveTo>
                    <a:pt x="16" y="345"/>
                  </a:moveTo>
                  <a:cubicBezTo>
                    <a:pt x="8" y="343"/>
                    <a:pt x="8" y="343"/>
                    <a:pt x="8" y="343"/>
                  </a:cubicBezTo>
                  <a:cubicBezTo>
                    <a:pt x="9" y="340"/>
                    <a:pt x="9" y="338"/>
                    <a:pt x="10" y="335"/>
                  </a:cubicBezTo>
                  <a:cubicBezTo>
                    <a:pt x="17" y="337"/>
                    <a:pt x="17" y="337"/>
                    <a:pt x="17" y="337"/>
                  </a:cubicBezTo>
                  <a:cubicBezTo>
                    <a:pt x="17" y="339"/>
                    <a:pt x="16" y="342"/>
                    <a:pt x="16" y="345"/>
                  </a:cubicBezTo>
                  <a:close/>
                  <a:moveTo>
                    <a:pt x="830" y="336"/>
                  </a:moveTo>
                  <a:cubicBezTo>
                    <a:pt x="830" y="333"/>
                    <a:pt x="829" y="330"/>
                    <a:pt x="829" y="328"/>
                  </a:cubicBezTo>
                  <a:cubicBezTo>
                    <a:pt x="836" y="326"/>
                    <a:pt x="836" y="326"/>
                    <a:pt x="836" y="326"/>
                  </a:cubicBezTo>
                  <a:cubicBezTo>
                    <a:pt x="837" y="329"/>
                    <a:pt x="838" y="331"/>
                    <a:pt x="838" y="334"/>
                  </a:cubicBezTo>
                  <a:lnTo>
                    <a:pt x="830" y="336"/>
                  </a:lnTo>
                  <a:close/>
                  <a:moveTo>
                    <a:pt x="20" y="325"/>
                  </a:moveTo>
                  <a:cubicBezTo>
                    <a:pt x="12" y="323"/>
                    <a:pt x="12" y="323"/>
                    <a:pt x="12" y="323"/>
                  </a:cubicBezTo>
                  <a:cubicBezTo>
                    <a:pt x="13" y="321"/>
                    <a:pt x="14" y="318"/>
                    <a:pt x="14" y="316"/>
                  </a:cubicBezTo>
                  <a:cubicBezTo>
                    <a:pt x="22" y="318"/>
                    <a:pt x="22" y="318"/>
                    <a:pt x="22" y="318"/>
                  </a:cubicBezTo>
                  <a:cubicBezTo>
                    <a:pt x="21" y="320"/>
                    <a:pt x="21" y="323"/>
                    <a:pt x="20" y="325"/>
                  </a:cubicBezTo>
                  <a:close/>
                  <a:moveTo>
                    <a:pt x="826" y="316"/>
                  </a:moveTo>
                  <a:cubicBezTo>
                    <a:pt x="825" y="314"/>
                    <a:pt x="824" y="311"/>
                    <a:pt x="824" y="309"/>
                  </a:cubicBezTo>
                  <a:cubicBezTo>
                    <a:pt x="831" y="306"/>
                    <a:pt x="831" y="306"/>
                    <a:pt x="831" y="306"/>
                  </a:cubicBezTo>
                  <a:cubicBezTo>
                    <a:pt x="832" y="309"/>
                    <a:pt x="833" y="312"/>
                    <a:pt x="833" y="314"/>
                  </a:cubicBezTo>
                  <a:lnTo>
                    <a:pt x="826" y="316"/>
                  </a:lnTo>
                  <a:close/>
                  <a:moveTo>
                    <a:pt x="25" y="306"/>
                  </a:moveTo>
                  <a:cubicBezTo>
                    <a:pt x="18" y="304"/>
                    <a:pt x="18" y="304"/>
                    <a:pt x="18" y="304"/>
                  </a:cubicBezTo>
                  <a:cubicBezTo>
                    <a:pt x="18" y="301"/>
                    <a:pt x="19" y="299"/>
                    <a:pt x="20" y="296"/>
                  </a:cubicBezTo>
                  <a:cubicBezTo>
                    <a:pt x="28" y="299"/>
                    <a:pt x="28" y="299"/>
                    <a:pt x="28" y="299"/>
                  </a:cubicBezTo>
                  <a:cubicBezTo>
                    <a:pt x="27" y="301"/>
                    <a:pt x="26" y="304"/>
                    <a:pt x="25" y="306"/>
                  </a:cubicBezTo>
                  <a:close/>
                  <a:moveTo>
                    <a:pt x="820" y="297"/>
                  </a:moveTo>
                  <a:cubicBezTo>
                    <a:pt x="819" y="295"/>
                    <a:pt x="818" y="292"/>
                    <a:pt x="818" y="290"/>
                  </a:cubicBezTo>
                  <a:cubicBezTo>
                    <a:pt x="825" y="287"/>
                    <a:pt x="825" y="287"/>
                    <a:pt x="825" y="287"/>
                  </a:cubicBezTo>
                  <a:cubicBezTo>
                    <a:pt x="826" y="290"/>
                    <a:pt x="827" y="292"/>
                    <a:pt x="828" y="295"/>
                  </a:cubicBezTo>
                  <a:lnTo>
                    <a:pt x="820" y="297"/>
                  </a:lnTo>
                  <a:close/>
                  <a:moveTo>
                    <a:pt x="31" y="287"/>
                  </a:moveTo>
                  <a:cubicBezTo>
                    <a:pt x="24" y="285"/>
                    <a:pt x="24" y="285"/>
                    <a:pt x="24" y="285"/>
                  </a:cubicBezTo>
                  <a:cubicBezTo>
                    <a:pt x="25" y="282"/>
                    <a:pt x="26" y="280"/>
                    <a:pt x="27" y="277"/>
                  </a:cubicBezTo>
                  <a:cubicBezTo>
                    <a:pt x="34" y="280"/>
                    <a:pt x="34" y="280"/>
                    <a:pt x="34" y="280"/>
                  </a:cubicBezTo>
                  <a:cubicBezTo>
                    <a:pt x="33" y="282"/>
                    <a:pt x="32" y="285"/>
                    <a:pt x="31" y="287"/>
                  </a:cubicBezTo>
                  <a:close/>
                  <a:moveTo>
                    <a:pt x="814" y="279"/>
                  </a:moveTo>
                  <a:cubicBezTo>
                    <a:pt x="813" y="276"/>
                    <a:pt x="812" y="274"/>
                    <a:pt x="811" y="271"/>
                  </a:cubicBezTo>
                  <a:cubicBezTo>
                    <a:pt x="818" y="268"/>
                    <a:pt x="818" y="268"/>
                    <a:pt x="818" y="268"/>
                  </a:cubicBezTo>
                  <a:cubicBezTo>
                    <a:pt x="819" y="271"/>
                    <a:pt x="820" y="273"/>
                    <a:pt x="821" y="276"/>
                  </a:cubicBezTo>
                  <a:lnTo>
                    <a:pt x="814" y="279"/>
                  </a:lnTo>
                  <a:close/>
                  <a:moveTo>
                    <a:pt x="38" y="269"/>
                  </a:moveTo>
                  <a:cubicBezTo>
                    <a:pt x="31" y="266"/>
                    <a:pt x="31" y="266"/>
                    <a:pt x="31" y="266"/>
                  </a:cubicBezTo>
                  <a:cubicBezTo>
                    <a:pt x="32" y="263"/>
                    <a:pt x="33" y="261"/>
                    <a:pt x="34" y="258"/>
                  </a:cubicBezTo>
                  <a:cubicBezTo>
                    <a:pt x="41" y="261"/>
                    <a:pt x="41" y="261"/>
                    <a:pt x="41" y="261"/>
                  </a:cubicBezTo>
                  <a:cubicBezTo>
                    <a:pt x="40" y="264"/>
                    <a:pt x="39" y="266"/>
                    <a:pt x="38" y="269"/>
                  </a:cubicBezTo>
                  <a:close/>
                  <a:moveTo>
                    <a:pt x="806" y="260"/>
                  </a:moveTo>
                  <a:cubicBezTo>
                    <a:pt x="805" y="258"/>
                    <a:pt x="804" y="255"/>
                    <a:pt x="803" y="253"/>
                  </a:cubicBezTo>
                  <a:cubicBezTo>
                    <a:pt x="810" y="250"/>
                    <a:pt x="810" y="250"/>
                    <a:pt x="810" y="250"/>
                  </a:cubicBezTo>
                  <a:cubicBezTo>
                    <a:pt x="811" y="252"/>
                    <a:pt x="813" y="255"/>
                    <a:pt x="814" y="257"/>
                  </a:cubicBezTo>
                  <a:lnTo>
                    <a:pt x="806" y="260"/>
                  </a:lnTo>
                  <a:close/>
                  <a:moveTo>
                    <a:pt x="46" y="250"/>
                  </a:moveTo>
                  <a:cubicBezTo>
                    <a:pt x="39" y="247"/>
                    <a:pt x="39" y="247"/>
                    <a:pt x="39" y="247"/>
                  </a:cubicBezTo>
                  <a:cubicBezTo>
                    <a:pt x="40" y="245"/>
                    <a:pt x="41" y="242"/>
                    <a:pt x="42" y="240"/>
                  </a:cubicBezTo>
                  <a:cubicBezTo>
                    <a:pt x="50" y="243"/>
                    <a:pt x="50" y="243"/>
                    <a:pt x="50" y="243"/>
                  </a:cubicBezTo>
                  <a:cubicBezTo>
                    <a:pt x="48" y="246"/>
                    <a:pt x="47" y="248"/>
                    <a:pt x="46" y="250"/>
                  </a:cubicBezTo>
                  <a:close/>
                  <a:moveTo>
                    <a:pt x="798" y="242"/>
                  </a:moveTo>
                  <a:cubicBezTo>
                    <a:pt x="797" y="240"/>
                    <a:pt x="796" y="238"/>
                    <a:pt x="794" y="235"/>
                  </a:cubicBezTo>
                  <a:cubicBezTo>
                    <a:pt x="802" y="232"/>
                    <a:pt x="802" y="232"/>
                    <a:pt x="802" y="232"/>
                  </a:cubicBezTo>
                  <a:cubicBezTo>
                    <a:pt x="803" y="234"/>
                    <a:pt x="804" y="236"/>
                    <a:pt x="805" y="239"/>
                  </a:cubicBezTo>
                  <a:lnTo>
                    <a:pt x="798" y="242"/>
                  </a:lnTo>
                  <a:close/>
                  <a:moveTo>
                    <a:pt x="55" y="233"/>
                  </a:moveTo>
                  <a:cubicBezTo>
                    <a:pt x="48" y="229"/>
                    <a:pt x="48" y="229"/>
                    <a:pt x="48" y="229"/>
                  </a:cubicBezTo>
                  <a:cubicBezTo>
                    <a:pt x="49" y="227"/>
                    <a:pt x="50" y="224"/>
                    <a:pt x="52" y="222"/>
                  </a:cubicBezTo>
                  <a:cubicBezTo>
                    <a:pt x="59" y="226"/>
                    <a:pt x="59" y="226"/>
                    <a:pt x="59" y="226"/>
                  </a:cubicBezTo>
                  <a:cubicBezTo>
                    <a:pt x="57" y="228"/>
                    <a:pt x="56" y="230"/>
                    <a:pt x="55" y="233"/>
                  </a:cubicBezTo>
                  <a:close/>
                  <a:moveTo>
                    <a:pt x="789" y="225"/>
                  </a:moveTo>
                  <a:cubicBezTo>
                    <a:pt x="788" y="222"/>
                    <a:pt x="786" y="220"/>
                    <a:pt x="785" y="218"/>
                  </a:cubicBezTo>
                  <a:cubicBezTo>
                    <a:pt x="792" y="214"/>
                    <a:pt x="792" y="214"/>
                    <a:pt x="792" y="214"/>
                  </a:cubicBezTo>
                  <a:cubicBezTo>
                    <a:pt x="793" y="216"/>
                    <a:pt x="795" y="219"/>
                    <a:pt x="796" y="221"/>
                  </a:cubicBezTo>
                  <a:lnTo>
                    <a:pt x="789" y="225"/>
                  </a:lnTo>
                  <a:close/>
                  <a:moveTo>
                    <a:pt x="65" y="215"/>
                  </a:moveTo>
                  <a:cubicBezTo>
                    <a:pt x="58" y="211"/>
                    <a:pt x="58" y="211"/>
                    <a:pt x="58" y="211"/>
                  </a:cubicBezTo>
                  <a:cubicBezTo>
                    <a:pt x="59" y="209"/>
                    <a:pt x="60" y="207"/>
                    <a:pt x="62" y="204"/>
                  </a:cubicBezTo>
                  <a:cubicBezTo>
                    <a:pt x="69" y="208"/>
                    <a:pt x="69" y="208"/>
                    <a:pt x="69" y="208"/>
                  </a:cubicBezTo>
                  <a:cubicBezTo>
                    <a:pt x="67" y="211"/>
                    <a:pt x="66" y="213"/>
                    <a:pt x="65" y="215"/>
                  </a:cubicBezTo>
                  <a:close/>
                  <a:moveTo>
                    <a:pt x="779" y="208"/>
                  </a:moveTo>
                  <a:cubicBezTo>
                    <a:pt x="778" y="205"/>
                    <a:pt x="776" y="203"/>
                    <a:pt x="775" y="201"/>
                  </a:cubicBezTo>
                  <a:cubicBezTo>
                    <a:pt x="782" y="197"/>
                    <a:pt x="782" y="197"/>
                    <a:pt x="782" y="197"/>
                  </a:cubicBezTo>
                  <a:cubicBezTo>
                    <a:pt x="783" y="199"/>
                    <a:pt x="784" y="201"/>
                    <a:pt x="786" y="204"/>
                  </a:cubicBezTo>
                  <a:lnTo>
                    <a:pt x="779" y="208"/>
                  </a:lnTo>
                  <a:close/>
                  <a:moveTo>
                    <a:pt x="75" y="198"/>
                  </a:moveTo>
                  <a:cubicBezTo>
                    <a:pt x="68" y="194"/>
                    <a:pt x="68" y="194"/>
                    <a:pt x="68" y="194"/>
                  </a:cubicBezTo>
                  <a:cubicBezTo>
                    <a:pt x="70" y="192"/>
                    <a:pt x="71" y="189"/>
                    <a:pt x="73" y="187"/>
                  </a:cubicBezTo>
                  <a:cubicBezTo>
                    <a:pt x="79" y="192"/>
                    <a:pt x="79" y="192"/>
                    <a:pt x="79" y="192"/>
                  </a:cubicBezTo>
                  <a:cubicBezTo>
                    <a:pt x="78" y="194"/>
                    <a:pt x="76" y="196"/>
                    <a:pt x="75" y="198"/>
                  </a:cubicBezTo>
                  <a:close/>
                  <a:moveTo>
                    <a:pt x="768" y="191"/>
                  </a:moveTo>
                  <a:cubicBezTo>
                    <a:pt x="767" y="189"/>
                    <a:pt x="765" y="187"/>
                    <a:pt x="764" y="185"/>
                  </a:cubicBezTo>
                  <a:cubicBezTo>
                    <a:pt x="770" y="180"/>
                    <a:pt x="770" y="180"/>
                    <a:pt x="770" y="180"/>
                  </a:cubicBezTo>
                  <a:cubicBezTo>
                    <a:pt x="772" y="182"/>
                    <a:pt x="773" y="184"/>
                    <a:pt x="775" y="187"/>
                  </a:cubicBezTo>
                  <a:lnTo>
                    <a:pt x="768" y="191"/>
                  </a:lnTo>
                  <a:close/>
                  <a:moveTo>
                    <a:pt x="86" y="182"/>
                  </a:moveTo>
                  <a:cubicBezTo>
                    <a:pt x="80" y="177"/>
                    <a:pt x="80" y="177"/>
                    <a:pt x="80" y="177"/>
                  </a:cubicBezTo>
                  <a:cubicBezTo>
                    <a:pt x="81" y="175"/>
                    <a:pt x="83" y="173"/>
                    <a:pt x="84" y="171"/>
                  </a:cubicBezTo>
                  <a:cubicBezTo>
                    <a:pt x="91" y="176"/>
                    <a:pt x="91" y="176"/>
                    <a:pt x="91" y="176"/>
                  </a:cubicBezTo>
                  <a:cubicBezTo>
                    <a:pt x="89" y="178"/>
                    <a:pt x="88" y="180"/>
                    <a:pt x="86" y="182"/>
                  </a:cubicBezTo>
                  <a:close/>
                  <a:moveTo>
                    <a:pt x="757" y="175"/>
                  </a:moveTo>
                  <a:cubicBezTo>
                    <a:pt x="755" y="173"/>
                    <a:pt x="754" y="171"/>
                    <a:pt x="752" y="169"/>
                  </a:cubicBezTo>
                  <a:cubicBezTo>
                    <a:pt x="758" y="164"/>
                    <a:pt x="758" y="164"/>
                    <a:pt x="758" y="164"/>
                  </a:cubicBezTo>
                  <a:cubicBezTo>
                    <a:pt x="760" y="166"/>
                    <a:pt x="762" y="168"/>
                    <a:pt x="763" y="170"/>
                  </a:cubicBezTo>
                  <a:lnTo>
                    <a:pt x="757" y="175"/>
                  </a:lnTo>
                  <a:close/>
                  <a:moveTo>
                    <a:pt x="98" y="166"/>
                  </a:moveTo>
                  <a:cubicBezTo>
                    <a:pt x="92" y="161"/>
                    <a:pt x="92" y="161"/>
                    <a:pt x="92" y="161"/>
                  </a:cubicBezTo>
                  <a:cubicBezTo>
                    <a:pt x="93" y="159"/>
                    <a:pt x="95" y="157"/>
                    <a:pt x="97" y="155"/>
                  </a:cubicBezTo>
                  <a:cubicBezTo>
                    <a:pt x="103" y="160"/>
                    <a:pt x="103" y="160"/>
                    <a:pt x="103" y="160"/>
                  </a:cubicBezTo>
                  <a:cubicBezTo>
                    <a:pt x="101" y="162"/>
                    <a:pt x="100" y="164"/>
                    <a:pt x="98" y="166"/>
                  </a:cubicBezTo>
                  <a:close/>
                  <a:moveTo>
                    <a:pt x="745" y="159"/>
                  </a:moveTo>
                  <a:cubicBezTo>
                    <a:pt x="743" y="157"/>
                    <a:pt x="741" y="155"/>
                    <a:pt x="739" y="153"/>
                  </a:cubicBezTo>
                  <a:cubicBezTo>
                    <a:pt x="746" y="148"/>
                    <a:pt x="746" y="148"/>
                    <a:pt x="746" y="148"/>
                  </a:cubicBezTo>
                  <a:cubicBezTo>
                    <a:pt x="747" y="150"/>
                    <a:pt x="749" y="152"/>
                    <a:pt x="751" y="154"/>
                  </a:cubicBezTo>
                  <a:lnTo>
                    <a:pt x="745" y="159"/>
                  </a:lnTo>
                  <a:close/>
                  <a:moveTo>
                    <a:pt x="111" y="151"/>
                  </a:moveTo>
                  <a:cubicBezTo>
                    <a:pt x="105" y="146"/>
                    <a:pt x="105" y="146"/>
                    <a:pt x="105" y="146"/>
                  </a:cubicBezTo>
                  <a:cubicBezTo>
                    <a:pt x="106" y="144"/>
                    <a:pt x="108" y="142"/>
                    <a:pt x="110" y="140"/>
                  </a:cubicBezTo>
                  <a:cubicBezTo>
                    <a:pt x="116" y="145"/>
                    <a:pt x="116" y="145"/>
                    <a:pt x="116" y="145"/>
                  </a:cubicBezTo>
                  <a:cubicBezTo>
                    <a:pt x="114" y="147"/>
                    <a:pt x="112" y="149"/>
                    <a:pt x="111" y="151"/>
                  </a:cubicBezTo>
                  <a:close/>
                  <a:moveTo>
                    <a:pt x="732" y="144"/>
                  </a:moveTo>
                  <a:cubicBezTo>
                    <a:pt x="730" y="143"/>
                    <a:pt x="728" y="141"/>
                    <a:pt x="726" y="139"/>
                  </a:cubicBezTo>
                  <a:cubicBezTo>
                    <a:pt x="732" y="133"/>
                    <a:pt x="732" y="133"/>
                    <a:pt x="732" y="133"/>
                  </a:cubicBezTo>
                  <a:cubicBezTo>
                    <a:pt x="734" y="135"/>
                    <a:pt x="736" y="137"/>
                    <a:pt x="738" y="139"/>
                  </a:cubicBezTo>
                  <a:lnTo>
                    <a:pt x="732" y="144"/>
                  </a:lnTo>
                  <a:close/>
                  <a:moveTo>
                    <a:pt x="124" y="136"/>
                  </a:moveTo>
                  <a:cubicBezTo>
                    <a:pt x="118" y="131"/>
                    <a:pt x="118" y="131"/>
                    <a:pt x="118" y="131"/>
                  </a:cubicBezTo>
                  <a:cubicBezTo>
                    <a:pt x="120" y="129"/>
                    <a:pt x="122" y="127"/>
                    <a:pt x="124" y="125"/>
                  </a:cubicBezTo>
                  <a:cubicBezTo>
                    <a:pt x="130" y="131"/>
                    <a:pt x="130" y="131"/>
                    <a:pt x="130" y="131"/>
                  </a:cubicBezTo>
                  <a:cubicBezTo>
                    <a:pt x="128" y="133"/>
                    <a:pt x="126" y="134"/>
                    <a:pt x="124" y="136"/>
                  </a:cubicBezTo>
                  <a:close/>
                  <a:moveTo>
                    <a:pt x="718" y="130"/>
                  </a:moveTo>
                  <a:cubicBezTo>
                    <a:pt x="716" y="128"/>
                    <a:pt x="714" y="126"/>
                    <a:pt x="712" y="125"/>
                  </a:cubicBezTo>
                  <a:cubicBezTo>
                    <a:pt x="718" y="119"/>
                    <a:pt x="718" y="119"/>
                    <a:pt x="718" y="119"/>
                  </a:cubicBezTo>
                  <a:cubicBezTo>
                    <a:pt x="720" y="121"/>
                    <a:pt x="722" y="123"/>
                    <a:pt x="724" y="125"/>
                  </a:cubicBezTo>
                  <a:lnTo>
                    <a:pt x="718" y="130"/>
                  </a:lnTo>
                  <a:close/>
                  <a:moveTo>
                    <a:pt x="138" y="122"/>
                  </a:moveTo>
                  <a:cubicBezTo>
                    <a:pt x="133" y="117"/>
                    <a:pt x="133" y="117"/>
                    <a:pt x="133" y="117"/>
                  </a:cubicBezTo>
                  <a:cubicBezTo>
                    <a:pt x="135" y="115"/>
                    <a:pt x="137" y="113"/>
                    <a:pt x="139" y="111"/>
                  </a:cubicBezTo>
                  <a:cubicBezTo>
                    <a:pt x="144" y="117"/>
                    <a:pt x="144" y="117"/>
                    <a:pt x="144" y="117"/>
                  </a:cubicBezTo>
                  <a:cubicBezTo>
                    <a:pt x="142" y="119"/>
                    <a:pt x="140" y="121"/>
                    <a:pt x="138" y="122"/>
                  </a:cubicBezTo>
                  <a:close/>
                  <a:moveTo>
                    <a:pt x="704" y="116"/>
                  </a:moveTo>
                  <a:cubicBezTo>
                    <a:pt x="702" y="115"/>
                    <a:pt x="700" y="113"/>
                    <a:pt x="698" y="111"/>
                  </a:cubicBezTo>
                  <a:cubicBezTo>
                    <a:pt x="703" y="105"/>
                    <a:pt x="703" y="105"/>
                    <a:pt x="703" y="105"/>
                  </a:cubicBezTo>
                  <a:cubicBezTo>
                    <a:pt x="705" y="107"/>
                    <a:pt x="707" y="109"/>
                    <a:pt x="709" y="111"/>
                  </a:cubicBezTo>
                  <a:lnTo>
                    <a:pt x="704" y="116"/>
                  </a:lnTo>
                  <a:close/>
                  <a:moveTo>
                    <a:pt x="153" y="109"/>
                  </a:moveTo>
                  <a:cubicBezTo>
                    <a:pt x="148" y="103"/>
                    <a:pt x="148" y="103"/>
                    <a:pt x="148" y="103"/>
                  </a:cubicBezTo>
                  <a:cubicBezTo>
                    <a:pt x="150" y="101"/>
                    <a:pt x="152" y="100"/>
                    <a:pt x="154" y="98"/>
                  </a:cubicBezTo>
                  <a:cubicBezTo>
                    <a:pt x="159" y="104"/>
                    <a:pt x="159" y="104"/>
                    <a:pt x="159" y="104"/>
                  </a:cubicBezTo>
                  <a:cubicBezTo>
                    <a:pt x="157" y="106"/>
                    <a:pt x="155" y="107"/>
                    <a:pt x="153" y="109"/>
                  </a:cubicBezTo>
                  <a:close/>
                  <a:moveTo>
                    <a:pt x="689" y="104"/>
                  </a:moveTo>
                  <a:cubicBezTo>
                    <a:pt x="687" y="102"/>
                    <a:pt x="685" y="100"/>
                    <a:pt x="682" y="99"/>
                  </a:cubicBezTo>
                  <a:cubicBezTo>
                    <a:pt x="687" y="92"/>
                    <a:pt x="687" y="92"/>
                    <a:pt x="687" y="92"/>
                  </a:cubicBezTo>
                  <a:cubicBezTo>
                    <a:pt x="690" y="94"/>
                    <a:pt x="692" y="96"/>
                    <a:pt x="694" y="97"/>
                  </a:cubicBezTo>
                  <a:lnTo>
                    <a:pt x="689" y="104"/>
                  </a:lnTo>
                  <a:close/>
                  <a:moveTo>
                    <a:pt x="168" y="97"/>
                  </a:moveTo>
                  <a:cubicBezTo>
                    <a:pt x="163" y="90"/>
                    <a:pt x="163" y="90"/>
                    <a:pt x="163" y="90"/>
                  </a:cubicBezTo>
                  <a:cubicBezTo>
                    <a:pt x="165" y="89"/>
                    <a:pt x="167" y="87"/>
                    <a:pt x="170" y="85"/>
                  </a:cubicBezTo>
                  <a:cubicBezTo>
                    <a:pt x="174" y="92"/>
                    <a:pt x="174" y="92"/>
                    <a:pt x="174" y="92"/>
                  </a:cubicBezTo>
                  <a:cubicBezTo>
                    <a:pt x="172" y="93"/>
                    <a:pt x="170" y="95"/>
                    <a:pt x="168" y="97"/>
                  </a:cubicBezTo>
                  <a:close/>
                  <a:moveTo>
                    <a:pt x="673" y="91"/>
                  </a:moveTo>
                  <a:cubicBezTo>
                    <a:pt x="671" y="90"/>
                    <a:pt x="669" y="88"/>
                    <a:pt x="667" y="87"/>
                  </a:cubicBezTo>
                  <a:cubicBezTo>
                    <a:pt x="671" y="80"/>
                    <a:pt x="671" y="80"/>
                    <a:pt x="671" y="80"/>
                  </a:cubicBezTo>
                  <a:cubicBezTo>
                    <a:pt x="674" y="82"/>
                    <a:pt x="676" y="83"/>
                    <a:pt x="678" y="85"/>
                  </a:cubicBezTo>
                  <a:lnTo>
                    <a:pt x="673" y="91"/>
                  </a:lnTo>
                  <a:close/>
                  <a:moveTo>
                    <a:pt x="184" y="85"/>
                  </a:moveTo>
                  <a:cubicBezTo>
                    <a:pt x="179" y="78"/>
                    <a:pt x="179" y="78"/>
                    <a:pt x="179" y="78"/>
                  </a:cubicBezTo>
                  <a:cubicBezTo>
                    <a:pt x="182" y="77"/>
                    <a:pt x="184" y="75"/>
                    <a:pt x="186" y="74"/>
                  </a:cubicBezTo>
                  <a:cubicBezTo>
                    <a:pt x="191" y="80"/>
                    <a:pt x="191" y="80"/>
                    <a:pt x="191" y="80"/>
                  </a:cubicBezTo>
                  <a:cubicBezTo>
                    <a:pt x="188" y="82"/>
                    <a:pt x="186" y="83"/>
                    <a:pt x="184" y="85"/>
                  </a:cubicBezTo>
                  <a:close/>
                  <a:moveTo>
                    <a:pt x="657" y="80"/>
                  </a:moveTo>
                  <a:cubicBezTo>
                    <a:pt x="655" y="78"/>
                    <a:pt x="653" y="77"/>
                    <a:pt x="650" y="75"/>
                  </a:cubicBezTo>
                  <a:cubicBezTo>
                    <a:pt x="655" y="69"/>
                    <a:pt x="655" y="69"/>
                    <a:pt x="655" y="69"/>
                  </a:cubicBezTo>
                  <a:cubicBezTo>
                    <a:pt x="657" y="70"/>
                    <a:pt x="659" y="72"/>
                    <a:pt x="661" y="73"/>
                  </a:cubicBezTo>
                  <a:lnTo>
                    <a:pt x="657" y="80"/>
                  </a:lnTo>
                  <a:close/>
                  <a:moveTo>
                    <a:pt x="200" y="74"/>
                  </a:moveTo>
                  <a:cubicBezTo>
                    <a:pt x="196" y="67"/>
                    <a:pt x="196" y="67"/>
                    <a:pt x="196" y="67"/>
                  </a:cubicBezTo>
                  <a:cubicBezTo>
                    <a:pt x="198" y="65"/>
                    <a:pt x="201" y="64"/>
                    <a:pt x="203" y="63"/>
                  </a:cubicBezTo>
                  <a:cubicBezTo>
                    <a:pt x="207" y="69"/>
                    <a:pt x="207" y="69"/>
                    <a:pt x="207" y="69"/>
                  </a:cubicBezTo>
                  <a:cubicBezTo>
                    <a:pt x="205" y="71"/>
                    <a:pt x="203" y="72"/>
                    <a:pt x="200" y="74"/>
                  </a:cubicBezTo>
                  <a:close/>
                  <a:moveTo>
                    <a:pt x="640" y="69"/>
                  </a:moveTo>
                  <a:cubicBezTo>
                    <a:pt x="638" y="68"/>
                    <a:pt x="636" y="66"/>
                    <a:pt x="633" y="65"/>
                  </a:cubicBezTo>
                  <a:cubicBezTo>
                    <a:pt x="637" y="58"/>
                    <a:pt x="637" y="58"/>
                    <a:pt x="637" y="58"/>
                  </a:cubicBezTo>
                  <a:cubicBezTo>
                    <a:pt x="640" y="59"/>
                    <a:pt x="642" y="61"/>
                    <a:pt x="644" y="62"/>
                  </a:cubicBezTo>
                  <a:lnTo>
                    <a:pt x="640" y="69"/>
                  </a:lnTo>
                  <a:close/>
                  <a:moveTo>
                    <a:pt x="217" y="63"/>
                  </a:moveTo>
                  <a:cubicBezTo>
                    <a:pt x="213" y="56"/>
                    <a:pt x="213" y="56"/>
                    <a:pt x="213" y="56"/>
                  </a:cubicBezTo>
                  <a:cubicBezTo>
                    <a:pt x="216" y="55"/>
                    <a:pt x="218" y="54"/>
                    <a:pt x="220" y="53"/>
                  </a:cubicBezTo>
                  <a:cubicBezTo>
                    <a:pt x="224" y="60"/>
                    <a:pt x="224" y="60"/>
                    <a:pt x="224" y="60"/>
                  </a:cubicBezTo>
                  <a:cubicBezTo>
                    <a:pt x="222" y="61"/>
                    <a:pt x="220" y="62"/>
                    <a:pt x="217" y="63"/>
                  </a:cubicBezTo>
                  <a:close/>
                  <a:moveTo>
                    <a:pt x="623" y="59"/>
                  </a:moveTo>
                  <a:cubicBezTo>
                    <a:pt x="621" y="58"/>
                    <a:pt x="618" y="57"/>
                    <a:pt x="616" y="55"/>
                  </a:cubicBezTo>
                  <a:cubicBezTo>
                    <a:pt x="620" y="48"/>
                    <a:pt x="620" y="48"/>
                    <a:pt x="620" y="48"/>
                  </a:cubicBezTo>
                  <a:cubicBezTo>
                    <a:pt x="622" y="50"/>
                    <a:pt x="625" y="51"/>
                    <a:pt x="627" y="52"/>
                  </a:cubicBezTo>
                  <a:lnTo>
                    <a:pt x="623" y="59"/>
                  </a:lnTo>
                  <a:close/>
                  <a:moveTo>
                    <a:pt x="235" y="54"/>
                  </a:moveTo>
                  <a:cubicBezTo>
                    <a:pt x="231" y="47"/>
                    <a:pt x="231" y="47"/>
                    <a:pt x="231" y="47"/>
                  </a:cubicBezTo>
                  <a:cubicBezTo>
                    <a:pt x="233" y="46"/>
                    <a:pt x="236" y="44"/>
                    <a:pt x="238" y="43"/>
                  </a:cubicBezTo>
                  <a:cubicBezTo>
                    <a:pt x="242" y="50"/>
                    <a:pt x="242" y="50"/>
                    <a:pt x="242" y="50"/>
                  </a:cubicBezTo>
                  <a:cubicBezTo>
                    <a:pt x="239" y="52"/>
                    <a:pt x="237" y="53"/>
                    <a:pt x="235" y="54"/>
                  </a:cubicBezTo>
                  <a:close/>
                  <a:moveTo>
                    <a:pt x="605" y="50"/>
                  </a:moveTo>
                  <a:cubicBezTo>
                    <a:pt x="603" y="49"/>
                    <a:pt x="601" y="48"/>
                    <a:pt x="598" y="47"/>
                  </a:cubicBezTo>
                  <a:cubicBezTo>
                    <a:pt x="602" y="39"/>
                    <a:pt x="602" y="39"/>
                    <a:pt x="602" y="39"/>
                  </a:cubicBezTo>
                  <a:cubicBezTo>
                    <a:pt x="604" y="40"/>
                    <a:pt x="606" y="42"/>
                    <a:pt x="609" y="43"/>
                  </a:cubicBezTo>
                  <a:lnTo>
                    <a:pt x="605" y="50"/>
                  </a:lnTo>
                  <a:close/>
                  <a:moveTo>
                    <a:pt x="252" y="45"/>
                  </a:moveTo>
                  <a:cubicBezTo>
                    <a:pt x="249" y="38"/>
                    <a:pt x="249" y="38"/>
                    <a:pt x="249" y="38"/>
                  </a:cubicBezTo>
                  <a:cubicBezTo>
                    <a:pt x="252" y="37"/>
                    <a:pt x="254" y="36"/>
                    <a:pt x="257" y="35"/>
                  </a:cubicBezTo>
                  <a:cubicBezTo>
                    <a:pt x="260" y="42"/>
                    <a:pt x="260" y="42"/>
                    <a:pt x="260" y="42"/>
                  </a:cubicBezTo>
                  <a:cubicBezTo>
                    <a:pt x="257" y="43"/>
                    <a:pt x="255" y="44"/>
                    <a:pt x="252" y="45"/>
                  </a:cubicBezTo>
                  <a:close/>
                  <a:moveTo>
                    <a:pt x="587" y="42"/>
                  </a:moveTo>
                  <a:cubicBezTo>
                    <a:pt x="585" y="41"/>
                    <a:pt x="582" y="40"/>
                    <a:pt x="580" y="39"/>
                  </a:cubicBezTo>
                  <a:cubicBezTo>
                    <a:pt x="583" y="31"/>
                    <a:pt x="583" y="31"/>
                    <a:pt x="583" y="31"/>
                  </a:cubicBezTo>
                  <a:cubicBezTo>
                    <a:pt x="586" y="32"/>
                    <a:pt x="588" y="33"/>
                    <a:pt x="591" y="34"/>
                  </a:cubicBezTo>
                  <a:lnTo>
                    <a:pt x="587" y="42"/>
                  </a:lnTo>
                  <a:close/>
                  <a:moveTo>
                    <a:pt x="271" y="38"/>
                  </a:moveTo>
                  <a:cubicBezTo>
                    <a:pt x="268" y="30"/>
                    <a:pt x="268" y="30"/>
                    <a:pt x="268" y="30"/>
                  </a:cubicBezTo>
                  <a:cubicBezTo>
                    <a:pt x="270" y="29"/>
                    <a:pt x="273" y="28"/>
                    <a:pt x="275" y="27"/>
                  </a:cubicBezTo>
                  <a:cubicBezTo>
                    <a:pt x="278" y="35"/>
                    <a:pt x="278" y="35"/>
                    <a:pt x="278" y="35"/>
                  </a:cubicBezTo>
                  <a:cubicBezTo>
                    <a:pt x="276" y="36"/>
                    <a:pt x="273" y="37"/>
                    <a:pt x="271" y="38"/>
                  </a:cubicBezTo>
                  <a:close/>
                  <a:moveTo>
                    <a:pt x="569" y="34"/>
                  </a:moveTo>
                  <a:cubicBezTo>
                    <a:pt x="566" y="33"/>
                    <a:pt x="564" y="33"/>
                    <a:pt x="561" y="32"/>
                  </a:cubicBezTo>
                  <a:cubicBezTo>
                    <a:pt x="564" y="24"/>
                    <a:pt x="564" y="24"/>
                    <a:pt x="564" y="24"/>
                  </a:cubicBezTo>
                  <a:cubicBezTo>
                    <a:pt x="567" y="25"/>
                    <a:pt x="569" y="26"/>
                    <a:pt x="572" y="27"/>
                  </a:cubicBezTo>
                  <a:lnTo>
                    <a:pt x="569" y="34"/>
                  </a:lnTo>
                  <a:close/>
                  <a:moveTo>
                    <a:pt x="289" y="31"/>
                  </a:moveTo>
                  <a:cubicBezTo>
                    <a:pt x="287" y="23"/>
                    <a:pt x="287" y="23"/>
                    <a:pt x="287" y="23"/>
                  </a:cubicBezTo>
                  <a:cubicBezTo>
                    <a:pt x="289" y="22"/>
                    <a:pt x="292" y="22"/>
                    <a:pt x="294" y="21"/>
                  </a:cubicBezTo>
                  <a:cubicBezTo>
                    <a:pt x="297" y="28"/>
                    <a:pt x="297" y="28"/>
                    <a:pt x="297" y="28"/>
                  </a:cubicBezTo>
                  <a:cubicBezTo>
                    <a:pt x="294" y="29"/>
                    <a:pt x="292" y="30"/>
                    <a:pt x="289" y="31"/>
                  </a:cubicBezTo>
                  <a:close/>
                  <a:moveTo>
                    <a:pt x="550" y="28"/>
                  </a:moveTo>
                  <a:cubicBezTo>
                    <a:pt x="548" y="27"/>
                    <a:pt x="545" y="26"/>
                    <a:pt x="543" y="26"/>
                  </a:cubicBezTo>
                  <a:cubicBezTo>
                    <a:pt x="545" y="18"/>
                    <a:pt x="545" y="18"/>
                    <a:pt x="545" y="18"/>
                  </a:cubicBezTo>
                  <a:cubicBezTo>
                    <a:pt x="547" y="19"/>
                    <a:pt x="550" y="20"/>
                    <a:pt x="553" y="20"/>
                  </a:cubicBezTo>
                  <a:lnTo>
                    <a:pt x="550" y="28"/>
                  </a:lnTo>
                  <a:close/>
                  <a:moveTo>
                    <a:pt x="308" y="25"/>
                  </a:moveTo>
                  <a:cubicBezTo>
                    <a:pt x="306" y="17"/>
                    <a:pt x="306" y="17"/>
                    <a:pt x="306" y="17"/>
                  </a:cubicBezTo>
                  <a:cubicBezTo>
                    <a:pt x="308" y="16"/>
                    <a:pt x="311" y="16"/>
                    <a:pt x="314" y="15"/>
                  </a:cubicBezTo>
                  <a:cubicBezTo>
                    <a:pt x="316" y="23"/>
                    <a:pt x="316" y="23"/>
                    <a:pt x="316" y="23"/>
                  </a:cubicBezTo>
                  <a:cubicBezTo>
                    <a:pt x="313" y="23"/>
                    <a:pt x="311" y="24"/>
                    <a:pt x="308" y="25"/>
                  </a:cubicBezTo>
                  <a:close/>
                  <a:moveTo>
                    <a:pt x="531" y="22"/>
                  </a:moveTo>
                  <a:cubicBezTo>
                    <a:pt x="529" y="22"/>
                    <a:pt x="526" y="21"/>
                    <a:pt x="523" y="20"/>
                  </a:cubicBezTo>
                  <a:cubicBezTo>
                    <a:pt x="525" y="13"/>
                    <a:pt x="525" y="13"/>
                    <a:pt x="525" y="13"/>
                  </a:cubicBezTo>
                  <a:cubicBezTo>
                    <a:pt x="528" y="13"/>
                    <a:pt x="531" y="14"/>
                    <a:pt x="533" y="15"/>
                  </a:cubicBezTo>
                  <a:lnTo>
                    <a:pt x="531" y="22"/>
                  </a:lnTo>
                  <a:close/>
                  <a:moveTo>
                    <a:pt x="327" y="20"/>
                  </a:moveTo>
                  <a:cubicBezTo>
                    <a:pt x="325" y="12"/>
                    <a:pt x="325" y="12"/>
                    <a:pt x="325" y="12"/>
                  </a:cubicBezTo>
                  <a:cubicBezTo>
                    <a:pt x="328" y="11"/>
                    <a:pt x="331" y="11"/>
                    <a:pt x="333" y="10"/>
                  </a:cubicBezTo>
                  <a:cubicBezTo>
                    <a:pt x="335" y="18"/>
                    <a:pt x="335" y="18"/>
                    <a:pt x="335" y="18"/>
                  </a:cubicBezTo>
                  <a:cubicBezTo>
                    <a:pt x="332" y="19"/>
                    <a:pt x="330" y="19"/>
                    <a:pt x="327" y="20"/>
                  </a:cubicBezTo>
                  <a:close/>
                  <a:moveTo>
                    <a:pt x="512" y="18"/>
                  </a:moveTo>
                  <a:cubicBezTo>
                    <a:pt x="509" y="17"/>
                    <a:pt x="507" y="17"/>
                    <a:pt x="504" y="16"/>
                  </a:cubicBezTo>
                  <a:cubicBezTo>
                    <a:pt x="506" y="8"/>
                    <a:pt x="506" y="8"/>
                    <a:pt x="506" y="8"/>
                  </a:cubicBezTo>
                  <a:cubicBezTo>
                    <a:pt x="508" y="9"/>
                    <a:pt x="511" y="9"/>
                    <a:pt x="514" y="10"/>
                  </a:cubicBezTo>
                  <a:lnTo>
                    <a:pt x="512" y="18"/>
                  </a:lnTo>
                  <a:close/>
                  <a:moveTo>
                    <a:pt x="347" y="16"/>
                  </a:moveTo>
                  <a:cubicBezTo>
                    <a:pt x="345" y="8"/>
                    <a:pt x="345" y="8"/>
                    <a:pt x="345" y="8"/>
                  </a:cubicBezTo>
                  <a:cubicBezTo>
                    <a:pt x="348" y="7"/>
                    <a:pt x="350" y="7"/>
                    <a:pt x="353" y="6"/>
                  </a:cubicBezTo>
                  <a:cubicBezTo>
                    <a:pt x="354" y="14"/>
                    <a:pt x="354" y="14"/>
                    <a:pt x="354" y="14"/>
                  </a:cubicBezTo>
                  <a:cubicBezTo>
                    <a:pt x="352" y="15"/>
                    <a:pt x="349" y="15"/>
                    <a:pt x="347" y="16"/>
                  </a:cubicBezTo>
                  <a:close/>
                  <a:moveTo>
                    <a:pt x="492" y="14"/>
                  </a:moveTo>
                  <a:cubicBezTo>
                    <a:pt x="490" y="14"/>
                    <a:pt x="487" y="13"/>
                    <a:pt x="485" y="13"/>
                  </a:cubicBezTo>
                  <a:cubicBezTo>
                    <a:pt x="486" y="5"/>
                    <a:pt x="486" y="5"/>
                    <a:pt x="486" y="5"/>
                  </a:cubicBezTo>
                  <a:cubicBezTo>
                    <a:pt x="488" y="5"/>
                    <a:pt x="491" y="6"/>
                    <a:pt x="494" y="6"/>
                  </a:cubicBezTo>
                  <a:lnTo>
                    <a:pt x="492" y="14"/>
                  </a:lnTo>
                  <a:close/>
                  <a:moveTo>
                    <a:pt x="366" y="12"/>
                  </a:moveTo>
                  <a:cubicBezTo>
                    <a:pt x="365" y="5"/>
                    <a:pt x="365" y="5"/>
                    <a:pt x="365" y="5"/>
                  </a:cubicBezTo>
                  <a:cubicBezTo>
                    <a:pt x="368" y="4"/>
                    <a:pt x="370" y="4"/>
                    <a:pt x="373" y="4"/>
                  </a:cubicBezTo>
                  <a:cubicBezTo>
                    <a:pt x="374" y="11"/>
                    <a:pt x="374" y="11"/>
                    <a:pt x="374" y="11"/>
                  </a:cubicBezTo>
                  <a:cubicBezTo>
                    <a:pt x="371" y="12"/>
                    <a:pt x="369" y="12"/>
                    <a:pt x="366" y="12"/>
                  </a:cubicBezTo>
                  <a:close/>
                  <a:moveTo>
                    <a:pt x="473" y="11"/>
                  </a:moveTo>
                  <a:cubicBezTo>
                    <a:pt x="470" y="11"/>
                    <a:pt x="468" y="11"/>
                    <a:pt x="465" y="10"/>
                  </a:cubicBezTo>
                  <a:cubicBezTo>
                    <a:pt x="466" y="3"/>
                    <a:pt x="466" y="3"/>
                    <a:pt x="466" y="3"/>
                  </a:cubicBezTo>
                  <a:cubicBezTo>
                    <a:pt x="468" y="3"/>
                    <a:pt x="471" y="3"/>
                    <a:pt x="474" y="3"/>
                  </a:cubicBezTo>
                  <a:lnTo>
                    <a:pt x="473" y="11"/>
                  </a:lnTo>
                  <a:close/>
                  <a:moveTo>
                    <a:pt x="386" y="10"/>
                  </a:moveTo>
                  <a:cubicBezTo>
                    <a:pt x="385" y="2"/>
                    <a:pt x="385" y="2"/>
                    <a:pt x="385" y="2"/>
                  </a:cubicBezTo>
                  <a:cubicBezTo>
                    <a:pt x="388" y="2"/>
                    <a:pt x="390" y="2"/>
                    <a:pt x="393" y="2"/>
                  </a:cubicBezTo>
                  <a:cubicBezTo>
                    <a:pt x="394" y="10"/>
                    <a:pt x="394" y="10"/>
                    <a:pt x="394" y="10"/>
                  </a:cubicBezTo>
                  <a:cubicBezTo>
                    <a:pt x="391" y="10"/>
                    <a:pt x="388" y="10"/>
                    <a:pt x="386" y="10"/>
                  </a:cubicBezTo>
                  <a:close/>
                  <a:moveTo>
                    <a:pt x="453" y="9"/>
                  </a:moveTo>
                  <a:cubicBezTo>
                    <a:pt x="450" y="9"/>
                    <a:pt x="448" y="9"/>
                    <a:pt x="445" y="9"/>
                  </a:cubicBezTo>
                  <a:cubicBezTo>
                    <a:pt x="446" y="1"/>
                    <a:pt x="446" y="1"/>
                    <a:pt x="446" y="1"/>
                  </a:cubicBezTo>
                  <a:cubicBezTo>
                    <a:pt x="448" y="1"/>
                    <a:pt x="451" y="1"/>
                    <a:pt x="454" y="2"/>
                  </a:cubicBezTo>
                  <a:lnTo>
                    <a:pt x="453" y="9"/>
                  </a:lnTo>
                  <a:close/>
                  <a:moveTo>
                    <a:pt x="406" y="9"/>
                  </a:moveTo>
                  <a:cubicBezTo>
                    <a:pt x="405" y="1"/>
                    <a:pt x="405" y="1"/>
                    <a:pt x="405" y="1"/>
                  </a:cubicBezTo>
                  <a:cubicBezTo>
                    <a:pt x="408" y="1"/>
                    <a:pt x="411" y="1"/>
                    <a:pt x="413" y="1"/>
                  </a:cubicBezTo>
                  <a:cubicBezTo>
                    <a:pt x="413" y="9"/>
                    <a:pt x="413" y="9"/>
                    <a:pt x="413" y="9"/>
                  </a:cubicBezTo>
                  <a:cubicBezTo>
                    <a:pt x="411" y="9"/>
                    <a:pt x="408" y="9"/>
                    <a:pt x="406" y="9"/>
                  </a:cubicBezTo>
                  <a:close/>
                  <a:moveTo>
                    <a:pt x="433" y="9"/>
                  </a:moveTo>
                  <a:cubicBezTo>
                    <a:pt x="431" y="9"/>
                    <a:pt x="428" y="8"/>
                    <a:pt x="425" y="8"/>
                  </a:cubicBezTo>
                  <a:cubicBezTo>
                    <a:pt x="425" y="0"/>
                    <a:pt x="425" y="0"/>
                    <a:pt x="425" y="0"/>
                  </a:cubicBezTo>
                  <a:cubicBezTo>
                    <a:pt x="428" y="0"/>
                    <a:pt x="431" y="1"/>
                    <a:pt x="433" y="1"/>
                  </a:cubicBezTo>
                  <a:lnTo>
                    <a:pt x="433" y="9"/>
                  </a:lnTo>
                  <a:close/>
                </a:path>
              </a:pathLst>
            </a:custGeom>
            <a:solidFill>
              <a:srgbClr val="659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58" name="Group 53">
              <a:extLst>
                <a:ext uri="{FF2B5EF4-FFF2-40B4-BE49-F238E27FC236}">
                  <a16:creationId xmlns:a16="http://schemas.microsoft.com/office/drawing/2014/main" id="{C2148D00-16E1-1550-B9FB-5C779D4D9E5B}"/>
                </a:ext>
              </a:extLst>
            </p:cNvPr>
            <p:cNvGrpSpPr>
              <a:grpSpLocks noChangeAspect="1"/>
            </p:cNvGrpSpPr>
            <p:nvPr/>
          </p:nvGrpSpPr>
          <p:grpSpPr bwMode="auto">
            <a:xfrm>
              <a:off x="4019843" y="-6217920"/>
              <a:ext cx="1959858" cy="3886200"/>
              <a:chOff x="-9824" y="3504"/>
              <a:chExt cx="2222" cy="4406"/>
            </a:xfrm>
          </p:grpSpPr>
          <p:sp>
            <p:nvSpPr>
              <p:cNvPr id="596" name="Freeform 54">
                <a:extLst>
                  <a:ext uri="{FF2B5EF4-FFF2-40B4-BE49-F238E27FC236}">
                    <a16:creationId xmlns:a16="http://schemas.microsoft.com/office/drawing/2014/main" id="{5DEFF7FC-3EB5-5D37-900E-C67545013970}"/>
                  </a:ext>
                </a:extLst>
              </p:cNvPr>
              <p:cNvSpPr>
                <a:spLocks/>
              </p:cNvSpPr>
              <p:nvPr/>
            </p:nvSpPr>
            <p:spPr bwMode="auto">
              <a:xfrm>
                <a:off x="-9824" y="3504"/>
                <a:ext cx="2222" cy="4406"/>
              </a:xfrm>
              <a:custGeom>
                <a:avLst/>
                <a:gdLst>
                  <a:gd name="T0" fmla="*/ 192 w 975"/>
                  <a:gd name="T1" fmla="*/ 969 h 1938"/>
                  <a:gd name="T2" fmla="*/ 975 w 975"/>
                  <a:gd name="T3" fmla="*/ 190 h 1938"/>
                  <a:gd name="T4" fmla="*/ 975 w 975"/>
                  <a:gd name="T5" fmla="*/ 0 h 1938"/>
                  <a:gd name="T6" fmla="*/ 0 w 975"/>
                  <a:gd name="T7" fmla="*/ 969 h 1938"/>
                  <a:gd name="T8" fmla="*/ 975 w 975"/>
                  <a:gd name="T9" fmla="*/ 1938 h 1938"/>
                  <a:gd name="T10" fmla="*/ 975 w 975"/>
                  <a:gd name="T11" fmla="*/ 1747 h 1938"/>
                  <a:gd name="T12" fmla="*/ 192 w 975"/>
                  <a:gd name="T13" fmla="*/ 969 h 1938"/>
                </a:gdLst>
                <a:ahLst/>
                <a:cxnLst>
                  <a:cxn ang="0">
                    <a:pos x="T0" y="T1"/>
                  </a:cxn>
                  <a:cxn ang="0">
                    <a:pos x="T2" y="T3"/>
                  </a:cxn>
                  <a:cxn ang="0">
                    <a:pos x="T4" y="T5"/>
                  </a:cxn>
                  <a:cxn ang="0">
                    <a:pos x="T6" y="T7"/>
                  </a:cxn>
                  <a:cxn ang="0">
                    <a:pos x="T8" y="T9"/>
                  </a:cxn>
                  <a:cxn ang="0">
                    <a:pos x="T10" y="T11"/>
                  </a:cxn>
                  <a:cxn ang="0">
                    <a:pos x="T12" y="T13"/>
                  </a:cxn>
                </a:cxnLst>
                <a:rect l="0" t="0" r="r" b="b"/>
                <a:pathLst>
                  <a:path w="975" h="1938">
                    <a:moveTo>
                      <a:pt x="192" y="969"/>
                    </a:moveTo>
                    <a:cubicBezTo>
                      <a:pt x="192" y="539"/>
                      <a:pt x="542" y="190"/>
                      <a:pt x="975" y="190"/>
                    </a:cubicBezTo>
                    <a:cubicBezTo>
                      <a:pt x="975" y="0"/>
                      <a:pt x="975" y="0"/>
                      <a:pt x="975" y="0"/>
                    </a:cubicBezTo>
                    <a:cubicBezTo>
                      <a:pt x="436" y="0"/>
                      <a:pt x="0" y="434"/>
                      <a:pt x="0" y="969"/>
                    </a:cubicBezTo>
                    <a:cubicBezTo>
                      <a:pt x="0" y="1504"/>
                      <a:pt x="436" y="1938"/>
                      <a:pt x="975" y="1938"/>
                    </a:cubicBezTo>
                    <a:cubicBezTo>
                      <a:pt x="975" y="1747"/>
                      <a:pt x="975" y="1747"/>
                      <a:pt x="975" y="1747"/>
                    </a:cubicBezTo>
                    <a:cubicBezTo>
                      <a:pt x="542" y="1747"/>
                      <a:pt x="192" y="1398"/>
                      <a:pt x="192" y="96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7" name="Freeform 55">
                <a:extLst>
                  <a:ext uri="{FF2B5EF4-FFF2-40B4-BE49-F238E27FC236}">
                    <a16:creationId xmlns:a16="http://schemas.microsoft.com/office/drawing/2014/main" id="{CC14AEA6-9A44-AD14-D709-1EB5719DA6B0}"/>
                  </a:ext>
                </a:extLst>
              </p:cNvPr>
              <p:cNvSpPr>
                <a:spLocks/>
              </p:cNvSpPr>
              <p:nvPr/>
            </p:nvSpPr>
            <p:spPr bwMode="auto">
              <a:xfrm>
                <a:off x="-9780" y="3547"/>
                <a:ext cx="2178" cy="4318"/>
              </a:xfrm>
              <a:custGeom>
                <a:avLst/>
                <a:gdLst>
                  <a:gd name="T0" fmla="*/ 189 w 956"/>
                  <a:gd name="T1" fmla="*/ 950 h 1899"/>
                  <a:gd name="T2" fmla="*/ 956 w 956"/>
                  <a:gd name="T3" fmla="*/ 187 h 1899"/>
                  <a:gd name="T4" fmla="*/ 956 w 956"/>
                  <a:gd name="T5" fmla="*/ 0 h 1899"/>
                  <a:gd name="T6" fmla="*/ 0 w 956"/>
                  <a:gd name="T7" fmla="*/ 950 h 1899"/>
                  <a:gd name="T8" fmla="*/ 956 w 956"/>
                  <a:gd name="T9" fmla="*/ 1899 h 1899"/>
                  <a:gd name="T10" fmla="*/ 956 w 956"/>
                  <a:gd name="T11" fmla="*/ 1712 h 1899"/>
                  <a:gd name="T12" fmla="*/ 189 w 956"/>
                  <a:gd name="T13" fmla="*/ 950 h 1899"/>
                </a:gdLst>
                <a:ahLst/>
                <a:cxnLst>
                  <a:cxn ang="0">
                    <a:pos x="T0" y="T1"/>
                  </a:cxn>
                  <a:cxn ang="0">
                    <a:pos x="T2" y="T3"/>
                  </a:cxn>
                  <a:cxn ang="0">
                    <a:pos x="T4" y="T5"/>
                  </a:cxn>
                  <a:cxn ang="0">
                    <a:pos x="T6" y="T7"/>
                  </a:cxn>
                  <a:cxn ang="0">
                    <a:pos x="T8" y="T9"/>
                  </a:cxn>
                  <a:cxn ang="0">
                    <a:pos x="T10" y="T11"/>
                  </a:cxn>
                  <a:cxn ang="0">
                    <a:pos x="T12" y="T13"/>
                  </a:cxn>
                </a:cxnLst>
                <a:rect l="0" t="0" r="r" b="b"/>
                <a:pathLst>
                  <a:path w="956" h="1899">
                    <a:moveTo>
                      <a:pt x="189" y="950"/>
                    </a:moveTo>
                    <a:cubicBezTo>
                      <a:pt x="189" y="528"/>
                      <a:pt x="532" y="187"/>
                      <a:pt x="956" y="187"/>
                    </a:cubicBezTo>
                    <a:cubicBezTo>
                      <a:pt x="956" y="0"/>
                      <a:pt x="956" y="0"/>
                      <a:pt x="956" y="0"/>
                    </a:cubicBezTo>
                    <a:cubicBezTo>
                      <a:pt x="428" y="0"/>
                      <a:pt x="0" y="426"/>
                      <a:pt x="0" y="950"/>
                    </a:cubicBezTo>
                    <a:cubicBezTo>
                      <a:pt x="0" y="1474"/>
                      <a:pt x="428" y="1899"/>
                      <a:pt x="956" y="1899"/>
                    </a:cubicBezTo>
                    <a:cubicBezTo>
                      <a:pt x="956" y="1712"/>
                      <a:pt x="956" y="1712"/>
                      <a:pt x="956" y="1712"/>
                    </a:cubicBezTo>
                    <a:cubicBezTo>
                      <a:pt x="532" y="1712"/>
                      <a:pt x="189" y="1371"/>
                      <a:pt x="189" y="950"/>
                    </a:cubicBezTo>
                    <a:close/>
                  </a:path>
                </a:pathLst>
              </a:custGeom>
              <a:solidFill>
                <a:srgbClr val="0078D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8" name="Freeform 56">
                <a:extLst>
                  <a:ext uri="{FF2B5EF4-FFF2-40B4-BE49-F238E27FC236}">
                    <a16:creationId xmlns:a16="http://schemas.microsoft.com/office/drawing/2014/main" id="{DDB33D25-8087-9F2B-04BE-E38770DBC6CA}"/>
                  </a:ext>
                </a:extLst>
              </p:cNvPr>
              <p:cNvSpPr>
                <a:spLocks/>
              </p:cNvSpPr>
              <p:nvPr/>
            </p:nvSpPr>
            <p:spPr bwMode="auto">
              <a:xfrm>
                <a:off x="-9723" y="3602"/>
                <a:ext cx="2121" cy="4208"/>
              </a:xfrm>
              <a:custGeom>
                <a:avLst/>
                <a:gdLst>
                  <a:gd name="T0" fmla="*/ 183 w 931"/>
                  <a:gd name="T1" fmla="*/ 926 h 1851"/>
                  <a:gd name="T2" fmla="*/ 931 w 931"/>
                  <a:gd name="T3" fmla="*/ 182 h 1851"/>
                  <a:gd name="T4" fmla="*/ 931 w 931"/>
                  <a:gd name="T5" fmla="*/ 0 h 1851"/>
                  <a:gd name="T6" fmla="*/ 0 w 931"/>
                  <a:gd name="T7" fmla="*/ 926 h 1851"/>
                  <a:gd name="T8" fmla="*/ 931 w 931"/>
                  <a:gd name="T9" fmla="*/ 1851 h 1851"/>
                  <a:gd name="T10" fmla="*/ 931 w 931"/>
                  <a:gd name="T11" fmla="*/ 1669 h 1851"/>
                  <a:gd name="T12" fmla="*/ 183 w 931"/>
                  <a:gd name="T13" fmla="*/ 926 h 1851"/>
                </a:gdLst>
                <a:ahLst/>
                <a:cxnLst>
                  <a:cxn ang="0">
                    <a:pos x="T0" y="T1"/>
                  </a:cxn>
                  <a:cxn ang="0">
                    <a:pos x="T2" y="T3"/>
                  </a:cxn>
                  <a:cxn ang="0">
                    <a:pos x="T4" y="T5"/>
                  </a:cxn>
                  <a:cxn ang="0">
                    <a:pos x="T6" y="T7"/>
                  </a:cxn>
                  <a:cxn ang="0">
                    <a:pos x="T8" y="T9"/>
                  </a:cxn>
                  <a:cxn ang="0">
                    <a:pos x="T10" y="T11"/>
                  </a:cxn>
                  <a:cxn ang="0">
                    <a:pos x="T12" y="T13"/>
                  </a:cxn>
                </a:cxnLst>
                <a:rect l="0" t="0" r="r" b="b"/>
                <a:pathLst>
                  <a:path w="931" h="1851">
                    <a:moveTo>
                      <a:pt x="183" y="926"/>
                    </a:moveTo>
                    <a:cubicBezTo>
                      <a:pt x="183" y="515"/>
                      <a:pt x="518" y="183"/>
                      <a:pt x="931" y="182"/>
                    </a:cubicBezTo>
                    <a:cubicBezTo>
                      <a:pt x="931" y="0"/>
                      <a:pt x="931" y="0"/>
                      <a:pt x="931" y="0"/>
                    </a:cubicBezTo>
                    <a:cubicBezTo>
                      <a:pt x="416" y="1"/>
                      <a:pt x="0" y="415"/>
                      <a:pt x="0" y="926"/>
                    </a:cubicBezTo>
                    <a:cubicBezTo>
                      <a:pt x="0" y="1437"/>
                      <a:pt x="417" y="1851"/>
                      <a:pt x="931" y="1851"/>
                    </a:cubicBezTo>
                    <a:cubicBezTo>
                      <a:pt x="931" y="1669"/>
                      <a:pt x="931" y="1669"/>
                      <a:pt x="931" y="1669"/>
                    </a:cubicBezTo>
                    <a:cubicBezTo>
                      <a:pt x="518" y="1669"/>
                      <a:pt x="183" y="1336"/>
                      <a:pt x="183" y="9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9" name="Freeform 57">
                <a:extLst>
                  <a:ext uri="{FF2B5EF4-FFF2-40B4-BE49-F238E27FC236}">
                    <a16:creationId xmlns:a16="http://schemas.microsoft.com/office/drawing/2014/main" id="{B349F563-E077-DC7B-5966-E83296DD4E69}"/>
                  </a:ext>
                </a:extLst>
              </p:cNvPr>
              <p:cNvSpPr>
                <a:spLocks/>
              </p:cNvSpPr>
              <p:nvPr/>
            </p:nvSpPr>
            <p:spPr bwMode="auto">
              <a:xfrm>
                <a:off x="-9306" y="4011"/>
                <a:ext cx="1704" cy="3390"/>
              </a:xfrm>
              <a:custGeom>
                <a:avLst/>
                <a:gdLst>
                  <a:gd name="T0" fmla="*/ 91 w 748"/>
                  <a:gd name="T1" fmla="*/ 746 h 1491"/>
                  <a:gd name="T2" fmla="*/ 748 w 748"/>
                  <a:gd name="T3" fmla="*/ 90 h 1491"/>
                  <a:gd name="T4" fmla="*/ 748 w 748"/>
                  <a:gd name="T5" fmla="*/ 0 h 1491"/>
                  <a:gd name="T6" fmla="*/ 0 w 748"/>
                  <a:gd name="T7" fmla="*/ 746 h 1491"/>
                  <a:gd name="T8" fmla="*/ 748 w 748"/>
                  <a:gd name="T9" fmla="*/ 1491 h 1491"/>
                  <a:gd name="T10" fmla="*/ 748 w 748"/>
                  <a:gd name="T11" fmla="*/ 1401 h 1491"/>
                  <a:gd name="T12" fmla="*/ 91 w 748"/>
                  <a:gd name="T13" fmla="*/ 746 h 1491"/>
                </a:gdLst>
                <a:ahLst/>
                <a:cxnLst>
                  <a:cxn ang="0">
                    <a:pos x="T0" y="T1"/>
                  </a:cxn>
                  <a:cxn ang="0">
                    <a:pos x="T2" y="T3"/>
                  </a:cxn>
                  <a:cxn ang="0">
                    <a:pos x="T4" y="T5"/>
                  </a:cxn>
                  <a:cxn ang="0">
                    <a:pos x="T6" y="T7"/>
                  </a:cxn>
                  <a:cxn ang="0">
                    <a:pos x="T8" y="T9"/>
                  </a:cxn>
                  <a:cxn ang="0">
                    <a:pos x="T10" y="T11"/>
                  </a:cxn>
                  <a:cxn ang="0">
                    <a:pos x="T12" y="T13"/>
                  </a:cxn>
                </a:cxnLst>
                <a:rect l="0" t="0" r="r" b="b"/>
                <a:pathLst>
                  <a:path w="748" h="1491">
                    <a:moveTo>
                      <a:pt x="91" y="746"/>
                    </a:moveTo>
                    <a:cubicBezTo>
                      <a:pt x="91" y="384"/>
                      <a:pt x="385" y="91"/>
                      <a:pt x="748" y="90"/>
                    </a:cubicBezTo>
                    <a:cubicBezTo>
                      <a:pt x="748" y="0"/>
                      <a:pt x="748" y="0"/>
                      <a:pt x="748" y="0"/>
                    </a:cubicBezTo>
                    <a:cubicBezTo>
                      <a:pt x="335" y="1"/>
                      <a:pt x="0" y="334"/>
                      <a:pt x="0" y="746"/>
                    </a:cubicBezTo>
                    <a:cubicBezTo>
                      <a:pt x="0" y="1157"/>
                      <a:pt x="335" y="1491"/>
                      <a:pt x="748" y="1491"/>
                    </a:cubicBezTo>
                    <a:cubicBezTo>
                      <a:pt x="748" y="1401"/>
                      <a:pt x="748" y="1401"/>
                      <a:pt x="748" y="1401"/>
                    </a:cubicBezTo>
                    <a:cubicBezTo>
                      <a:pt x="385" y="1401"/>
                      <a:pt x="91" y="1108"/>
                      <a:pt x="91" y="74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0" name="Freeform 58">
                <a:extLst>
                  <a:ext uri="{FF2B5EF4-FFF2-40B4-BE49-F238E27FC236}">
                    <a16:creationId xmlns:a16="http://schemas.microsoft.com/office/drawing/2014/main" id="{9ED1F533-B666-6F6E-90DF-3B05584EDF36}"/>
                  </a:ext>
                </a:extLst>
              </p:cNvPr>
              <p:cNvSpPr>
                <a:spLocks noEditPoints="1"/>
              </p:cNvSpPr>
              <p:nvPr/>
            </p:nvSpPr>
            <p:spPr bwMode="auto">
              <a:xfrm>
                <a:off x="-9097" y="4220"/>
                <a:ext cx="1495" cy="2974"/>
              </a:xfrm>
              <a:custGeom>
                <a:avLst/>
                <a:gdLst>
                  <a:gd name="T0" fmla="*/ 656 w 656"/>
                  <a:gd name="T1" fmla="*/ 1308 h 1308"/>
                  <a:gd name="T2" fmla="*/ 484 w 656"/>
                  <a:gd name="T3" fmla="*/ 1216 h 1308"/>
                  <a:gd name="T4" fmla="*/ 624 w 656"/>
                  <a:gd name="T5" fmla="*/ 853 h 1308"/>
                  <a:gd name="T6" fmla="*/ 656 w 656"/>
                  <a:gd name="T7" fmla="*/ 935 h 1308"/>
                  <a:gd name="T8" fmla="*/ 455 w 656"/>
                  <a:gd name="T9" fmla="*/ 654 h 1308"/>
                  <a:gd name="T10" fmla="*/ 368 w 656"/>
                  <a:gd name="T11" fmla="*/ 498 h 1308"/>
                  <a:gd name="T12" fmla="*/ 98 w 656"/>
                  <a:gd name="T13" fmla="*/ 369 h 1308"/>
                  <a:gd name="T14" fmla="*/ 393 w 656"/>
                  <a:gd name="T15" fmla="*/ 430 h 1308"/>
                  <a:gd name="T16" fmla="*/ 535 w 656"/>
                  <a:gd name="T17" fmla="*/ 493 h 1308"/>
                  <a:gd name="T18" fmla="*/ 313 w 656"/>
                  <a:gd name="T19" fmla="*/ 255 h 1308"/>
                  <a:gd name="T20" fmla="*/ 432 w 656"/>
                  <a:gd name="T21" fmla="*/ 120 h 1308"/>
                  <a:gd name="T22" fmla="*/ 557 w 656"/>
                  <a:gd name="T23" fmla="*/ 479 h 1308"/>
                  <a:gd name="T24" fmla="*/ 537 w 656"/>
                  <a:gd name="T25" fmla="*/ 349 h 1308"/>
                  <a:gd name="T26" fmla="*/ 410 w 656"/>
                  <a:gd name="T27" fmla="*/ 71 h 1308"/>
                  <a:gd name="T28" fmla="*/ 599 w 656"/>
                  <a:gd name="T29" fmla="*/ 307 h 1308"/>
                  <a:gd name="T30" fmla="*/ 622 w 656"/>
                  <a:gd name="T31" fmla="*/ 456 h 1308"/>
                  <a:gd name="T32" fmla="*/ 656 w 656"/>
                  <a:gd name="T33" fmla="*/ 0 h 1308"/>
                  <a:gd name="T34" fmla="*/ 577 w 656"/>
                  <a:gd name="T35" fmla="*/ 841 h 1308"/>
                  <a:gd name="T36" fmla="*/ 479 w 656"/>
                  <a:gd name="T37" fmla="*/ 1152 h 1308"/>
                  <a:gd name="T38" fmla="*/ 302 w 656"/>
                  <a:gd name="T39" fmla="*/ 1114 h 1308"/>
                  <a:gd name="T40" fmla="*/ 554 w 656"/>
                  <a:gd name="T41" fmla="*/ 828 h 1308"/>
                  <a:gd name="T42" fmla="*/ 500 w 656"/>
                  <a:gd name="T43" fmla="*/ 783 h 1308"/>
                  <a:gd name="T44" fmla="*/ 451 w 656"/>
                  <a:gd name="T45" fmla="*/ 910 h 1308"/>
                  <a:gd name="T46" fmla="*/ 276 w 656"/>
                  <a:gd name="T47" fmla="*/ 1152 h 1308"/>
                  <a:gd name="T48" fmla="*/ 387 w 656"/>
                  <a:gd name="T49" fmla="*/ 873 h 1308"/>
                  <a:gd name="T50" fmla="*/ 477 w 656"/>
                  <a:gd name="T51" fmla="*/ 750 h 1308"/>
                  <a:gd name="T52" fmla="*/ 201 w 656"/>
                  <a:gd name="T53" fmla="*/ 926 h 1308"/>
                  <a:gd name="T54" fmla="*/ 89 w 656"/>
                  <a:gd name="T55" fmla="*/ 785 h 1308"/>
                  <a:gd name="T56" fmla="*/ 467 w 656"/>
                  <a:gd name="T57" fmla="*/ 725 h 1308"/>
                  <a:gd name="T58" fmla="*/ 455 w 656"/>
                  <a:gd name="T59" fmla="*/ 679 h 1308"/>
                  <a:gd name="T60" fmla="*/ 136 w 656"/>
                  <a:gd name="T61" fmla="*/ 752 h 1308"/>
                  <a:gd name="T62" fmla="*/ 79 w 656"/>
                  <a:gd name="T63" fmla="*/ 582 h 1308"/>
                  <a:gd name="T64" fmla="*/ 454 w 656"/>
                  <a:gd name="T65" fmla="*/ 653 h 1308"/>
                  <a:gd name="T66" fmla="*/ 136 w 656"/>
                  <a:gd name="T67" fmla="*/ 393 h 1308"/>
                  <a:gd name="T68" fmla="*/ 466 w 656"/>
                  <a:gd name="T69" fmla="*/ 585 h 1308"/>
                  <a:gd name="T70" fmla="*/ 331 w 656"/>
                  <a:gd name="T71" fmla="*/ 607 h 1308"/>
                  <a:gd name="T72" fmla="*/ 32 w 656"/>
                  <a:gd name="T73" fmla="*/ 5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 h="1308">
                    <a:moveTo>
                      <a:pt x="0" y="654"/>
                    </a:moveTo>
                    <a:cubicBezTo>
                      <a:pt x="0" y="1015"/>
                      <a:pt x="294" y="1308"/>
                      <a:pt x="656" y="1308"/>
                    </a:cubicBezTo>
                    <a:cubicBezTo>
                      <a:pt x="656" y="1279"/>
                      <a:pt x="656" y="1279"/>
                      <a:pt x="656" y="1279"/>
                    </a:cubicBezTo>
                    <a:cubicBezTo>
                      <a:pt x="556" y="1265"/>
                      <a:pt x="484" y="1216"/>
                      <a:pt x="484" y="1216"/>
                    </a:cubicBezTo>
                    <a:cubicBezTo>
                      <a:pt x="484" y="1216"/>
                      <a:pt x="571" y="1050"/>
                      <a:pt x="594" y="997"/>
                    </a:cubicBezTo>
                    <a:cubicBezTo>
                      <a:pt x="617" y="945"/>
                      <a:pt x="624" y="853"/>
                      <a:pt x="624" y="853"/>
                    </a:cubicBezTo>
                    <a:cubicBezTo>
                      <a:pt x="650" y="856"/>
                      <a:pt x="650" y="856"/>
                      <a:pt x="650" y="856"/>
                    </a:cubicBezTo>
                    <a:cubicBezTo>
                      <a:pt x="650" y="856"/>
                      <a:pt x="647" y="885"/>
                      <a:pt x="656" y="935"/>
                    </a:cubicBezTo>
                    <a:cubicBezTo>
                      <a:pt x="656" y="854"/>
                      <a:pt x="656" y="854"/>
                      <a:pt x="656" y="854"/>
                    </a:cubicBezTo>
                    <a:cubicBezTo>
                      <a:pt x="545" y="854"/>
                      <a:pt x="455" y="764"/>
                      <a:pt x="455" y="654"/>
                    </a:cubicBezTo>
                    <a:cubicBezTo>
                      <a:pt x="455" y="614"/>
                      <a:pt x="466" y="577"/>
                      <a:pt x="486" y="546"/>
                    </a:cubicBezTo>
                    <a:cubicBezTo>
                      <a:pt x="482" y="543"/>
                      <a:pt x="444" y="518"/>
                      <a:pt x="368" y="498"/>
                    </a:cubicBezTo>
                    <a:cubicBezTo>
                      <a:pt x="288" y="478"/>
                      <a:pt x="242" y="443"/>
                      <a:pt x="195" y="398"/>
                    </a:cubicBezTo>
                    <a:cubicBezTo>
                      <a:pt x="148" y="352"/>
                      <a:pt x="98" y="369"/>
                      <a:pt x="98" y="369"/>
                    </a:cubicBezTo>
                    <a:cubicBezTo>
                      <a:pt x="165" y="275"/>
                      <a:pt x="262" y="230"/>
                      <a:pt x="262" y="230"/>
                    </a:cubicBezTo>
                    <a:cubicBezTo>
                      <a:pt x="262" y="230"/>
                      <a:pt x="360" y="385"/>
                      <a:pt x="393" y="430"/>
                    </a:cubicBezTo>
                    <a:cubicBezTo>
                      <a:pt x="425" y="473"/>
                      <a:pt x="494" y="520"/>
                      <a:pt x="502" y="525"/>
                    </a:cubicBezTo>
                    <a:cubicBezTo>
                      <a:pt x="512" y="513"/>
                      <a:pt x="523" y="502"/>
                      <a:pt x="535" y="493"/>
                    </a:cubicBezTo>
                    <a:cubicBezTo>
                      <a:pt x="534" y="490"/>
                      <a:pt x="506" y="454"/>
                      <a:pt x="441" y="408"/>
                    </a:cubicBezTo>
                    <a:cubicBezTo>
                      <a:pt x="372" y="361"/>
                      <a:pt x="341" y="313"/>
                      <a:pt x="313" y="255"/>
                    </a:cubicBezTo>
                    <a:cubicBezTo>
                      <a:pt x="284" y="196"/>
                      <a:pt x="231" y="195"/>
                      <a:pt x="231" y="195"/>
                    </a:cubicBezTo>
                    <a:cubicBezTo>
                      <a:pt x="327" y="129"/>
                      <a:pt x="432" y="120"/>
                      <a:pt x="432" y="120"/>
                    </a:cubicBezTo>
                    <a:cubicBezTo>
                      <a:pt x="432" y="120"/>
                      <a:pt x="472" y="299"/>
                      <a:pt x="488" y="353"/>
                    </a:cubicBezTo>
                    <a:cubicBezTo>
                      <a:pt x="503" y="404"/>
                      <a:pt x="554" y="474"/>
                      <a:pt x="557" y="479"/>
                    </a:cubicBezTo>
                    <a:cubicBezTo>
                      <a:pt x="570" y="472"/>
                      <a:pt x="584" y="466"/>
                      <a:pt x="598" y="461"/>
                    </a:cubicBezTo>
                    <a:cubicBezTo>
                      <a:pt x="596" y="453"/>
                      <a:pt x="581" y="410"/>
                      <a:pt x="537" y="349"/>
                    </a:cubicBezTo>
                    <a:cubicBezTo>
                      <a:pt x="488" y="281"/>
                      <a:pt x="474" y="223"/>
                      <a:pt x="467" y="156"/>
                    </a:cubicBezTo>
                    <a:cubicBezTo>
                      <a:pt x="459" y="88"/>
                      <a:pt x="410" y="71"/>
                      <a:pt x="410" y="71"/>
                    </a:cubicBezTo>
                    <a:cubicBezTo>
                      <a:pt x="521" y="34"/>
                      <a:pt x="623" y="57"/>
                      <a:pt x="623" y="57"/>
                    </a:cubicBezTo>
                    <a:cubicBezTo>
                      <a:pt x="623" y="57"/>
                      <a:pt x="602" y="248"/>
                      <a:pt x="599" y="307"/>
                    </a:cubicBezTo>
                    <a:cubicBezTo>
                      <a:pt x="597" y="366"/>
                      <a:pt x="624" y="455"/>
                      <a:pt x="624" y="455"/>
                    </a:cubicBezTo>
                    <a:cubicBezTo>
                      <a:pt x="622" y="456"/>
                      <a:pt x="622" y="456"/>
                      <a:pt x="622" y="456"/>
                    </a:cubicBezTo>
                    <a:cubicBezTo>
                      <a:pt x="633" y="454"/>
                      <a:pt x="644" y="453"/>
                      <a:pt x="656" y="453"/>
                    </a:cubicBezTo>
                    <a:cubicBezTo>
                      <a:pt x="656" y="331"/>
                      <a:pt x="656" y="0"/>
                      <a:pt x="656" y="0"/>
                    </a:cubicBezTo>
                    <a:cubicBezTo>
                      <a:pt x="294" y="0"/>
                      <a:pt x="0" y="293"/>
                      <a:pt x="0" y="654"/>
                    </a:cubicBezTo>
                    <a:moveTo>
                      <a:pt x="577" y="841"/>
                    </a:moveTo>
                    <a:cubicBezTo>
                      <a:pt x="577" y="841"/>
                      <a:pt x="558" y="882"/>
                      <a:pt x="550" y="965"/>
                    </a:cubicBezTo>
                    <a:cubicBezTo>
                      <a:pt x="543" y="1047"/>
                      <a:pt x="516" y="1098"/>
                      <a:pt x="479" y="1152"/>
                    </a:cubicBezTo>
                    <a:cubicBezTo>
                      <a:pt x="442" y="1205"/>
                      <a:pt x="467" y="1251"/>
                      <a:pt x="467" y="1251"/>
                    </a:cubicBezTo>
                    <a:cubicBezTo>
                      <a:pt x="363" y="1201"/>
                      <a:pt x="302" y="1114"/>
                      <a:pt x="302" y="1114"/>
                    </a:cubicBezTo>
                    <a:cubicBezTo>
                      <a:pt x="302" y="1114"/>
                      <a:pt x="439" y="992"/>
                      <a:pt x="478" y="951"/>
                    </a:cubicBezTo>
                    <a:cubicBezTo>
                      <a:pt x="517" y="911"/>
                      <a:pt x="554" y="828"/>
                      <a:pt x="554" y="828"/>
                    </a:cubicBezTo>
                    <a:cubicBezTo>
                      <a:pt x="577" y="841"/>
                      <a:pt x="577" y="841"/>
                      <a:pt x="577" y="841"/>
                    </a:cubicBezTo>
                    <a:moveTo>
                      <a:pt x="500" y="783"/>
                    </a:moveTo>
                    <a:cubicBezTo>
                      <a:pt x="518" y="802"/>
                      <a:pt x="518" y="802"/>
                      <a:pt x="518" y="802"/>
                    </a:cubicBezTo>
                    <a:cubicBezTo>
                      <a:pt x="518" y="802"/>
                      <a:pt x="485" y="835"/>
                      <a:pt x="451" y="910"/>
                    </a:cubicBezTo>
                    <a:cubicBezTo>
                      <a:pt x="416" y="985"/>
                      <a:pt x="374" y="1024"/>
                      <a:pt x="321" y="1062"/>
                    </a:cubicBezTo>
                    <a:cubicBezTo>
                      <a:pt x="268" y="1100"/>
                      <a:pt x="276" y="1152"/>
                      <a:pt x="276" y="1152"/>
                    </a:cubicBezTo>
                    <a:cubicBezTo>
                      <a:pt x="195" y="1070"/>
                      <a:pt x="167" y="968"/>
                      <a:pt x="167" y="968"/>
                    </a:cubicBezTo>
                    <a:cubicBezTo>
                      <a:pt x="167" y="968"/>
                      <a:pt x="337" y="898"/>
                      <a:pt x="387" y="873"/>
                    </a:cubicBezTo>
                    <a:cubicBezTo>
                      <a:pt x="438" y="849"/>
                      <a:pt x="500" y="783"/>
                      <a:pt x="500" y="783"/>
                    </a:cubicBezTo>
                    <a:moveTo>
                      <a:pt x="477" y="750"/>
                    </a:moveTo>
                    <a:cubicBezTo>
                      <a:pt x="477" y="750"/>
                      <a:pt x="435" y="769"/>
                      <a:pt x="376" y="828"/>
                    </a:cubicBezTo>
                    <a:cubicBezTo>
                      <a:pt x="317" y="886"/>
                      <a:pt x="264" y="908"/>
                      <a:pt x="201" y="926"/>
                    </a:cubicBezTo>
                    <a:cubicBezTo>
                      <a:pt x="139" y="944"/>
                      <a:pt x="128" y="995"/>
                      <a:pt x="128" y="995"/>
                    </a:cubicBezTo>
                    <a:cubicBezTo>
                      <a:pt x="80" y="890"/>
                      <a:pt x="89" y="785"/>
                      <a:pt x="89" y="785"/>
                    </a:cubicBezTo>
                    <a:cubicBezTo>
                      <a:pt x="89" y="785"/>
                      <a:pt x="273" y="778"/>
                      <a:pt x="329" y="772"/>
                    </a:cubicBezTo>
                    <a:cubicBezTo>
                      <a:pt x="385" y="765"/>
                      <a:pt x="467" y="725"/>
                      <a:pt x="467" y="725"/>
                    </a:cubicBezTo>
                    <a:cubicBezTo>
                      <a:pt x="477" y="750"/>
                      <a:pt x="477" y="750"/>
                      <a:pt x="477" y="750"/>
                    </a:cubicBezTo>
                    <a:moveTo>
                      <a:pt x="455" y="679"/>
                    </a:moveTo>
                    <a:cubicBezTo>
                      <a:pt x="455" y="679"/>
                      <a:pt x="409" y="683"/>
                      <a:pt x="334" y="719"/>
                    </a:cubicBezTo>
                    <a:cubicBezTo>
                      <a:pt x="259" y="754"/>
                      <a:pt x="201" y="757"/>
                      <a:pt x="136" y="752"/>
                    </a:cubicBezTo>
                    <a:cubicBezTo>
                      <a:pt x="71" y="748"/>
                      <a:pt x="43" y="793"/>
                      <a:pt x="43" y="793"/>
                    </a:cubicBezTo>
                    <a:cubicBezTo>
                      <a:pt x="34" y="677"/>
                      <a:pt x="79" y="582"/>
                      <a:pt x="79" y="582"/>
                    </a:cubicBezTo>
                    <a:cubicBezTo>
                      <a:pt x="79" y="582"/>
                      <a:pt x="254" y="637"/>
                      <a:pt x="309" y="650"/>
                    </a:cubicBezTo>
                    <a:cubicBezTo>
                      <a:pt x="363" y="663"/>
                      <a:pt x="454" y="653"/>
                      <a:pt x="454" y="653"/>
                    </a:cubicBezTo>
                    <a:cubicBezTo>
                      <a:pt x="455" y="679"/>
                      <a:pt x="455" y="679"/>
                      <a:pt x="455" y="679"/>
                    </a:cubicBezTo>
                    <a:moveTo>
                      <a:pt x="136" y="393"/>
                    </a:moveTo>
                    <a:cubicBezTo>
                      <a:pt x="136" y="393"/>
                      <a:pt x="283" y="503"/>
                      <a:pt x="330" y="534"/>
                    </a:cubicBezTo>
                    <a:cubicBezTo>
                      <a:pt x="377" y="564"/>
                      <a:pt x="466" y="585"/>
                      <a:pt x="466" y="585"/>
                    </a:cubicBezTo>
                    <a:cubicBezTo>
                      <a:pt x="458" y="610"/>
                      <a:pt x="458" y="610"/>
                      <a:pt x="458" y="610"/>
                    </a:cubicBezTo>
                    <a:cubicBezTo>
                      <a:pt x="458" y="610"/>
                      <a:pt x="413" y="598"/>
                      <a:pt x="331" y="607"/>
                    </a:cubicBezTo>
                    <a:cubicBezTo>
                      <a:pt x="248" y="615"/>
                      <a:pt x="193" y="599"/>
                      <a:pt x="133" y="572"/>
                    </a:cubicBezTo>
                    <a:cubicBezTo>
                      <a:pt x="73" y="546"/>
                      <a:pt x="32" y="580"/>
                      <a:pt x="32" y="580"/>
                    </a:cubicBezTo>
                    <a:cubicBezTo>
                      <a:pt x="62" y="468"/>
                      <a:pt x="136" y="393"/>
                      <a:pt x="136" y="393"/>
                    </a:cubicBezTo>
                  </a:path>
                </a:pathLst>
              </a:custGeom>
              <a:solidFill>
                <a:srgbClr val="0078D4">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1" name="Freeform 59">
                <a:extLst>
                  <a:ext uri="{FF2B5EF4-FFF2-40B4-BE49-F238E27FC236}">
                    <a16:creationId xmlns:a16="http://schemas.microsoft.com/office/drawing/2014/main" id="{3313F77C-5FF7-9E77-894B-59EC2B3C0284}"/>
                  </a:ext>
                </a:extLst>
              </p:cNvPr>
              <p:cNvSpPr>
                <a:spLocks/>
              </p:cNvSpPr>
              <p:nvPr/>
            </p:nvSpPr>
            <p:spPr bwMode="auto">
              <a:xfrm>
                <a:off x="-8570" y="4491"/>
                <a:ext cx="745" cy="848"/>
              </a:xfrm>
              <a:custGeom>
                <a:avLst/>
                <a:gdLst>
                  <a:gd name="T0" fmla="*/ 257 w 327"/>
                  <a:gd name="T1" fmla="*/ 233 h 373"/>
                  <a:gd name="T2" fmla="*/ 201 w 327"/>
                  <a:gd name="T3" fmla="*/ 0 h 373"/>
                  <a:gd name="T4" fmla="*/ 0 w 327"/>
                  <a:gd name="T5" fmla="*/ 75 h 373"/>
                  <a:gd name="T6" fmla="*/ 82 w 327"/>
                  <a:gd name="T7" fmla="*/ 135 h 373"/>
                  <a:gd name="T8" fmla="*/ 210 w 327"/>
                  <a:gd name="T9" fmla="*/ 288 h 373"/>
                  <a:gd name="T10" fmla="*/ 305 w 327"/>
                  <a:gd name="T11" fmla="*/ 373 h 373"/>
                  <a:gd name="T12" fmla="*/ 327 w 327"/>
                  <a:gd name="T13" fmla="*/ 359 h 373"/>
                  <a:gd name="T14" fmla="*/ 257 w 327"/>
                  <a:gd name="T15" fmla="*/ 23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7" h="373">
                    <a:moveTo>
                      <a:pt x="257" y="233"/>
                    </a:moveTo>
                    <a:cubicBezTo>
                      <a:pt x="241" y="179"/>
                      <a:pt x="201" y="0"/>
                      <a:pt x="201" y="0"/>
                    </a:cubicBezTo>
                    <a:cubicBezTo>
                      <a:pt x="201" y="0"/>
                      <a:pt x="96" y="9"/>
                      <a:pt x="0" y="75"/>
                    </a:cubicBezTo>
                    <a:cubicBezTo>
                      <a:pt x="0" y="75"/>
                      <a:pt x="53" y="76"/>
                      <a:pt x="82" y="135"/>
                    </a:cubicBezTo>
                    <a:cubicBezTo>
                      <a:pt x="110" y="194"/>
                      <a:pt x="141" y="241"/>
                      <a:pt x="210" y="288"/>
                    </a:cubicBezTo>
                    <a:cubicBezTo>
                      <a:pt x="276" y="334"/>
                      <a:pt x="303" y="371"/>
                      <a:pt x="305" y="373"/>
                    </a:cubicBezTo>
                    <a:cubicBezTo>
                      <a:pt x="312" y="368"/>
                      <a:pt x="319" y="364"/>
                      <a:pt x="327" y="359"/>
                    </a:cubicBezTo>
                    <a:cubicBezTo>
                      <a:pt x="323" y="354"/>
                      <a:pt x="272" y="285"/>
                      <a:pt x="257" y="23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2" name="Freeform 60">
                <a:extLst>
                  <a:ext uri="{FF2B5EF4-FFF2-40B4-BE49-F238E27FC236}">
                    <a16:creationId xmlns:a16="http://schemas.microsoft.com/office/drawing/2014/main" id="{E9F57118-1B5A-DFA4-F0C1-2B0E4A5CF3C1}"/>
                  </a:ext>
                </a:extLst>
              </p:cNvPr>
              <p:cNvSpPr>
                <a:spLocks/>
              </p:cNvSpPr>
              <p:nvPr/>
            </p:nvSpPr>
            <p:spPr bwMode="auto">
              <a:xfrm>
                <a:off x="-7880" y="5309"/>
                <a:ext cx="55" cy="30"/>
              </a:xfrm>
              <a:custGeom>
                <a:avLst/>
                <a:gdLst>
                  <a:gd name="T0" fmla="*/ 24 w 24"/>
                  <a:gd name="T1" fmla="*/ 0 h 13"/>
                  <a:gd name="T2" fmla="*/ 23 w 24"/>
                  <a:gd name="T3" fmla="*/ 0 h 13"/>
                  <a:gd name="T4" fmla="*/ 0 w 24"/>
                  <a:gd name="T5" fmla="*/ 13 h 13"/>
                  <a:gd name="T6" fmla="*/ 0 w 24"/>
                  <a:gd name="T7" fmla="*/ 13 h 13"/>
                  <a:gd name="T8" fmla="*/ 24 w 24"/>
                  <a:gd name="T9" fmla="*/ 0 h 13"/>
                  <a:gd name="T10" fmla="*/ 24 w 24"/>
                  <a:gd name="T11" fmla="*/ 0 h 13"/>
                </a:gdLst>
                <a:ahLst/>
                <a:cxnLst>
                  <a:cxn ang="0">
                    <a:pos x="T0" y="T1"/>
                  </a:cxn>
                  <a:cxn ang="0">
                    <a:pos x="T2" y="T3"/>
                  </a:cxn>
                  <a:cxn ang="0">
                    <a:pos x="T4" y="T5"/>
                  </a:cxn>
                  <a:cxn ang="0">
                    <a:pos x="T6" y="T7"/>
                  </a:cxn>
                  <a:cxn ang="0">
                    <a:pos x="T8" y="T9"/>
                  </a:cxn>
                  <a:cxn ang="0">
                    <a:pos x="T10" y="T11"/>
                  </a:cxn>
                </a:cxnLst>
                <a:rect l="0" t="0" r="r" b="b"/>
                <a:pathLst>
                  <a:path w="24" h="13">
                    <a:moveTo>
                      <a:pt x="24" y="0"/>
                    </a:moveTo>
                    <a:cubicBezTo>
                      <a:pt x="24" y="0"/>
                      <a:pt x="24" y="0"/>
                      <a:pt x="23" y="0"/>
                    </a:cubicBezTo>
                    <a:cubicBezTo>
                      <a:pt x="15" y="4"/>
                      <a:pt x="7" y="8"/>
                      <a:pt x="0" y="13"/>
                    </a:cubicBezTo>
                    <a:cubicBezTo>
                      <a:pt x="0" y="13"/>
                      <a:pt x="0" y="13"/>
                      <a:pt x="0" y="13"/>
                    </a:cubicBezTo>
                    <a:cubicBezTo>
                      <a:pt x="24" y="0"/>
                      <a:pt x="24" y="0"/>
                      <a:pt x="24" y="0"/>
                    </a:cubicBezTo>
                    <a:cubicBezTo>
                      <a:pt x="24" y="0"/>
                      <a:pt x="24" y="0"/>
                      <a:pt x="24" y="0"/>
                    </a:cubicBez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3" name="Freeform 61">
                <a:extLst>
                  <a:ext uri="{FF2B5EF4-FFF2-40B4-BE49-F238E27FC236}">
                    <a16:creationId xmlns:a16="http://schemas.microsoft.com/office/drawing/2014/main" id="{AA8675EC-7D12-01F8-4FAB-8FFDE915A9B4}"/>
                  </a:ext>
                </a:extLst>
              </p:cNvPr>
              <p:cNvSpPr>
                <a:spLocks/>
              </p:cNvSpPr>
              <p:nvPr/>
            </p:nvSpPr>
            <p:spPr bwMode="auto">
              <a:xfrm>
                <a:off x="-8871" y="4746"/>
                <a:ext cx="914" cy="718"/>
              </a:xfrm>
              <a:custGeom>
                <a:avLst/>
                <a:gdLst>
                  <a:gd name="T0" fmla="*/ 293 w 401"/>
                  <a:gd name="T1" fmla="*/ 200 h 316"/>
                  <a:gd name="T2" fmla="*/ 162 w 401"/>
                  <a:gd name="T3" fmla="*/ 0 h 316"/>
                  <a:gd name="T4" fmla="*/ 0 w 401"/>
                  <a:gd name="T5" fmla="*/ 139 h 316"/>
                  <a:gd name="T6" fmla="*/ 96 w 401"/>
                  <a:gd name="T7" fmla="*/ 167 h 316"/>
                  <a:gd name="T8" fmla="*/ 268 w 401"/>
                  <a:gd name="T9" fmla="*/ 268 h 316"/>
                  <a:gd name="T10" fmla="*/ 385 w 401"/>
                  <a:gd name="T11" fmla="*/ 316 h 316"/>
                  <a:gd name="T12" fmla="*/ 401 w 401"/>
                  <a:gd name="T13" fmla="*/ 295 h 316"/>
                  <a:gd name="T14" fmla="*/ 293 w 401"/>
                  <a:gd name="T15" fmla="*/ 200 h 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316">
                    <a:moveTo>
                      <a:pt x="293" y="200"/>
                    </a:moveTo>
                    <a:cubicBezTo>
                      <a:pt x="260" y="155"/>
                      <a:pt x="162" y="0"/>
                      <a:pt x="162" y="0"/>
                    </a:cubicBezTo>
                    <a:cubicBezTo>
                      <a:pt x="162" y="0"/>
                      <a:pt x="66" y="45"/>
                      <a:pt x="0" y="139"/>
                    </a:cubicBezTo>
                    <a:cubicBezTo>
                      <a:pt x="0" y="139"/>
                      <a:pt x="49" y="122"/>
                      <a:pt x="96" y="167"/>
                    </a:cubicBezTo>
                    <a:cubicBezTo>
                      <a:pt x="142" y="213"/>
                      <a:pt x="188" y="247"/>
                      <a:pt x="268" y="268"/>
                    </a:cubicBezTo>
                    <a:cubicBezTo>
                      <a:pt x="344" y="288"/>
                      <a:pt x="381" y="313"/>
                      <a:pt x="385" y="316"/>
                    </a:cubicBezTo>
                    <a:cubicBezTo>
                      <a:pt x="390" y="308"/>
                      <a:pt x="395" y="301"/>
                      <a:pt x="401" y="295"/>
                    </a:cubicBezTo>
                    <a:cubicBezTo>
                      <a:pt x="393" y="290"/>
                      <a:pt x="324" y="243"/>
                      <a:pt x="293" y="20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4" name="Freeform 62">
                <a:extLst>
                  <a:ext uri="{FF2B5EF4-FFF2-40B4-BE49-F238E27FC236}">
                    <a16:creationId xmlns:a16="http://schemas.microsoft.com/office/drawing/2014/main" id="{F3FA8D10-AE94-5082-D0B1-125E55A6B4CE}"/>
                  </a:ext>
                </a:extLst>
              </p:cNvPr>
              <p:cNvSpPr>
                <a:spLocks/>
              </p:cNvSpPr>
              <p:nvPr/>
            </p:nvSpPr>
            <p:spPr bwMode="auto">
              <a:xfrm>
                <a:off x="-7989" y="5409"/>
                <a:ext cx="32" cy="55"/>
              </a:xfrm>
              <a:custGeom>
                <a:avLst/>
                <a:gdLst>
                  <a:gd name="T0" fmla="*/ 14 w 14"/>
                  <a:gd name="T1" fmla="*/ 1 h 24"/>
                  <a:gd name="T2" fmla="*/ 13 w 14"/>
                  <a:gd name="T3" fmla="*/ 0 h 24"/>
                  <a:gd name="T4" fmla="*/ 0 w 14"/>
                  <a:gd name="T5" fmla="*/ 24 h 24"/>
                  <a:gd name="T6" fmla="*/ 0 w 14"/>
                  <a:gd name="T7" fmla="*/ 24 h 24"/>
                  <a:gd name="T8" fmla="*/ 14 w 14"/>
                  <a:gd name="T9" fmla="*/ 1 h 24"/>
                  <a:gd name="T10" fmla="*/ 14 w 14"/>
                  <a:gd name="T11" fmla="*/ 1 h 24"/>
                </a:gdLst>
                <a:ahLst/>
                <a:cxnLst>
                  <a:cxn ang="0">
                    <a:pos x="T0" y="T1"/>
                  </a:cxn>
                  <a:cxn ang="0">
                    <a:pos x="T2" y="T3"/>
                  </a:cxn>
                  <a:cxn ang="0">
                    <a:pos x="T4" y="T5"/>
                  </a:cxn>
                  <a:cxn ang="0">
                    <a:pos x="T6" y="T7"/>
                  </a:cxn>
                  <a:cxn ang="0">
                    <a:pos x="T8" y="T9"/>
                  </a:cxn>
                  <a:cxn ang="0">
                    <a:pos x="T10" y="T11"/>
                  </a:cxn>
                </a:cxnLst>
                <a:rect l="0" t="0" r="r" b="b"/>
                <a:pathLst>
                  <a:path w="14" h="24">
                    <a:moveTo>
                      <a:pt x="14" y="1"/>
                    </a:moveTo>
                    <a:cubicBezTo>
                      <a:pt x="14" y="1"/>
                      <a:pt x="14" y="0"/>
                      <a:pt x="13" y="0"/>
                    </a:cubicBezTo>
                    <a:cubicBezTo>
                      <a:pt x="9" y="8"/>
                      <a:pt x="4" y="15"/>
                      <a:pt x="0" y="24"/>
                    </a:cubicBezTo>
                    <a:cubicBezTo>
                      <a:pt x="0" y="24"/>
                      <a:pt x="0" y="24"/>
                      <a:pt x="0" y="24"/>
                    </a:cubicBezTo>
                    <a:cubicBezTo>
                      <a:pt x="14" y="1"/>
                      <a:pt x="14" y="1"/>
                      <a:pt x="14" y="1"/>
                    </a:cubicBezTo>
                    <a:cubicBezTo>
                      <a:pt x="14" y="1"/>
                      <a:pt x="14" y="1"/>
                      <a:pt x="14" y="1"/>
                    </a:cubicBez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5" name="Freeform 63">
                <a:extLst>
                  <a:ext uri="{FF2B5EF4-FFF2-40B4-BE49-F238E27FC236}">
                    <a16:creationId xmlns:a16="http://schemas.microsoft.com/office/drawing/2014/main" id="{15EA334E-2F09-BCC3-6C03-DA1BD016DDBE}"/>
                  </a:ext>
                </a:extLst>
              </p:cNvPr>
              <p:cNvSpPr>
                <a:spLocks/>
              </p:cNvSpPr>
              <p:nvPr/>
            </p:nvSpPr>
            <p:spPr bwMode="auto">
              <a:xfrm>
                <a:off x="-9026" y="5109"/>
                <a:ext cx="991" cy="510"/>
              </a:xfrm>
              <a:custGeom>
                <a:avLst/>
                <a:gdLst>
                  <a:gd name="T0" fmla="*/ 101 w 435"/>
                  <a:gd name="T1" fmla="*/ 181 h 224"/>
                  <a:gd name="T2" fmla="*/ 299 w 435"/>
                  <a:gd name="T3" fmla="*/ 215 h 224"/>
                  <a:gd name="T4" fmla="*/ 427 w 435"/>
                  <a:gd name="T5" fmla="*/ 218 h 224"/>
                  <a:gd name="T6" fmla="*/ 435 w 435"/>
                  <a:gd name="T7" fmla="*/ 193 h 224"/>
                  <a:gd name="T8" fmla="*/ 299 w 435"/>
                  <a:gd name="T9" fmla="*/ 142 h 224"/>
                  <a:gd name="T10" fmla="*/ 104 w 435"/>
                  <a:gd name="T11" fmla="*/ 0 h 224"/>
                  <a:gd name="T12" fmla="*/ 0 w 435"/>
                  <a:gd name="T13" fmla="*/ 188 h 224"/>
                  <a:gd name="T14" fmla="*/ 101 w 435"/>
                  <a:gd name="T15" fmla="*/ 181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24">
                    <a:moveTo>
                      <a:pt x="101" y="181"/>
                    </a:moveTo>
                    <a:cubicBezTo>
                      <a:pt x="161" y="207"/>
                      <a:pt x="216" y="224"/>
                      <a:pt x="299" y="215"/>
                    </a:cubicBezTo>
                    <a:cubicBezTo>
                      <a:pt x="382" y="207"/>
                      <a:pt x="427" y="218"/>
                      <a:pt x="427" y="218"/>
                    </a:cubicBezTo>
                    <a:cubicBezTo>
                      <a:pt x="435" y="193"/>
                      <a:pt x="435" y="193"/>
                      <a:pt x="435" y="193"/>
                    </a:cubicBezTo>
                    <a:cubicBezTo>
                      <a:pt x="435" y="193"/>
                      <a:pt x="346" y="173"/>
                      <a:pt x="299" y="142"/>
                    </a:cubicBezTo>
                    <a:cubicBezTo>
                      <a:pt x="252" y="111"/>
                      <a:pt x="104" y="0"/>
                      <a:pt x="104" y="0"/>
                    </a:cubicBezTo>
                    <a:cubicBezTo>
                      <a:pt x="104" y="0"/>
                      <a:pt x="29" y="75"/>
                      <a:pt x="0" y="188"/>
                    </a:cubicBezTo>
                    <a:cubicBezTo>
                      <a:pt x="0" y="188"/>
                      <a:pt x="40" y="154"/>
                      <a:pt x="101" y="18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6" name="Freeform 64">
                <a:extLst>
                  <a:ext uri="{FF2B5EF4-FFF2-40B4-BE49-F238E27FC236}">
                    <a16:creationId xmlns:a16="http://schemas.microsoft.com/office/drawing/2014/main" id="{F5F91C7D-ED29-D27A-2E28-D0F9C61232E7}"/>
                  </a:ext>
                </a:extLst>
              </p:cNvPr>
              <p:cNvSpPr>
                <a:spLocks/>
              </p:cNvSpPr>
              <p:nvPr/>
            </p:nvSpPr>
            <p:spPr bwMode="auto">
              <a:xfrm>
                <a:off x="-9019" y="5541"/>
                <a:ext cx="962" cy="478"/>
              </a:xfrm>
              <a:custGeom>
                <a:avLst/>
                <a:gdLst>
                  <a:gd name="T0" fmla="*/ 275 w 422"/>
                  <a:gd name="T1" fmla="*/ 68 h 210"/>
                  <a:gd name="T2" fmla="*/ 45 w 422"/>
                  <a:gd name="T3" fmla="*/ 0 h 210"/>
                  <a:gd name="T4" fmla="*/ 10 w 422"/>
                  <a:gd name="T5" fmla="*/ 210 h 210"/>
                  <a:gd name="T6" fmla="*/ 102 w 422"/>
                  <a:gd name="T7" fmla="*/ 170 h 210"/>
                  <a:gd name="T8" fmla="*/ 300 w 422"/>
                  <a:gd name="T9" fmla="*/ 136 h 210"/>
                  <a:gd name="T10" fmla="*/ 422 w 422"/>
                  <a:gd name="T11" fmla="*/ 97 h 210"/>
                  <a:gd name="T12" fmla="*/ 420 w 422"/>
                  <a:gd name="T13" fmla="*/ 71 h 210"/>
                  <a:gd name="T14" fmla="*/ 275 w 422"/>
                  <a:gd name="T15" fmla="*/ 6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210">
                    <a:moveTo>
                      <a:pt x="275" y="68"/>
                    </a:moveTo>
                    <a:cubicBezTo>
                      <a:pt x="221" y="55"/>
                      <a:pt x="45" y="0"/>
                      <a:pt x="45" y="0"/>
                    </a:cubicBezTo>
                    <a:cubicBezTo>
                      <a:pt x="45" y="0"/>
                      <a:pt x="0" y="95"/>
                      <a:pt x="10" y="210"/>
                    </a:cubicBezTo>
                    <a:cubicBezTo>
                      <a:pt x="10" y="210"/>
                      <a:pt x="37" y="165"/>
                      <a:pt x="102" y="170"/>
                    </a:cubicBezTo>
                    <a:cubicBezTo>
                      <a:pt x="167" y="175"/>
                      <a:pt x="225" y="172"/>
                      <a:pt x="300" y="136"/>
                    </a:cubicBezTo>
                    <a:cubicBezTo>
                      <a:pt x="375" y="101"/>
                      <a:pt x="422" y="97"/>
                      <a:pt x="422" y="97"/>
                    </a:cubicBezTo>
                    <a:cubicBezTo>
                      <a:pt x="420" y="71"/>
                      <a:pt x="420" y="71"/>
                      <a:pt x="420" y="71"/>
                    </a:cubicBezTo>
                    <a:cubicBezTo>
                      <a:pt x="420" y="71"/>
                      <a:pt x="330" y="81"/>
                      <a:pt x="275" y="6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7" name="Freeform 65">
                <a:extLst>
                  <a:ext uri="{FF2B5EF4-FFF2-40B4-BE49-F238E27FC236}">
                    <a16:creationId xmlns:a16="http://schemas.microsoft.com/office/drawing/2014/main" id="{8FFA7DD1-AD03-321A-8838-00E18B5CC68D}"/>
                  </a:ext>
                </a:extLst>
              </p:cNvPr>
              <p:cNvSpPr>
                <a:spLocks/>
              </p:cNvSpPr>
              <p:nvPr/>
            </p:nvSpPr>
            <p:spPr bwMode="auto">
              <a:xfrm>
                <a:off x="-8919" y="5864"/>
                <a:ext cx="907" cy="619"/>
              </a:xfrm>
              <a:custGeom>
                <a:avLst/>
                <a:gdLst>
                  <a:gd name="T0" fmla="*/ 10 w 398"/>
                  <a:gd name="T1" fmla="*/ 60 h 272"/>
                  <a:gd name="T2" fmla="*/ 49 w 398"/>
                  <a:gd name="T3" fmla="*/ 272 h 272"/>
                  <a:gd name="T4" fmla="*/ 122 w 398"/>
                  <a:gd name="T5" fmla="*/ 203 h 272"/>
                  <a:gd name="T6" fmla="*/ 297 w 398"/>
                  <a:gd name="T7" fmla="*/ 103 h 272"/>
                  <a:gd name="T8" fmla="*/ 398 w 398"/>
                  <a:gd name="T9" fmla="*/ 25 h 272"/>
                  <a:gd name="T10" fmla="*/ 388 w 398"/>
                  <a:gd name="T11" fmla="*/ 0 h 272"/>
                  <a:gd name="T12" fmla="*/ 250 w 398"/>
                  <a:gd name="T13" fmla="*/ 47 h 272"/>
                  <a:gd name="T14" fmla="*/ 10 w 398"/>
                  <a:gd name="T15" fmla="*/ 6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8" h="272">
                    <a:moveTo>
                      <a:pt x="10" y="60"/>
                    </a:moveTo>
                    <a:cubicBezTo>
                      <a:pt x="10" y="60"/>
                      <a:pt x="0" y="166"/>
                      <a:pt x="49" y="272"/>
                    </a:cubicBezTo>
                    <a:cubicBezTo>
                      <a:pt x="49" y="272"/>
                      <a:pt x="59" y="220"/>
                      <a:pt x="122" y="203"/>
                    </a:cubicBezTo>
                    <a:cubicBezTo>
                      <a:pt x="185" y="185"/>
                      <a:pt x="238" y="163"/>
                      <a:pt x="297" y="103"/>
                    </a:cubicBezTo>
                    <a:cubicBezTo>
                      <a:pt x="356" y="44"/>
                      <a:pt x="398" y="25"/>
                      <a:pt x="398" y="25"/>
                    </a:cubicBezTo>
                    <a:cubicBezTo>
                      <a:pt x="388" y="0"/>
                      <a:pt x="388" y="0"/>
                      <a:pt x="388" y="0"/>
                    </a:cubicBezTo>
                    <a:cubicBezTo>
                      <a:pt x="388" y="0"/>
                      <a:pt x="306" y="41"/>
                      <a:pt x="250" y="47"/>
                    </a:cubicBezTo>
                    <a:cubicBezTo>
                      <a:pt x="194" y="53"/>
                      <a:pt x="10" y="60"/>
                      <a:pt x="10"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8" name="Freeform 66">
                <a:extLst>
                  <a:ext uri="{FF2B5EF4-FFF2-40B4-BE49-F238E27FC236}">
                    <a16:creationId xmlns:a16="http://schemas.microsoft.com/office/drawing/2014/main" id="{2815F0BA-DD72-F551-313A-D1D74758A6EB}"/>
                  </a:ext>
                </a:extLst>
              </p:cNvPr>
              <p:cNvSpPr>
                <a:spLocks/>
              </p:cNvSpPr>
              <p:nvPr/>
            </p:nvSpPr>
            <p:spPr bwMode="auto">
              <a:xfrm>
                <a:off x="-8716" y="5996"/>
                <a:ext cx="798" cy="841"/>
              </a:xfrm>
              <a:custGeom>
                <a:avLst/>
                <a:gdLst>
                  <a:gd name="T0" fmla="*/ 0 w 350"/>
                  <a:gd name="T1" fmla="*/ 186 h 370"/>
                  <a:gd name="T2" fmla="*/ 108 w 350"/>
                  <a:gd name="T3" fmla="*/ 370 h 370"/>
                  <a:gd name="T4" fmla="*/ 153 w 350"/>
                  <a:gd name="T5" fmla="*/ 280 h 370"/>
                  <a:gd name="T6" fmla="*/ 282 w 350"/>
                  <a:gd name="T7" fmla="*/ 128 h 370"/>
                  <a:gd name="T8" fmla="*/ 350 w 350"/>
                  <a:gd name="T9" fmla="*/ 19 h 370"/>
                  <a:gd name="T10" fmla="*/ 332 w 350"/>
                  <a:gd name="T11" fmla="*/ 0 h 370"/>
                  <a:gd name="T12" fmla="*/ 219 w 350"/>
                  <a:gd name="T13" fmla="*/ 91 h 370"/>
                  <a:gd name="T14" fmla="*/ 0 w 350"/>
                  <a:gd name="T15" fmla="*/ 186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370">
                    <a:moveTo>
                      <a:pt x="0" y="186"/>
                    </a:moveTo>
                    <a:cubicBezTo>
                      <a:pt x="0" y="186"/>
                      <a:pt x="27" y="288"/>
                      <a:pt x="108" y="370"/>
                    </a:cubicBezTo>
                    <a:cubicBezTo>
                      <a:pt x="108" y="370"/>
                      <a:pt x="100" y="318"/>
                      <a:pt x="153" y="280"/>
                    </a:cubicBezTo>
                    <a:cubicBezTo>
                      <a:pt x="206" y="242"/>
                      <a:pt x="248" y="203"/>
                      <a:pt x="282" y="128"/>
                    </a:cubicBezTo>
                    <a:cubicBezTo>
                      <a:pt x="317" y="52"/>
                      <a:pt x="350" y="19"/>
                      <a:pt x="350" y="19"/>
                    </a:cubicBezTo>
                    <a:cubicBezTo>
                      <a:pt x="332" y="0"/>
                      <a:pt x="332" y="0"/>
                      <a:pt x="332" y="0"/>
                    </a:cubicBezTo>
                    <a:cubicBezTo>
                      <a:pt x="332" y="0"/>
                      <a:pt x="269" y="66"/>
                      <a:pt x="219" y="91"/>
                    </a:cubicBezTo>
                    <a:cubicBezTo>
                      <a:pt x="169" y="116"/>
                      <a:pt x="0" y="186"/>
                      <a:pt x="0" y="18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9" name="Freeform 67">
                <a:extLst>
                  <a:ext uri="{FF2B5EF4-FFF2-40B4-BE49-F238E27FC236}">
                    <a16:creationId xmlns:a16="http://schemas.microsoft.com/office/drawing/2014/main" id="{DBBFD0AE-F4B1-1AE5-F905-89D97949782C}"/>
                  </a:ext>
                </a:extLst>
              </p:cNvPr>
              <p:cNvSpPr>
                <a:spLocks/>
              </p:cNvSpPr>
              <p:nvPr/>
            </p:nvSpPr>
            <p:spPr bwMode="auto">
              <a:xfrm>
                <a:off x="-8406" y="6105"/>
                <a:ext cx="620" cy="957"/>
              </a:xfrm>
              <a:custGeom>
                <a:avLst/>
                <a:gdLst>
                  <a:gd name="T0" fmla="*/ 0 w 272"/>
                  <a:gd name="T1" fmla="*/ 284 h 421"/>
                  <a:gd name="T2" fmla="*/ 163 w 272"/>
                  <a:gd name="T3" fmla="*/ 421 h 421"/>
                  <a:gd name="T4" fmla="*/ 174 w 272"/>
                  <a:gd name="T5" fmla="*/ 321 h 421"/>
                  <a:gd name="T6" fmla="*/ 245 w 272"/>
                  <a:gd name="T7" fmla="*/ 136 h 421"/>
                  <a:gd name="T8" fmla="*/ 272 w 272"/>
                  <a:gd name="T9" fmla="*/ 12 h 421"/>
                  <a:gd name="T10" fmla="*/ 249 w 272"/>
                  <a:gd name="T11" fmla="*/ 0 h 421"/>
                  <a:gd name="T12" fmla="*/ 174 w 272"/>
                  <a:gd name="T13" fmla="*/ 122 h 421"/>
                  <a:gd name="T14" fmla="*/ 0 w 272"/>
                  <a:gd name="T15" fmla="*/ 284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21">
                    <a:moveTo>
                      <a:pt x="0" y="284"/>
                    </a:moveTo>
                    <a:cubicBezTo>
                      <a:pt x="0" y="284"/>
                      <a:pt x="59" y="371"/>
                      <a:pt x="163" y="421"/>
                    </a:cubicBezTo>
                    <a:cubicBezTo>
                      <a:pt x="163" y="421"/>
                      <a:pt x="138" y="375"/>
                      <a:pt x="174" y="321"/>
                    </a:cubicBezTo>
                    <a:cubicBezTo>
                      <a:pt x="211" y="268"/>
                      <a:pt x="238" y="218"/>
                      <a:pt x="245" y="136"/>
                    </a:cubicBezTo>
                    <a:cubicBezTo>
                      <a:pt x="252" y="53"/>
                      <a:pt x="272" y="12"/>
                      <a:pt x="272" y="12"/>
                    </a:cubicBezTo>
                    <a:cubicBezTo>
                      <a:pt x="249" y="0"/>
                      <a:pt x="249" y="0"/>
                      <a:pt x="249" y="0"/>
                    </a:cubicBezTo>
                    <a:cubicBezTo>
                      <a:pt x="249" y="0"/>
                      <a:pt x="212" y="82"/>
                      <a:pt x="174" y="122"/>
                    </a:cubicBezTo>
                    <a:cubicBezTo>
                      <a:pt x="135" y="162"/>
                      <a:pt x="0" y="284"/>
                      <a:pt x="0" y="28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0" name="Freeform 68">
                <a:extLst>
                  <a:ext uri="{FF2B5EF4-FFF2-40B4-BE49-F238E27FC236}">
                    <a16:creationId xmlns:a16="http://schemas.microsoft.com/office/drawing/2014/main" id="{BFF8F832-EAAB-D53D-6537-9742CF2D9DBC}"/>
                  </a:ext>
                </a:extLst>
              </p:cNvPr>
              <p:cNvSpPr>
                <a:spLocks/>
              </p:cNvSpPr>
              <p:nvPr/>
            </p:nvSpPr>
            <p:spPr bwMode="auto">
              <a:xfrm>
                <a:off x="-7996" y="6157"/>
                <a:ext cx="394" cy="973"/>
              </a:xfrm>
              <a:custGeom>
                <a:avLst/>
                <a:gdLst>
                  <a:gd name="T0" fmla="*/ 167 w 173"/>
                  <a:gd name="T1" fmla="*/ 3 h 428"/>
                  <a:gd name="T2" fmla="*/ 141 w 173"/>
                  <a:gd name="T3" fmla="*/ 0 h 428"/>
                  <a:gd name="T4" fmla="*/ 111 w 173"/>
                  <a:gd name="T5" fmla="*/ 145 h 428"/>
                  <a:gd name="T6" fmla="*/ 0 w 173"/>
                  <a:gd name="T7" fmla="*/ 365 h 428"/>
                  <a:gd name="T8" fmla="*/ 173 w 173"/>
                  <a:gd name="T9" fmla="*/ 428 h 428"/>
                  <a:gd name="T10" fmla="*/ 173 w 173"/>
                  <a:gd name="T11" fmla="*/ 83 h 428"/>
                  <a:gd name="T12" fmla="*/ 167 w 173"/>
                  <a:gd name="T13" fmla="*/ 3 h 428"/>
                </a:gdLst>
                <a:ahLst/>
                <a:cxnLst>
                  <a:cxn ang="0">
                    <a:pos x="T0" y="T1"/>
                  </a:cxn>
                  <a:cxn ang="0">
                    <a:pos x="T2" y="T3"/>
                  </a:cxn>
                  <a:cxn ang="0">
                    <a:pos x="T4" y="T5"/>
                  </a:cxn>
                  <a:cxn ang="0">
                    <a:pos x="T6" y="T7"/>
                  </a:cxn>
                  <a:cxn ang="0">
                    <a:pos x="T8" y="T9"/>
                  </a:cxn>
                  <a:cxn ang="0">
                    <a:pos x="T10" y="T11"/>
                  </a:cxn>
                  <a:cxn ang="0">
                    <a:pos x="T12" y="T13"/>
                  </a:cxn>
                </a:cxnLst>
                <a:rect l="0" t="0" r="r" b="b"/>
                <a:pathLst>
                  <a:path w="173" h="428">
                    <a:moveTo>
                      <a:pt x="167" y="3"/>
                    </a:moveTo>
                    <a:cubicBezTo>
                      <a:pt x="141" y="0"/>
                      <a:pt x="141" y="0"/>
                      <a:pt x="141" y="0"/>
                    </a:cubicBezTo>
                    <a:cubicBezTo>
                      <a:pt x="141" y="0"/>
                      <a:pt x="134" y="92"/>
                      <a:pt x="111" y="145"/>
                    </a:cubicBezTo>
                    <a:cubicBezTo>
                      <a:pt x="88" y="197"/>
                      <a:pt x="0" y="365"/>
                      <a:pt x="0" y="365"/>
                    </a:cubicBezTo>
                    <a:cubicBezTo>
                      <a:pt x="0" y="365"/>
                      <a:pt x="72" y="414"/>
                      <a:pt x="173" y="428"/>
                    </a:cubicBezTo>
                    <a:cubicBezTo>
                      <a:pt x="173" y="83"/>
                      <a:pt x="173" y="83"/>
                      <a:pt x="173" y="83"/>
                    </a:cubicBezTo>
                    <a:cubicBezTo>
                      <a:pt x="164" y="32"/>
                      <a:pt x="167" y="3"/>
                      <a:pt x="167"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1" name="Freeform 69">
                <a:extLst>
                  <a:ext uri="{FF2B5EF4-FFF2-40B4-BE49-F238E27FC236}">
                    <a16:creationId xmlns:a16="http://schemas.microsoft.com/office/drawing/2014/main" id="{8417564C-237A-6E1B-7AC0-2851C8561A9F}"/>
                  </a:ext>
                </a:extLst>
              </p:cNvPr>
              <p:cNvSpPr>
                <a:spLocks/>
              </p:cNvSpPr>
              <p:nvPr/>
            </p:nvSpPr>
            <p:spPr bwMode="auto">
              <a:xfrm>
                <a:off x="-8167" y="4298"/>
                <a:ext cx="488" cy="973"/>
              </a:xfrm>
              <a:custGeom>
                <a:avLst/>
                <a:gdLst>
                  <a:gd name="T0" fmla="*/ 214 w 214"/>
                  <a:gd name="T1" fmla="*/ 422 h 428"/>
                  <a:gd name="T2" fmla="*/ 189 w 214"/>
                  <a:gd name="T3" fmla="*/ 274 h 428"/>
                  <a:gd name="T4" fmla="*/ 213 w 214"/>
                  <a:gd name="T5" fmla="*/ 22 h 428"/>
                  <a:gd name="T6" fmla="*/ 0 w 214"/>
                  <a:gd name="T7" fmla="*/ 37 h 428"/>
                  <a:gd name="T8" fmla="*/ 57 w 214"/>
                  <a:gd name="T9" fmla="*/ 122 h 428"/>
                  <a:gd name="T10" fmla="*/ 127 w 214"/>
                  <a:gd name="T11" fmla="*/ 315 h 428"/>
                  <a:gd name="T12" fmla="*/ 188 w 214"/>
                  <a:gd name="T13" fmla="*/ 428 h 428"/>
                  <a:gd name="T14" fmla="*/ 212 w 214"/>
                  <a:gd name="T15" fmla="*/ 423 h 428"/>
                  <a:gd name="T16" fmla="*/ 214 w 214"/>
                  <a:gd name="T17" fmla="*/ 422 h 428"/>
                  <a:gd name="T18" fmla="*/ 214 w 214"/>
                  <a:gd name="T19" fmla="*/ 42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428">
                    <a:moveTo>
                      <a:pt x="214" y="422"/>
                    </a:moveTo>
                    <a:cubicBezTo>
                      <a:pt x="214" y="422"/>
                      <a:pt x="187" y="332"/>
                      <a:pt x="189" y="274"/>
                    </a:cubicBezTo>
                    <a:cubicBezTo>
                      <a:pt x="192" y="215"/>
                      <a:pt x="213" y="22"/>
                      <a:pt x="213" y="22"/>
                    </a:cubicBezTo>
                    <a:cubicBezTo>
                      <a:pt x="213" y="22"/>
                      <a:pt x="111" y="0"/>
                      <a:pt x="0" y="37"/>
                    </a:cubicBezTo>
                    <a:cubicBezTo>
                      <a:pt x="0" y="37"/>
                      <a:pt x="49" y="54"/>
                      <a:pt x="57" y="122"/>
                    </a:cubicBezTo>
                    <a:cubicBezTo>
                      <a:pt x="64" y="190"/>
                      <a:pt x="78" y="247"/>
                      <a:pt x="127" y="315"/>
                    </a:cubicBezTo>
                    <a:cubicBezTo>
                      <a:pt x="171" y="377"/>
                      <a:pt x="186" y="420"/>
                      <a:pt x="188" y="428"/>
                    </a:cubicBezTo>
                    <a:cubicBezTo>
                      <a:pt x="196" y="426"/>
                      <a:pt x="204" y="424"/>
                      <a:pt x="212" y="423"/>
                    </a:cubicBezTo>
                    <a:cubicBezTo>
                      <a:pt x="214" y="422"/>
                      <a:pt x="214" y="422"/>
                      <a:pt x="214" y="422"/>
                    </a:cubicBezTo>
                    <a:cubicBezTo>
                      <a:pt x="214" y="422"/>
                      <a:pt x="214" y="422"/>
                      <a:pt x="214" y="4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2" name="Freeform 70">
                <a:extLst>
                  <a:ext uri="{FF2B5EF4-FFF2-40B4-BE49-F238E27FC236}">
                    <a16:creationId xmlns:a16="http://schemas.microsoft.com/office/drawing/2014/main" id="{A13A02E2-707C-288D-DEAE-6A640D13A1EA}"/>
                  </a:ext>
                </a:extLst>
              </p:cNvPr>
              <p:cNvSpPr>
                <a:spLocks/>
              </p:cNvSpPr>
              <p:nvPr/>
            </p:nvSpPr>
            <p:spPr bwMode="auto">
              <a:xfrm>
                <a:off x="-7734" y="5255"/>
                <a:ext cx="48" cy="16"/>
              </a:xfrm>
              <a:custGeom>
                <a:avLst/>
                <a:gdLst>
                  <a:gd name="T0" fmla="*/ 21 w 21"/>
                  <a:gd name="T1" fmla="*/ 0 h 7"/>
                  <a:gd name="T2" fmla="*/ 0 w 21"/>
                  <a:gd name="T3" fmla="*/ 5 h 7"/>
                  <a:gd name="T4" fmla="*/ 1 w 21"/>
                  <a:gd name="T5" fmla="*/ 7 h 7"/>
                  <a:gd name="T6" fmla="*/ 21 w 21"/>
                  <a:gd name="T7" fmla="*/ 0 h 7"/>
                  <a:gd name="T8" fmla="*/ 21 w 21"/>
                  <a:gd name="T9" fmla="*/ 0 h 7"/>
                </a:gdLst>
                <a:ahLst/>
                <a:cxnLst>
                  <a:cxn ang="0">
                    <a:pos x="T0" y="T1"/>
                  </a:cxn>
                  <a:cxn ang="0">
                    <a:pos x="T2" y="T3"/>
                  </a:cxn>
                  <a:cxn ang="0">
                    <a:pos x="T4" y="T5"/>
                  </a:cxn>
                  <a:cxn ang="0">
                    <a:pos x="T6" y="T7"/>
                  </a:cxn>
                  <a:cxn ang="0">
                    <a:pos x="T8" y="T9"/>
                  </a:cxn>
                </a:cxnLst>
                <a:rect l="0" t="0" r="r" b="b"/>
                <a:pathLst>
                  <a:path w="21" h="7">
                    <a:moveTo>
                      <a:pt x="21" y="0"/>
                    </a:moveTo>
                    <a:cubicBezTo>
                      <a:pt x="14" y="2"/>
                      <a:pt x="7" y="3"/>
                      <a:pt x="0" y="5"/>
                    </a:cubicBezTo>
                    <a:cubicBezTo>
                      <a:pt x="1" y="7"/>
                      <a:pt x="1" y="7"/>
                      <a:pt x="1" y="7"/>
                    </a:cubicBezTo>
                    <a:cubicBezTo>
                      <a:pt x="21" y="0"/>
                      <a:pt x="21" y="0"/>
                      <a:pt x="21" y="0"/>
                    </a:cubicBezTo>
                    <a:cubicBezTo>
                      <a:pt x="21" y="0"/>
                      <a:pt x="21" y="0"/>
                      <a:pt x="21" y="0"/>
                    </a:cubicBez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3" name="Freeform 71">
                <a:extLst>
                  <a:ext uri="{FF2B5EF4-FFF2-40B4-BE49-F238E27FC236}">
                    <a16:creationId xmlns:a16="http://schemas.microsoft.com/office/drawing/2014/main" id="{1391797F-6C91-20D7-E886-F9180326A266}"/>
                  </a:ext>
                </a:extLst>
              </p:cNvPr>
              <p:cNvSpPr>
                <a:spLocks/>
              </p:cNvSpPr>
              <p:nvPr/>
            </p:nvSpPr>
            <p:spPr bwMode="auto">
              <a:xfrm>
                <a:off x="-8089" y="5225"/>
                <a:ext cx="487" cy="964"/>
              </a:xfrm>
              <a:custGeom>
                <a:avLst/>
                <a:gdLst>
                  <a:gd name="T0" fmla="*/ 92 w 214"/>
                  <a:gd name="T1" fmla="*/ 212 h 424"/>
                  <a:gd name="T2" fmla="*/ 214 w 214"/>
                  <a:gd name="T3" fmla="*/ 91 h 424"/>
                  <a:gd name="T4" fmla="*/ 214 w 214"/>
                  <a:gd name="T5" fmla="*/ 0 h 424"/>
                  <a:gd name="T6" fmla="*/ 178 w 214"/>
                  <a:gd name="T7" fmla="*/ 3 h 424"/>
                  <a:gd name="T8" fmla="*/ 153 w 214"/>
                  <a:gd name="T9" fmla="*/ 10 h 424"/>
                  <a:gd name="T10" fmla="*/ 153 w 214"/>
                  <a:gd name="T11" fmla="*/ 8 h 424"/>
                  <a:gd name="T12" fmla="*/ 109 w 214"/>
                  <a:gd name="T13" fmla="*/ 27 h 424"/>
                  <a:gd name="T14" fmla="*/ 110 w 214"/>
                  <a:gd name="T15" fmla="*/ 27 h 424"/>
                  <a:gd name="T16" fmla="*/ 86 w 214"/>
                  <a:gd name="T17" fmla="*/ 42 h 424"/>
                  <a:gd name="T18" fmla="*/ 86 w 214"/>
                  <a:gd name="T19" fmla="*/ 42 h 424"/>
                  <a:gd name="T20" fmla="*/ 50 w 214"/>
                  <a:gd name="T21" fmla="*/ 75 h 424"/>
                  <a:gd name="T22" fmla="*/ 51 w 214"/>
                  <a:gd name="T23" fmla="*/ 76 h 424"/>
                  <a:gd name="T24" fmla="*/ 34 w 214"/>
                  <a:gd name="T25" fmla="*/ 98 h 424"/>
                  <a:gd name="T26" fmla="*/ 34 w 214"/>
                  <a:gd name="T27" fmla="*/ 98 h 424"/>
                  <a:gd name="T28" fmla="*/ 0 w 214"/>
                  <a:gd name="T29" fmla="*/ 212 h 424"/>
                  <a:gd name="T30" fmla="*/ 214 w 214"/>
                  <a:gd name="T31" fmla="*/ 424 h 424"/>
                  <a:gd name="T32" fmla="*/ 214 w 214"/>
                  <a:gd name="T33" fmla="*/ 332 h 424"/>
                  <a:gd name="T34" fmla="*/ 92 w 214"/>
                  <a:gd name="T35" fmla="*/ 21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 h="424">
                    <a:moveTo>
                      <a:pt x="92" y="212"/>
                    </a:moveTo>
                    <a:cubicBezTo>
                      <a:pt x="92" y="145"/>
                      <a:pt x="147" y="91"/>
                      <a:pt x="214" y="91"/>
                    </a:cubicBezTo>
                    <a:cubicBezTo>
                      <a:pt x="214" y="0"/>
                      <a:pt x="214" y="0"/>
                      <a:pt x="214" y="0"/>
                    </a:cubicBezTo>
                    <a:cubicBezTo>
                      <a:pt x="202" y="0"/>
                      <a:pt x="189" y="1"/>
                      <a:pt x="178" y="3"/>
                    </a:cubicBezTo>
                    <a:cubicBezTo>
                      <a:pt x="153" y="10"/>
                      <a:pt x="153" y="10"/>
                      <a:pt x="153" y="10"/>
                    </a:cubicBezTo>
                    <a:cubicBezTo>
                      <a:pt x="153" y="10"/>
                      <a:pt x="153" y="9"/>
                      <a:pt x="153" y="8"/>
                    </a:cubicBezTo>
                    <a:cubicBezTo>
                      <a:pt x="137" y="13"/>
                      <a:pt x="123" y="19"/>
                      <a:pt x="109" y="27"/>
                    </a:cubicBezTo>
                    <a:cubicBezTo>
                      <a:pt x="110" y="27"/>
                      <a:pt x="110" y="27"/>
                      <a:pt x="110" y="27"/>
                    </a:cubicBezTo>
                    <a:cubicBezTo>
                      <a:pt x="86" y="42"/>
                      <a:pt x="86" y="42"/>
                      <a:pt x="86" y="42"/>
                    </a:cubicBezTo>
                    <a:cubicBezTo>
                      <a:pt x="86" y="42"/>
                      <a:pt x="86" y="42"/>
                      <a:pt x="86" y="42"/>
                    </a:cubicBezTo>
                    <a:cubicBezTo>
                      <a:pt x="73" y="52"/>
                      <a:pt x="61" y="63"/>
                      <a:pt x="50" y="75"/>
                    </a:cubicBezTo>
                    <a:cubicBezTo>
                      <a:pt x="51" y="76"/>
                      <a:pt x="51" y="76"/>
                      <a:pt x="51" y="76"/>
                    </a:cubicBezTo>
                    <a:cubicBezTo>
                      <a:pt x="34" y="98"/>
                      <a:pt x="34" y="98"/>
                      <a:pt x="34" y="98"/>
                    </a:cubicBezTo>
                    <a:cubicBezTo>
                      <a:pt x="34" y="98"/>
                      <a:pt x="34" y="98"/>
                      <a:pt x="34" y="98"/>
                    </a:cubicBezTo>
                    <a:cubicBezTo>
                      <a:pt x="13" y="131"/>
                      <a:pt x="0" y="170"/>
                      <a:pt x="0" y="212"/>
                    </a:cubicBezTo>
                    <a:cubicBezTo>
                      <a:pt x="0" y="329"/>
                      <a:pt x="96" y="424"/>
                      <a:pt x="214" y="424"/>
                    </a:cubicBezTo>
                    <a:cubicBezTo>
                      <a:pt x="214" y="332"/>
                      <a:pt x="214" y="332"/>
                      <a:pt x="214" y="332"/>
                    </a:cubicBezTo>
                    <a:cubicBezTo>
                      <a:pt x="147" y="332"/>
                      <a:pt x="92" y="278"/>
                      <a:pt x="92" y="2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4" name="Freeform 72">
                <a:extLst>
                  <a:ext uri="{FF2B5EF4-FFF2-40B4-BE49-F238E27FC236}">
                    <a16:creationId xmlns:a16="http://schemas.microsoft.com/office/drawing/2014/main" id="{868D36A5-B16A-FFC6-957B-E1FC77A35AE4}"/>
                  </a:ext>
                </a:extLst>
              </p:cNvPr>
              <p:cNvSpPr>
                <a:spLocks/>
              </p:cNvSpPr>
              <p:nvPr/>
            </p:nvSpPr>
            <p:spPr bwMode="auto">
              <a:xfrm>
                <a:off x="-7880" y="5432"/>
                <a:ext cx="278" cy="548"/>
              </a:xfrm>
              <a:custGeom>
                <a:avLst/>
                <a:gdLst>
                  <a:gd name="T0" fmla="*/ 0 w 122"/>
                  <a:gd name="T1" fmla="*/ 121 h 241"/>
                  <a:gd name="T2" fmla="*/ 122 w 122"/>
                  <a:gd name="T3" fmla="*/ 241 h 241"/>
                  <a:gd name="T4" fmla="*/ 122 w 122"/>
                  <a:gd name="T5" fmla="*/ 0 h 241"/>
                  <a:gd name="T6" fmla="*/ 0 w 122"/>
                  <a:gd name="T7" fmla="*/ 121 h 241"/>
                </a:gdLst>
                <a:ahLst/>
                <a:cxnLst>
                  <a:cxn ang="0">
                    <a:pos x="T0" y="T1"/>
                  </a:cxn>
                  <a:cxn ang="0">
                    <a:pos x="T2" y="T3"/>
                  </a:cxn>
                  <a:cxn ang="0">
                    <a:pos x="T4" y="T5"/>
                  </a:cxn>
                  <a:cxn ang="0">
                    <a:pos x="T6" y="T7"/>
                  </a:cxn>
                </a:cxnLst>
                <a:rect l="0" t="0" r="r" b="b"/>
                <a:pathLst>
                  <a:path w="122" h="241">
                    <a:moveTo>
                      <a:pt x="0" y="121"/>
                    </a:moveTo>
                    <a:cubicBezTo>
                      <a:pt x="0" y="187"/>
                      <a:pt x="55" y="241"/>
                      <a:pt x="122" y="241"/>
                    </a:cubicBezTo>
                    <a:cubicBezTo>
                      <a:pt x="122" y="0"/>
                      <a:pt x="122" y="0"/>
                      <a:pt x="122" y="0"/>
                    </a:cubicBezTo>
                    <a:cubicBezTo>
                      <a:pt x="55" y="0"/>
                      <a:pt x="0" y="54"/>
                      <a:pt x="0" y="121"/>
                    </a:cubicBez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59" name="Group 558">
              <a:extLst>
                <a:ext uri="{FF2B5EF4-FFF2-40B4-BE49-F238E27FC236}">
                  <a16:creationId xmlns:a16="http://schemas.microsoft.com/office/drawing/2014/main" id="{2C30EC4C-419A-21A1-2A13-3473A8D4293D}"/>
                </a:ext>
              </a:extLst>
            </p:cNvPr>
            <p:cNvGrpSpPr/>
            <p:nvPr/>
          </p:nvGrpSpPr>
          <p:grpSpPr>
            <a:xfrm>
              <a:off x="6625622" y="-5954617"/>
              <a:ext cx="1151352" cy="658223"/>
              <a:chOff x="1574975" y="-4719922"/>
              <a:chExt cx="1051710" cy="601259"/>
            </a:xfrm>
          </p:grpSpPr>
          <p:sp>
            <p:nvSpPr>
              <p:cNvPr id="582" name="Freeform 554">
                <a:extLst>
                  <a:ext uri="{FF2B5EF4-FFF2-40B4-BE49-F238E27FC236}">
                    <a16:creationId xmlns:a16="http://schemas.microsoft.com/office/drawing/2014/main" id="{73D23924-C1F8-C4D1-2DD0-B0F24698B0D4}"/>
                  </a:ext>
                </a:extLst>
              </p:cNvPr>
              <p:cNvSpPr>
                <a:spLocks/>
              </p:cNvSpPr>
              <p:nvPr/>
            </p:nvSpPr>
            <p:spPr bwMode="auto">
              <a:xfrm>
                <a:off x="1859663" y="-4352817"/>
                <a:ext cx="278868" cy="234154"/>
              </a:xfrm>
              <a:custGeom>
                <a:avLst/>
                <a:gdLst>
                  <a:gd name="T0" fmla="*/ 220 w 284"/>
                  <a:gd name="T1" fmla="*/ 118 h 118"/>
                  <a:gd name="T2" fmla="*/ 0 w 284"/>
                  <a:gd name="T3" fmla="*/ 118 h 118"/>
                  <a:gd name="T4" fmla="*/ 0 w 284"/>
                  <a:gd name="T5" fmla="*/ 116 h 118"/>
                  <a:gd name="T6" fmla="*/ 220 w 284"/>
                  <a:gd name="T7" fmla="*/ 116 h 118"/>
                  <a:gd name="T8" fmla="*/ 279 w 284"/>
                  <a:gd name="T9" fmla="*/ 0 h 118"/>
                  <a:gd name="T10" fmla="*/ 284 w 284"/>
                  <a:gd name="T11" fmla="*/ 2 h 118"/>
                  <a:gd name="T12" fmla="*/ 220 w 28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84" h="118">
                    <a:moveTo>
                      <a:pt x="220" y="118"/>
                    </a:moveTo>
                    <a:lnTo>
                      <a:pt x="0" y="118"/>
                    </a:lnTo>
                    <a:lnTo>
                      <a:pt x="0" y="116"/>
                    </a:lnTo>
                    <a:lnTo>
                      <a:pt x="220" y="116"/>
                    </a:lnTo>
                    <a:lnTo>
                      <a:pt x="279" y="0"/>
                    </a:lnTo>
                    <a:lnTo>
                      <a:pt x="284" y="2"/>
                    </a:lnTo>
                    <a:lnTo>
                      <a:pt x="220"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3" name="Freeform 555">
                <a:extLst>
                  <a:ext uri="{FF2B5EF4-FFF2-40B4-BE49-F238E27FC236}">
                    <a16:creationId xmlns:a16="http://schemas.microsoft.com/office/drawing/2014/main" id="{067B152A-69C1-4786-DD03-59B2D49FBECB}"/>
                  </a:ext>
                </a:extLst>
              </p:cNvPr>
              <p:cNvSpPr>
                <a:spLocks/>
              </p:cNvSpPr>
              <p:nvPr/>
            </p:nvSpPr>
            <p:spPr bwMode="auto">
              <a:xfrm>
                <a:off x="1574975" y="-4352817"/>
                <a:ext cx="563556" cy="234154"/>
              </a:xfrm>
              <a:custGeom>
                <a:avLst/>
                <a:gdLst>
                  <a:gd name="T0" fmla="*/ 220 w 284"/>
                  <a:gd name="T1" fmla="*/ 118 h 118"/>
                  <a:gd name="T2" fmla="*/ 0 w 284"/>
                  <a:gd name="T3" fmla="*/ 118 h 118"/>
                  <a:gd name="T4" fmla="*/ 0 w 284"/>
                  <a:gd name="T5" fmla="*/ 116 h 118"/>
                  <a:gd name="T6" fmla="*/ 220 w 284"/>
                  <a:gd name="T7" fmla="*/ 116 h 118"/>
                  <a:gd name="T8" fmla="*/ 279 w 284"/>
                  <a:gd name="T9" fmla="*/ 0 h 118"/>
                  <a:gd name="T10" fmla="*/ 284 w 284"/>
                  <a:gd name="T11" fmla="*/ 2 h 118"/>
                  <a:gd name="T12" fmla="*/ 220 w 28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84" h="118">
                    <a:moveTo>
                      <a:pt x="220" y="118"/>
                    </a:moveTo>
                    <a:lnTo>
                      <a:pt x="0" y="118"/>
                    </a:lnTo>
                    <a:lnTo>
                      <a:pt x="0" y="116"/>
                    </a:lnTo>
                    <a:lnTo>
                      <a:pt x="220" y="116"/>
                    </a:lnTo>
                    <a:lnTo>
                      <a:pt x="279" y="0"/>
                    </a:lnTo>
                    <a:lnTo>
                      <a:pt x="284" y="2"/>
                    </a:lnTo>
                    <a:lnTo>
                      <a:pt x="220"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4" name="Freeform 556">
                <a:extLst>
                  <a:ext uri="{FF2B5EF4-FFF2-40B4-BE49-F238E27FC236}">
                    <a16:creationId xmlns:a16="http://schemas.microsoft.com/office/drawing/2014/main" id="{21D4C109-6053-8B29-633D-D53CCEACF5EC}"/>
                  </a:ext>
                </a:extLst>
              </p:cNvPr>
              <p:cNvSpPr>
                <a:spLocks/>
              </p:cNvSpPr>
              <p:nvPr/>
            </p:nvSpPr>
            <p:spPr bwMode="auto">
              <a:xfrm>
                <a:off x="1739677" y="-4719922"/>
                <a:ext cx="879072" cy="371074"/>
              </a:xfrm>
              <a:custGeom>
                <a:avLst/>
                <a:gdLst>
                  <a:gd name="T0" fmla="*/ 177 w 187"/>
                  <a:gd name="T1" fmla="*/ 0 h 79"/>
                  <a:gd name="T2" fmla="*/ 10 w 187"/>
                  <a:gd name="T3" fmla="*/ 0 h 79"/>
                  <a:gd name="T4" fmla="*/ 0 w 187"/>
                  <a:gd name="T5" fmla="*/ 11 h 79"/>
                  <a:gd name="T6" fmla="*/ 0 w 187"/>
                  <a:gd name="T7" fmla="*/ 68 h 79"/>
                  <a:gd name="T8" fmla="*/ 10 w 187"/>
                  <a:gd name="T9" fmla="*/ 79 h 79"/>
                  <a:gd name="T10" fmla="*/ 83 w 187"/>
                  <a:gd name="T11" fmla="*/ 79 h 79"/>
                  <a:gd name="T12" fmla="*/ 83 w 187"/>
                  <a:gd name="T13" fmla="*/ 78 h 79"/>
                  <a:gd name="T14" fmla="*/ 85 w 187"/>
                  <a:gd name="T15" fmla="*/ 79 h 79"/>
                  <a:gd name="T16" fmla="*/ 85 w 187"/>
                  <a:gd name="T17" fmla="*/ 79 h 79"/>
                  <a:gd name="T18" fmla="*/ 177 w 187"/>
                  <a:gd name="T19" fmla="*/ 79 h 79"/>
                  <a:gd name="T20" fmla="*/ 187 w 187"/>
                  <a:gd name="T21" fmla="*/ 68 h 79"/>
                  <a:gd name="T22" fmla="*/ 187 w 187"/>
                  <a:gd name="T23" fmla="*/ 11 h 79"/>
                  <a:gd name="T24" fmla="*/ 177 w 187"/>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79">
                    <a:moveTo>
                      <a:pt x="177" y="0"/>
                    </a:moveTo>
                    <a:cubicBezTo>
                      <a:pt x="10" y="0"/>
                      <a:pt x="10" y="0"/>
                      <a:pt x="10" y="0"/>
                    </a:cubicBezTo>
                    <a:cubicBezTo>
                      <a:pt x="4" y="0"/>
                      <a:pt x="0" y="5"/>
                      <a:pt x="0" y="11"/>
                    </a:cubicBezTo>
                    <a:cubicBezTo>
                      <a:pt x="0" y="68"/>
                      <a:pt x="0" y="68"/>
                      <a:pt x="0" y="68"/>
                    </a:cubicBezTo>
                    <a:cubicBezTo>
                      <a:pt x="0" y="74"/>
                      <a:pt x="4" y="79"/>
                      <a:pt x="10" y="79"/>
                    </a:cubicBezTo>
                    <a:cubicBezTo>
                      <a:pt x="83" y="79"/>
                      <a:pt x="83" y="79"/>
                      <a:pt x="83" y="79"/>
                    </a:cubicBezTo>
                    <a:cubicBezTo>
                      <a:pt x="83" y="78"/>
                      <a:pt x="83" y="78"/>
                      <a:pt x="83" y="78"/>
                    </a:cubicBezTo>
                    <a:cubicBezTo>
                      <a:pt x="85" y="79"/>
                      <a:pt x="85" y="79"/>
                      <a:pt x="85" y="79"/>
                    </a:cubicBezTo>
                    <a:cubicBezTo>
                      <a:pt x="85" y="79"/>
                      <a:pt x="85" y="79"/>
                      <a:pt x="85" y="79"/>
                    </a:cubicBezTo>
                    <a:cubicBezTo>
                      <a:pt x="177" y="79"/>
                      <a:pt x="177" y="79"/>
                      <a:pt x="177" y="79"/>
                    </a:cubicBezTo>
                    <a:cubicBezTo>
                      <a:pt x="183" y="79"/>
                      <a:pt x="187" y="74"/>
                      <a:pt x="187" y="68"/>
                    </a:cubicBezTo>
                    <a:cubicBezTo>
                      <a:pt x="187" y="11"/>
                      <a:pt x="187" y="11"/>
                      <a:pt x="187" y="11"/>
                    </a:cubicBezTo>
                    <a:cubicBezTo>
                      <a:pt x="187" y="5"/>
                      <a:pt x="183" y="0"/>
                      <a:pt x="177" y="0"/>
                    </a:cubicBezTo>
                  </a:path>
                </a:pathLst>
              </a:custGeom>
              <a:solidFill>
                <a:srgbClr val="1E525D">
                  <a:alpha val="7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5" name="Freeform 557">
                <a:extLst>
                  <a:ext uri="{FF2B5EF4-FFF2-40B4-BE49-F238E27FC236}">
                    <a16:creationId xmlns:a16="http://schemas.microsoft.com/office/drawing/2014/main" id="{6794DCB8-E2CE-586F-1437-B40D1F13EA4C}"/>
                  </a:ext>
                </a:extLst>
              </p:cNvPr>
              <p:cNvSpPr>
                <a:spLocks/>
              </p:cNvSpPr>
              <p:nvPr/>
            </p:nvSpPr>
            <p:spPr bwMode="auto">
              <a:xfrm>
                <a:off x="2128612" y="-4352817"/>
                <a:ext cx="9922" cy="3969"/>
              </a:xfrm>
              <a:custGeom>
                <a:avLst/>
                <a:gdLst>
                  <a:gd name="T0" fmla="*/ 0 w 5"/>
                  <a:gd name="T1" fmla="*/ 0 h 2"/>
                  <a:gd name="T2" fmla="*/ 0 w 5"/>
                  <a:gd name="T3" fmla="*/ 2 h 2"/>
                  <a:gd name="T4" fmla="*/ 5 w 5"/>
                  <a:gd name="T5" fmla="*/ 2 h 2"/>
                  <a:gd name="T6" fmla="*/ 5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0" y="2"/>
                    </a:lnTo>
                    <a:lnTo>
                      <a:pt x="5" y="2"/>
                    </a:lnTo>
                    <a:lnTo>
                      <a:pt x="5" y="2"/>
                    </a:lnTo>
                    <a:lnTo>
                      <a:pt x="0" y="0"/>
                    </a:lnTo>
                    <a:close/>
                  </a:path>
                </a:pathLst>
              </a:custGeom>
              <a:solidFill>
                <a:srgbClr val="C1E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6" name="Freeform 558">
                <a:extLst>
                  <a:ext uri="{FF2B5EF4-FFF2-40B4-BE49-F238E27FC236}">
                    <a16:creationId xmlns:a16="http://schemas.microsoft.com/office/drawing/2014/main" id="{07479CBA-6F57-B6AC-04B8-75CA9B808826}"/>
                  </a:ext>
                </a:extLst>
              </p:cNvPr>
              <p:cNvSpPr>
                <a:spLocks/>
              </p:cNvSpPr>
              <p:nvPr/>
            </p:nvSpPr>
            <p:spPr bwMode="auto">
              <a:xfrm>
                <a:off x="2128612" y="-4352817"/>
                <a:ext cx="9922" cy="3969"/>
              </a:xfrm>
              <a:custGeom>
                <a:avLst/>
                <a:gdLst>
                  <a:gd name="T0" fmla="*/ 0 w 5"/>
                  <a:gd name="T1" fmla="*/ 0 h 2"/>
                  <a:gd name="T2" fmla="*/ 0 w 5"/>
                  <a:gd name="T3" fmla="*/ 2 h 2"/>
                  <a:gd name="T4" fmla="*/ 5 w 5"/>
                  <a:gd name="T5" fmla="*/ 2 h 2"/>
                  <a:gd name="T6" fmla="*/ 5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0" y="2"/>
                    </a:lnTo>
                    <a:lnTo>
                      <a:pt x="5" y="2"/>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87" name="Group 586">
                <a:extLst>
                  <a:ext uri="{FF2B5EF4-FFF2-40B4-BE49-F238E27FC236}">
                    <a16:creationId xmlns:a16="http://schemas.microsoft.com/office/drawing/2014/main" id="{3F9622BC-B846-6929-DE29-B71D8203D944}"/>
                  </a:ext>
                </a:extLst>
              </p:cNvPr>
              <p:cNvGrpSpPr/>
              <p:nvPr/>
            </p:nvGrpSpPr>
            <p:grpSpPr>
              <a:xfrm>
                <a:off x="2248714" y="-4683478"/>
                <a:ext cx="294521" cy="299924"/>
                <a:chOff x="8626394" y="6005910"/>
                <a:chExt cx="126556" cy="128878"/>
              </a:xfrm>
            </p:grpSpPr>
            <p:sp>
              <p:nvSpPr>
                <p:cNvPr id="593" name="Rectangle 559">
                  <a:extLst>
                    <a:ext uri="{FF2B5EF4-FFF2-40B4-BE49-F238E27FC236}">
                      <a16:creationId xmlns:a16="http://schemas.microsoft.com/office/drawing/2014/main" id="{C20B2F2F-0CA9-E41E-8F1F-79E7FC1094A6}"/>
                    </a:ext>
                  </a:extLst>
                </p:cNvPr>
                <p:cNvSpPr>
                  <a:spLocks noChangeArrowheads="1"/>
                </p:cNvSpPr>
                <p:nvPr/>
              </p:nvSpPr>
              <p:spPr bwMode="auto">
                <a:xfrm>
                  <a:off x="8626394" y="6052353"/>
                  <a:ext cx="35993" cy="82435"/>
                </a:xfrm>
                <a:prstGeom prst="rect">
                  <a:avLst/>
                </a:prstGeom>
                <a:solidFill>
                  <a:srgbClr val="2AC5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4" name="Rectangle 560">
                  <a:extLst>
                    <a:ext uri="{FF2B5EF4-FFF2-40B4-BE49-F238E27FC236}">
                      <a16:creationId xmlns:a16="http://schemas.microsoft.com/office/drawing/2014/main" id="{94FA1BE1-491E-072B-CAB1-6AF2A6FF9E63}"/>
                    </a:ext>
                  </a:extLst>
                </p:cNvPr>
                <p:cNvSpPr>
                  <a:spLocks noChangeArrowheads="1"/>
                </p:cNvSpPr>
                <p:nvPr/>
              </p:nvSpPr>
              <p:spPr bwMode="auto">
                <a:xfrm>
                  <a:off x="8672836" y="6027970"/>
                  <a:ext cx="33671" cy="106818"/>
                </a:xfrm>
                <a:prstGeom prst="rect">
                  <a:avLst/>
                </a:prstGeom>
                <a:solidFill>
                  <a:srgbClr val="2AC5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5" name="Rectangle 561">
                  <a:extLst>
                    <a:ext uri="{FF2B5EF4-FFF2-40B4-BE49-F238E27FC236}">
                      <a16:creationId xmlns:a16="http://schemas.microsoft.com/office/drawing/2014/main" id="{F2B1FAA1-12D4-C50B-DEC7-36256C76CC63}"/>
                    </a:ext>
                  </a:extLst>
                </p:cNvPr>
                <p:cNvSpPr>
                  <a:spLocks noChangeArrowheads="1"/>
                </p:cNvSpPr>
                <p:nvPr/>
              </p:nvSpPr>
              <p:spPr bwMode="auto">
                <a:xfrm>
                  <a:off x="8716957" y="6005910"/>
                  <a:ext cx="35993" cy="128878"/>
                </a:xfrm>
                <a:prstGeom prst="rect">
                  <a:avLst/>
                </a:prstGeom>
                <a:solidFill>
                  <a:srgbClr val="2AC5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88" name="Freeform 1038">
                <a:extLst>
                  <a:ext uri="{FF2B5EF4-FFF2-40B4-BE49-F238E27FC236}">
                    <a16:creationId xmlns:a16="http://schemas.microsoft.com/office/drawing/2014/main" id="{6A36C321-1A3B-6BF3-D99D-81AC0A2D6583}"/>
                  </a:ext>
                </a:extLst>
              </p:cNvPr>
              <p:cNvSpPr>
                <a:spLocks noEditPoints="1"/>
              </p:cNvSpPr>
              <p:nvPr/>
            </p:nvSpPr>
            <p:spPr bwMode="auto">
              <a:xfrm>
                <a:off x="1739677" y="-4719922"/>
                <a:ext cx="887008" cy="377029"/>
              </a:xfrm>
              <a:custGeom>
                <a:avLst/>
                <a:gdLst>
                  <a:gd name="T0" fmla="*/ 178 w 189"/>
                  <a:gd name="T1" fmla="*/ 80 h 80"/>
                  <a:gd name="T2" fmla="*/ 11 w 189"/>
                  <a:gd name="T3" fmla="*/ 80 h 80"/>
                  <a:gd name="T4" fmla="*/ 0 w 189"/>
                  <a:gd name="T5" fmla="*/ 69 h 80"/>
                  <a:gd name="T6" fmla="*/ 0 w 189"/>
                  <a:gd name="T7" fmla="*/ 11 h 80"/>
                  <a:gd name="T8" fmla="*/ 11 w 189"/>
                  <a:gd name="T9" fmla="*/ 0 h 80"/>
                  <a:gd name="T10" fmla="*/ 178 w 189"/>
                  <a:gd name="T11" fmla="*/ 0 h 80"/>
                  <a:gd name="T12" fmla="*/ 189 w 189"/>
                  <a:gd name="T13" fmla="*/ 11 h 80"/>
                  <a:gd name="T14" fmla="*/ 189 w 189"/>
                  <a:gd name="T15" fmla="*/ 69 h 80"/>
                  <a:gd name="T16" fmla="*/ 178 w 189"/>
                  <a:gd name="T17" fmla="*/ 80 h 80"/>
                  <a:gd name="T18" fmla="*/ 11 w 189"/>
                  <a:gd name="T19" fmla="*/ 2 h 80"/>
                  <a:gd name="T20" fmla="*/ 2 w 189"/>
                  <a:gd name="T21" fmla="*/ 11 h 80"/>
                  <a:gd name="T22" fmla="*/ 2 w 189"/>
                  <a:gd name="T23" fmla="*/ 69 h 80"/>
                  <a:gd name="T24" fmla="*/ 11 w 189"/>
                  <a:gd name="T25" fmla="*/ 78 h 80"/>
                  <a:gd name="T26" fmla="*/ 178 w 189"/>
                  <a:gd name="T27" fmla="*/ 78 h 80"/>
                  <a:gd name="T28" fmla="*/ 187 w 189"/>
                  <a:gd name="T29" fmla="*/ 69 h 80"/>
                  <a:gd name="T30" fmla="*/ 187 w 189"/>
                  <a:gd name="T31" fmla="*/ 11 h 80"/>
                  <a:gd name="T32" fmla="*/ 178 w 189"/>
                  <a:gd name="T33" fmla="*/ 2 h 80"/>
                  <a:gd name="T34" fmla="*/ 11 w 189"/>
                  <a:gd name="T3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80">
                    <a:moveTo>
                      <a:pt x="178" y="80"/>
                    </a:moveTo>
                    <a:cubicBezTo>
                      <a:pt x="11" y="80"/>
                      <a:pt x="11" y="80"/>
                      <a:pt x="11" y="80"/>
                    </a:cubicBezTo>
                    <a:cubicBezTo>
                      <a:pt x="5" y="80"/>
                      <a:pt x="0" y="75"/>
                      <a:pt x="0" y="69"/>
                    </a:cubicBezTo>
                    <a:cubicBezTo>
                      <a:pt x="0" y="11"/>
                      <a:pt x="0" y="11"/>
                      <a:pt x="0" y="11"/>
                    </a:cubicBezTo>
                    <a:cubicBezTo>
                      <a:pt x="0" y="5"/>
                      <a:pt x="5" y="0"/>
                      <a:pt x="11" y="0"/>
                    </a:cubicBezTo>
                    <a:cubicBezTo>
                      <a:pt x="178" y="0"/>
                      <a:pt x="178" y="0"/>
                      <a:pt x="178" y="0"/>
                    </a:cubicBezTo>
                    <a:cubicBezTo>
                      <a:pt x="184" y="0"/>
                      <a:pt x="189" y="5"/>
                      <a:pt x="189" y="11"/>
                    </a:cubicBezTo>
                    <a:cubicBezTo>
                      <a:pt x="189" y="69"/>
                      <a:pt x="189" y="69"/>
                      <a:pt x="189" y="69"/>
                    </a:cubicBezTo>
                    <a:cubicBezTo>
                      <a:pt x="189" y="75"/>
                      <a:pt x="184" y="80"/>
                      <a:pt x="178" y="80"/>
                    </a:cubicBezTo>
                    <a:close/>
                    <a:moveTo>
                      <a:pt x="11" y="2"/>
                    </a:moveTo>
                    <a:cubicBezTo>
                      <a:pt x="6" y="2"/>
                      <a:pt x="2" y="6"/>
                      <a:pt x="2" y="11"/>
                    </a:cubicBezTo>
                    <a:cubicBezTo>
                      <a:pt x="2" y="69"/>
                      <a:pt x="2" y="69"/>
                      <a:pt x="2" y="69"/>
                    </a:cubicBezTo>
                    <a:cubicBezTo>
                      <a:pt x="2" y="74"/>
                      <a:pt x="6" y="78"/>
                      <a:pt x="11" y="78"/>
                    </a:cubicBezTo>
                    <a:cubicBezTo>
                      <a:pt x="178" y="78"/>
                      <a:pt x="178" y="78"/>
                      <a:pt x="178" y="78"/>
                    </a:cubicBezTo>
                    <a:cubicBezTo>
                      <a:pt x="183" y="78"/>
                      <a:pt x="187" y="74"/>
                      <a:pt x="187" y="69"/>
                    </a:cubicBezTo>
                    <a:cubicBezTo>
                      <a:pt x="187" y="11"/>
                      <a:pt x="187" y="11"/>
                      <a:pt x="187" y="11"/>
                    </a:cubicBezTo>
                    <a:cubicBezTo>
                      <a:pt x="187" y="6"/>
                      <a:pt x="183" y="2"/>
                      <a:pt x="178" y="2"/>
                    </a:cubicBezTo>
                    <a:lnTo>
                      <a:pt x="11" y="2"/>
                    </a:lnTo>
                    <a:close/>
                  </a:path>
                </a:pathLst>
              </a:custGeom>
              <a:solidFill>
                <a:srgbClr val="2EC5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9" name="Rectangle 1044">
                <a:extLst>
                  <a:ext uri="{FF2B5EF4-FFF2-40B4-BE49-F238E27FC236}">
                    <a16:creationId xmlns:a16="http://schemas.microsoft.com/office/drawing/2014/main" id="{CB4631B2-FDD1-F191-50FE-A728A63D7674}"/>
                  </a:ext>
                </a:extLst>
              </p:cNvPr>
              <p:cNvSpPr>
                <a:spLocks noChangeArrowheads="1"/>
              </p:cNvSpPr>
              <p:nvPr/>
            </p:nvSpPr>
            <p:spPr bwMode="auto">
              <a:xfrm>
                <a:off x="1852785" y="-4561440"/>
                <a:ext cx="155212" cy="9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solidFill>
                      <a:srgbClr val="50E6FF"/>
                    </a:solidFill>
                    <a:effectLst/>
                    <a:uLnTx/>
                    <a:uFillTx/>
                    <a:latin typeface="Segoe UI" panose="020B0502040204020203" pitchFamily="34" charset="0"/>
                    <a:ea typeface="+mn-ea"/>
                    <a:cs typeface="+mn-cs"/>
                  </a:rPr>
                  <a:t>80%</a:t>
                </a:r>
                <a:endParaRPr kumimoji="0" lang="en-US" altLang="en-US" sz="1000" b="0" i="0" u="none" strike="noStrike" kern="0" cap="none" spc="0" normalizeH="0" baseline="0" noProof="0">
                  <a:ln>
                    <a:noFill/>
                  </a:ln>
                  <a:solidFill>
                    <a:srgbClr val="50E6FF"/>
                  </a:solidFill>
                  <a:effectLst/>
                  <a:uLnTx/>
                  <a:uFillTx/>
                  <a:latin typeface="Arial" panose="020B0604020202020204" pitchFamily="34" charset="0"/>
                  <a:ea typeface="+mn-ea"/>
                  <a:cs typeface="+mn-cs"/>
                </a:endParaRPr>
              </a:p>
            </p:txBody>
          </p:sp>
          <p:grpSp>
            <p:nvGrpSpPr>
              <p:cNvPr id="590" name="Group 589">
                <a:extLst>
                  <a:ext uri="{FF2B5EF4-FFF2-40B4-BE49-F238E27FC236}">
                    <a16:creationId xmlns:a16="http://schemas.microsoft.com/office/drawing/2014/main" id="{22C06C40-90E0-32D3-786B-FFCCE47FD6E2}"/>
                  </a:ext>
                </a:extLst>
              </p:cNvPr>
              <p:cNvGrpSpPr/>
              <p:nvPr/>
            </p:nvGrpSpPr>
            <p:grpSpPr>
              <a:xfrm>
                <a:off x="1872006" y="-4650323"/>
                <a:ext cx="312560" cy="43856"/>
                <a:chOff x="8367919" y="6002514"/>
                <a:chExt cx="412177" cy="25661"/>
              </a:xfrm>
            </p:grpSpPr>
            <p:sp>
              <p:nvSpPr>
                <p:cNvPr id="591" name="Rectangle 1050">
                  <a:extLst>
                    <a:ext uri="{FF2B5EF4-FFF2-40B4-BE49-F238E27FC236}">
                      <a16:creationId xmlns:a16="http://schemas.microsoft.com/office/drawing/2014/main" id="{5FAAC37B-478A-0110-86B4-E3CD89021FBB}"/>
                    </a:ext>
                  </a:extLst>
                </p:cNvPr>
                <p:cNvSpPr>
                  <a:spLocks noChangeArrowheads="1"/>
                </p:cNvSpPr>
                <p:nvPr/>
              </p:nvSpPr>
              <p:spPr bwMode="auto">
                <a:xfrm>
                  <a:off x="8367919" y="6002514"/>
                  <a:ext cx="412177" cy="580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2" name="Rectangle 1051">
                  <a:extLst>
                    <a:ext uri="{FF2B5EF4-FFF2-40B4-BE49-F238E27FC236}">
                      <a16:creationId xmlns:a16="http://schemas.microsoft.com/office/drawing/2014/main" id="{0C35AC04-C4C5-F3A5-E3AC-C16785EA79B3}"/>
                    </a:ext>
                  </a:extLst>
                </p:cNvPr>
                <p:cNvSpPr>
                  <a:spLocks noChangeArrowheads="1"/>
                </p:cNvSpPr>
                <p:nvPr/>
              </p:nvSpPr>
              <p:spPr bwMode="auto">
                <a:xfrm>
                  <a:off x="8367919" y="6022370"/>
                  <a:ext cx="269366" cy="580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560" name="Freeform 554">
              <a:extLst>
                <a:ext uri="{FF2B5EF4-FFF2-40B4-BE49-F238E27FC236}">
                  <a16:creationId xmlns:a16="http://schemas.microsoft.com/office/drawing/2014/main" id="{4F72995B-04B2-8A95-E6BA-8FD57437B130}"/>
                </a:ext>
              </a:extLst>
            </p:cNvPr>
            <p:cNvSpPr>
              <a:spLocks/>
            </p:cNvSpPr>
            <p:nvPr/>
          </p:nvSpPr>
          <p:spPr bwMode="auto">
            <a:xfrm flipV="1">
              <a:off x="6721394" y="-3409575"/>
              <a:ext cx="305290" cy="256341"/>
            </a:xfrm>
            <a:custGeom>
              <a:avLst/>
              <a:gdLst>
                <a:gd name="T0" fmla="*/ 220 w 284"/>
                <a:gd name="T1" fmla="*/ 118 h 118"/>
                <a:gd name="T2" fmla="*/ 0 w 284"/>
                <a:gd name="T3" fmla="*/ 118 h 118"/>
                <a:gd name="T4" fmla="*/ 0 w 284"/>
                <a:gd name="T5" fmla="*/ 116 h 118"/>
                <a:gd name="T6" fmla="*/ 220 w 284"/>
                <a:gd name="T7" fmla="*/ 116 h 118"/>
                <a:gd name="T8" fmla="*/ 279 w 284"/>
                <a:gd name="T9" fmla="*/ 0 h 118"/>
                <a:gd name="T10" fmla="*/ 284 w 284"/>
                <a:gd name="T11" fmla="*/ 2 h 118"/>
                <a:gd name="T12" fmla="*/ 220 w 28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84" h="118">
                  <a:moveTo>
                    <a:pt x="220" y="118"/>
                  </a:moveTo>
                  <a:lnTo>
                    <a:pt x="0" y="118"/>
                  </a:lnTo>
                  <a:lnTo>
                    <a:pt x="0" y="116"/>
                  </a:lnTo>
                  <a:lnTo>
                    <a:pt x="220" y="116"/>
                  </a:lnTo>
                  <a:lnTo>
                    <a:pt x="279" y="0"/>
                  </a:lnTo>
                  <a:lnTo>
                    <a:pt x="284" y="2"/>
                  </a:lnTo>
                  <a:lnTo>
                    <a:pt x="220"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61" name="Group 560">
              <a:extLst>
                <a:ext uri="{FF2B5EF4-FFF2-40B4-BE49-F238E27FC236}">
                  <a16:creationId xmlns:a16="http://schemas.microsoft.com/office/drawing/2014/main" id="{59135CF0-BABA-498F-F8C3-712108CB881B}"/>
                </a:ext>
              </a:extLst>
            </p:cNvPr>
            <p:cNvGrpSpPr/>
            <p:nvPr/>
          </p:nvGrpSpPr>
          <p:grpSpPr>
            <a:xfrm>
              <a:off x="6623143" y="-3163390"/>
              <a:ext cx="865759" cy="453857"/>
              <a:chOff x="8554171" y="5910321"/>
              <a:chExt cx="652789" cy="342211"/>
            </a:xfrm>
          </p:grpSpPr>
          <p:sp>
            <p:nvSpPr>
              <p:cNvPr id="574" name="Freeform 1034">
                <a:extLst>
                  <a:ext uri="{FF2B5EF4-FFF2-40B4-BE49-F238E27FC236}">
                    <a16:creationId xmlns:a16="http://schemas.microsoft.com/office/drawing/2014/main" id="{687CB94B-5A2E-1AA2-B027-BBAAA7ADEF2A}"/>
                  </a:ext>
                </a:extLst>
              </p:cNvPr>
              <p:cNvSpPr>
                <a:spLocks/>
              </p:cNvSpPr>
              <p:nvPr/>
            </p:nvSpPr>
            <p:spPr bwMode="auto">
              <a:xfrm>
                <a:off x="8597813" y="5978140"/>
                <a:ext cx="567839" cy="52095"/>
              </a:xfrm>
              <a:custGeom>
                <a:avLst/>
                <a:gdLst>
                  <a:gd name="T0" fmla="*/ 183 w 184"/>
                  <a:gd name="T1" fmla="*/ 0 h 17"/>
                  <a:gd name="T2" fmla="*/ 0 w 184"/>
                  <a:gd name="T3" fmla="*/ 16 h 17"/>
                  <a:gd name="T4" fmla="*/ 0 w 184"/>
                  <a:gd name="T5" fmla="*/ 17 h 17"/>
                  <a:gd name="T6" fmla="*/ 184 w 184"/>
                  <a:gd name="T7" fmla="*/ 0 h 17"/>
                  <a:gd name="T8" fmla="*/ 183 w 184"/>
                  <a:gd name="T9" fmla="*/ 0 h 17"/>
                </a:gdLst>
                <a:ahLst/>
                <a:cxnLst>
                  <a:cxn ang="0">
                    <a:pos x="T0" y="T1"/>
                  </a:cxn>
                  <a:cxn ang="0">
                    <a:pos x="T2" y="T3"/>
                  </a:cxn>
                  <a:cxn ang="0">
                    <a:pos x="T4" y="T5"/>
                  </a:cxn>
                  <a:cxn ang="0">
                    <a:pos x="T6" y="T7"/>
                  </a:cxn>
                  <a:cxn ang="0">
                    <a:pos x="T8" y="T9"/>
                  </a:cxn>
                </a:cxnLst>
                <a:rect l="0" t="0" r="r" b="b"/>
                <a:pathLst>
                  <a:path w="184" h="17">
                    <a:moveTo>
                      <a:pt x="183" y="0"/>
                    </a:moveTo>
                    <a:cubicBezTo>
                      <a:pt x="111" y="6"/>
                      <a:pt x="47" y="12"/>
                      <a:pt x="0" y="16"/>
                    </a:cubicBezTo>
                    <a:cubicBezTo>
                      <a:pt x="0" y="17"/>
                      <a:pt x="0" y="17"/>
                      <a:pt x="0" y="17"/>
                    </a:cubicBezTo>
                    <a:cubicBezTo>
                      <a:pt x="48" y="13"/>
                      <a:pt x="111" y="7"/>
                      <a:pt x="184" y="0"/>
                    </a:cubicBezTo>
                    <a:cubicBezTo>
                      <a:pt x="183" y="0"/>
                      <a:pt x="183" y="0"/>
                      <a:pt x="183" y="0"/>
                    </a:cubicBezTo>
                  </a:path>
                </a:pathLst>
              </a:custGeom>
              <a:solidFill>
                <a:srgbClr val="6ECD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5" name="Freeform 5">
                <a:extLst>
                  <a:ext uri="{FF2B5EF4-FFF2-40B4-BE49-F238E27FC236}">
                    <a16:creationId xmlns:a16="http://schemas.microsoft.com/office/drawing/2014/main" id="{5AC461AF-26B5-EA25-7FFC-C729585A63D4}"/>
                  </a:ext>
                </a:extLst>
              </p:cNvPr>
              <p:cNvSpPr>
                <a:spLocks/>
              </p:cNvSpPr>
              <p:nvPr/>
            </p:nvSpPr>
            <p:spPr bwMode="auto">
              <a:xfrm>
                <a:off x="8557047" y="5914635"/>
                <a:ext cx="645600" cy="335022"/>
              </a:xfrm>
              <a:custGeom>
                <a:avLst/>
                <a:gdLst>
                  <a:gd name="T0" fmla="*/ 175 w 187"/>
                  <a:gd name="T1" fmla="*/ 0 h 98"/>
                  <a:gd name="T2" fmla="*/ 11 w 187"/>
                  <a:gd name="T3" fmla="*/ 0 h 98"/>
                  <a:gd name="T4" fmla="*/ 0 w 187"/>
                  <a:gd name="T5" fmla="*/ 12 h 98"/>
                  <a:gd name="T6" fmla="*/ 0 w 187"/>
                  <a:gd name="T7" fmla="*/ 87 h 98"/>
                  <a:gd name="T8" fmla="*/ 11 w 187"/>
                  <a:gd name="T9" fmla="*/ 98 h 98"/>
                  <a:gd name="T10" fmla="*/ 175 w 187"/>
                  <a:gd name="T11" fmla="*/ 98 h 98"/>
                  <a:gd name="T12" fmla="*/ 187 w 187"/>
                  <a:gd name="T13" fmla="*/ 87 h 98"/>
                  <a:gd name="T14" fmla="*/ 187 w 187"/>
                  <a:gd name="T15" fmla="*/ 12 h 98"/>
                  <a:gd name="T16" fmla="*/ 175 w 187"/>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8">
                    <a:moveTo>
                      <a:pt x="175" y="0"/>
                    </a:moveTo>
                    <a:cubicBezTo>
                      <a:pt x="11" y="0"/>
                      <a:pt x="11" y="0"/>
                      <a:pt x="11" y="0"/>
                    </a:cubicBezTo>
                    <a:cubicBezTo>
                      <a:pt x="5" y="0"/>
                      <a:pt x="0" y="5"/>
                      <a:pt x="0" y="12"/>
                    </a:cubicBezTo>
                    <a:cubicBezTo>
                      <a:pt x="0" y="87"/>
                      <a:pt x="0" y="87"/>
                      <a:pt x="0" y="87"/>
                    </a:cubicBezTo>
                    <a:cubicBezTo>
                      <a:pt x="0" y="93"/>
                      <a:pt x="5" y="98"/>
                      <a:pt x="11" y="98"/>
                    </a:cubicBezTo>
                    <a:cubicBezTo>
                      <a:pt x="175" y="98"/>
                      <a:pt x="175" y="98"/>
                      <a:pt x="175" y="98"/>
                    </a:cubicBezTo>
                    <a:cubicBezTo>
                      <a:pt x="182" y="98"/>
                      <a:pt x="187" y="93"/>
                      <a:pt x="187" y="87"/>
                    </a:cubicBezTo>
                    <a:cubicBezTo>
                      <a:pt x="187" y="12"/>
                      <a:pt x="187" y="12"/>
                      <a:pt x="187" y="12"/>
                    </a:cubicBezTo>
                    <a:cubicBezTo>
                      <a:pt x="187" y="5"/>
                      <a:pt x="182" y="0"/>
                      <a:pt x="175" y="0"/>
                    </a:cubicBezTo>
                  </a:path>
                </a:pathLst>
              </a:custGeom>
              <a:solidFill>
                <a:srgbClr val="1E525D">
                  <a:alpha val="7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6" name="Freeform 6">
                <a:extLst>
                  <a:ext uri="{FF2B5EF4-FFF2-40B4-BE49-F238E27FC236}">
                    <a16:creationId xmlns:a16="http://schemas.microsoft.com/office/drawing/2014/main" id="{AC358B56-1307-37B9-CBBA-8922BCB8943C}"/>
                  </a:ext>
                </a:extLst>
              </p:cNvPr>
              <p:cNvSpPr>
                <a:spLocks/>
              </p:cNvSpPr>
              <p:nvPr/>
            </p:nvSpPr>
            <p:spPr bwMode="auto">
              <a:xfrm>
                <a:off x="8554171" y="5910321"/>
                <a:ext cx="652789" cy="342211"/>
              </a:xfrm>
              <a:custGeom>
                <a:avLst/>
                <a:gdLst>
                  <a:gd name="T0" fmla="*/ 176 w 189"/>
                  <a:gd name="T1" fmla="*/ 99 h 100"/>
                  <a:gd name="T2" fmla="*/ 176 w 189"/>
                  <a:gd name="T3" fmla="*/ 98 h 100"/>
                  <a:gd name="T4" fmla="*/ 12 w 189"/>
                  <a:gd name="T5" fmla="*/ 98 h 100"/>
                  <a:gd name="T6" fmla="*/ 2 w 189"/>
                  <a:gd name="T7" fmla="*/ 88 h 100"/>
                  <a:gd name="T8" fmla="*/ 2 w 189"/>
                  <a:gd name="T9" fmla="*/ 13 h 100"/>
                  <a:gd name="T10" fmla="*/ 12 w 189"/>
                  <a:gd name="T11" fmla="*/ 2 h 100"/>
                  <a:gd name="T12" fmla="*/ 176 w 189"/>
                  <a:gd name="T13" fmla="*/ 2 h 100"/>
                  <a:gd name="T14" fmla="*/ 187 w 189"/>
                  <a:gd name="T15" fmla="*/ 13 h 100"/>
                  <a:gd name="T16" fmla="*/ 187 w 189"/>
                  <a:gd name="T17" fmla="*/ 88 h 100"/>
                  <a:gd name="T18" fmla="*/ 176 w 189"/>
                  <a:gd name="T19" fmla="*/ 98 h 100"/>
                  <a:gd name="T20" fmla="*/ 176 w 189"/>
                  <a:gd name="T21" fmla="*/ 99 h 100"/>
                  <a:gd name="T22" fmla="*/ 176 w 189"/>
                  <a:gd name="T23" fmla="*/ 100 h 100"/>
                  <a:gd name="T24" fmla="*/ 189 w 189"/>
                  <a:gd name="T25" fmla="*/ 88 h 100"/>
                  <a:gd name="T26" fmla="*/ 189 w 189"/>
                  <a:gd name="T27" fmla="*/ 13 h 100"/>
                  <a:gd name="T28" fmla="*/ 176 w 189"/>
                  <a:gd name="T29" fmla="*/ 0 h 100"/>
                  <a:gd name="T30" fmla="*/ 12 w 189"/>
                  <a:gd name="T31" fmla="*/ 0 h 100"/>
                  <a:gd name="T32" fmla="*/ 0 w 189"/>
                  <a:gd name="T33" fmla="*/ 13 h 100"/>
                  <a:gd name="T34" fmla="*/ 0 w 189"/>
                  <a:gd name="T35" fmla="*/ 88 h 100"/>
                  <a:gd name="T36" fmla="*/ 12 w 189"/>
                  <a:gd name="T37" fmla="*/ 100 h 100"/>
                  <a:gd name="T38" fmla="*/ 176 w 189"/>
                  <a:gd name="T39" fmla="*/ 100 h 100"/>
                  <a:gd name="T40" fmla="*/ 176 w 189"/>
                  <a:gd name="T4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00">
                    <a:moveTo>
                      <a:pt x="176" y="99"/>
                    </a:moveTo>
                    <a:cubicBezTo>
                      <a:pt x="176" y="98"/>
                      <a:pt x="176" y="98"/>
                      <a:pt x="176" y="98"/>
                    </a:cubicBezTo>
                    <a:cubicBezTo>
                      <a:pt x="12" y="98"/>
                      <a:pt x="12" y="98"/>
                      <a:pt x="12" y="98"/>
                    </a:cubicBezTo>
                    <a:cubicBezTo>
                      <a:pt x="6" y="98"/>
                      <a:pt x="2" y="94"/>
                      <a:pt x="2" y="88"/>
                    </a:cubicBezTo>
                    <a:cubicBezTo>
                      <a:pt x="2" y="13"/>
                      <a:pt x="2" y="13"/>
                      <a:pt x="2" y="13"/>
                    </a:cubicBezTo>
                    <a:cubicBezTo>
                      <a:pt x="2" y="7"/>
                      <a:pt x="6" y="2"/>
                      <a:pt x="12" y="2"/>
                    </a:cubicBezTo>
                    <a:cubicBezTo>
                      <a:pt x="176" y="2"/>
                      <a:pt x="176" y="2"/>
                      <a:pt x="176" y="2"/>
                    </a:cubicBezTo>
                    <a:cubicBezTo>
                      <a:pt x="182" y="2"/>
                      <a:pt x="187" y="7"/>
                      <a:pt x="187" y="13"/>
                    </a:cubicBezTo>
                    <a:cubicBezTo>
                      <a:pt x="187" y="88"/>
                      <a:pt x="187" y="88"/>
                      <a:pt x="187" y="88"/>
                    </a:cubicBezTo>
                    <a:cubicBezTo>
                      <a:pt x="187" y="94"/>
                      <a:pt x="182" y="98"/>
                      <a:pt x="176" y="98"/>
                    </a:cubicBezTo>
                    <a:cubicBezTo>
                      <a:pt x="176" y="99"/>
                      <a:pt x="176" y="99"/>
                      <a:pt x="176" y="99"/>
                    </a:cubicBezTo>
                    <a:cubicBezTo>
                      <a:pt x="176" y="100"/>
                      <a:pt x="176" y="100"/>
                      <a:pt x="176" y="100"/>
                    </a:cubicBezTo>
                    <a:cubicBezTo>
                      <a:pt x="183" y="100"/>
                      <a:pt x="189" y="95"/>
                      <a:pt x="189" y="88"/>
                    </a:cubicBezTo>
                    <a:cubicBezTo>
                      <a:pt x="189" y="13"/>
                      <a:pt x="189" y="13"/>
                      <a:pt x="189" y="13"/>
                    </a:cubicBezTo>
                    <a:cubicBezTo>
                      <a:pt x="189" y="6"/>
                      <a:pt x="183" y="0"/>
                      <a:pt x="176" y="0"/>
                    </a:cubicBezTo>
                    <a:cubicBezTo>
                      <a:pt x="12" y="0"/>
                      <a:pt x="12" y="0"/>
                      <a:pt x="12" y="0"/>
                    </a:cubicBezTo>
                    <a:cubicBezTo>
                      <a:pt x="5" y="0"/>
                      <a:pt x="0" y="6"/>
                      <a:pt x="0" y="13"/>
                    </a:cubicBezTo>
                    <a:cubicBezTo>
                      <a:pt x="0" y="88"/>
                      <a:pt x="0" y="88"/>
                      <a:pt x="0" y="88"/>
                    </a:cubicBezTo>
                    <a:cubicBezTo>
                      <a:pt x="0" y="95"/>
                      <a:pt x="5" y="100"/>
                      <a:pt x="12" y="100"/>
                    </a:cubicBezTo>
                    <a:cubicBezTo>
                      <a:pt x="176" y="100"/>
                      <a:pt x="176" y="100"/>
                      <a:pt x="176" y="100"/>
                    </a:cubicBezTo>
                    <a:lnTo>
                      <a:pt x="176" y="99"/>
                    </a:lnTo>
                    <a:close/>
                  </a:path>
                </a:pathLst>
              </a:custGeom>
              <a:solidFill>
                <a:srgbClr val="2EC5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7" name="Rectangle 9">
                <a:extLst>
                  <a:ext uri="{FF2B5EF4-FFF2-40B4-BE49-F238E27FC236}">
                    <a16:creationId xmlns:a16="http://schemas.microsoft.com/office/drawing/2014/main" id="{8737F049-9ACF-81A2-7322-AC13D1B46851}"/>
                  </a:ext>
                </a:extLst>
              </p:cNvPr>
              <p:cNvSpPr>
                <a:spLocks noChangeArrowheads="1"/>
              </p:cNvSpPr>
              <p:nvPr/>
            </p:nvSpPr>
            <p:spPr bwMode="auto">
              <a:xfrm>
                <a:off x="8733904" y="5920386"/>
                <a:ext cx="76149" cy="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500" b="0" i="0" u="none" strike="noStrike" kern="0" cap="none" spc="0" normalizeH="0" baseline="0" noProof="0">
                    <a:ln>
                      <a:noFill/>
                    </a:ln>
                    <a:solidFill>
                      <a:srgbClr val="50E6FF"/>
                    </a:solidFill>
                    <a:effectLst/>
                    <a:uLnTx/>
                    <a:uFillTx/>
                    <a:latin typeface="Segoe UI" panose="020B0502040204020203" pitchFamily="34" charset="0"/>
                    <a:ea typeface="+mn-ea"/>
                    <a:cs typeface="+mn-cs"/>
                  </a:rPr>
                  <a:t>Fan</a:t>
                </a:r>
                <a:endParaRPr kumimoji="0" lang="en-US" altLang="en-US" sz="1200" b="0" i="0" u="none" strike="noStrike" kern="0" cap="none" spc="0" normalizeH="0" baseline="0" noProof="0">
                  <a:ln>
                    <a:noFill/>
                  </a:ln>
                  <a:solidFill>
                    <a:srgbClr val="50E6FF"/>
                  </a:solidFill>
                  <a:effectLst/>
                  <a:uLnTx/>
                  <a:uFillTx/>
                  <a:latin typeface="Arial" panose="020B0604020202020204" pitchFamily="34" charset="0"/>
                  <a:ea typeface="+mn-ea"/>
                  <a:cs typeface="+mn-cs"/>
                </a:endParaRPr>
              </a:p>
            </p:txBody>
          </p:sp>
          <p:sp>
            <p:nvSpPr>
              <p:cNvPr id="578" name="Rectangle 11">
                <a:extLst>
                  <a:ext uri="{FF2B5EF4-FFF2-40B4-BE49-F238E27FC236}">
                    <a16:creationId xmlns:a16="http://schemas.microsoft.com/office/drawing/2014/main" id="{EBDEF968-C65E-6400-7413-147175713CB8}"/>
                  </a:ext>
                </a:extLst>
              </p:cNvPr>
              <p:cNvSpPr>
                <a:spLocks noChangeArrowheads="1"/>
              </p:cNvSpPr>
              <p:nvPr/>
            </p:nvSpPr>
            <p:spPr bwMode="auto">
              <a:xfrm>
                <a:off x="8623188" y="6127434"/>
                <a:ext cx="49555" cy="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srgbClr val="50E6FF"/>
                    </a:solidFill>
                    <a:effectLst/>
                    <a:uLnTx/>
                    <a:uFillTx/>
                    <a:latin typeface="Segoe UI" panose="020B0502040204020203" pitchFamily="34" charset="0"/>
                    <a:ea typeface="+mn-ea"/>
                    <a:cs typeface="+mn-cs"/>
                  </a:rPr>
                  <a:t>0.0</a:t>
                </a:r>
                <a:endParaRPr kumimoji="0" lang="en-US" altLang="en-US" sz="1100" b="0" i="0" u="none" strike="noStrike" kern="0" cap="none" spc="0" normalizeH="0" baseline="0" noProof="0">
                  <a:ln>
                    <a:noFill/>
                  </a:ln>
                  <a:solidFill>
                    <a:srgbClr val="50E6FF"/>
                  </a:solidFill>
                  <a:effectLst/>
                  <a:uLnTx/>
                  <a:uFillTx/>
                  <a:latin typeface="Arial" panose="020B0604020202020204" pitchFamily="34" charset="0"/>
                  <a:ea typeface="+mn-ea"/>
                  <a:cs typeface="+mn-cs"/>
                </a:endParaRPr>
              </a:p>
            </p:txBody>
          </p:sp>
          <p:sp>
            <p:nvSpPr>
              <p:cNvPr id="579" name="Rectangle 12">
                <a:extLst>
                  <a:ext uri="{FF2B5EF4-FFF2-40B4-BE49-F238E27FC236}">
                    <a16:creationId xmlns:a16="http://schemas.microsoft.com/office/drawing/2014/main" id="{6DFAFC2C-005C-8799-C29B-11AA389FEA3C}"/>
                  </a:ext>
                </a:extLst>
              </p:cNvPr>
              <p:cNvSpPr>
                <a:spLocks noChangeArrowheads="1"/>
              </p:cNvSpPr>
              <p:nvPr/>
            </p:nvSpPr>
            <p:spPr bwMode="auto">
              <a:xfrm>
                <a:off x="8626064" y="6051232"/>
                <a:ext cx="519068" cy="57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0" name="Rectangle 13">
                <a:extLst>
                  <a:ext uri="{FF2B5EF4-FFF2-40B4-BE49-F238E27FC236}">
                    <a16:creationId xmlns:a16="http://schemas.microsoft.com/office/drawing/2014/main" id="{BCC5D7D4-C37B-DA89-2C71-860AC58EA291}"/>
                  </a:ext>
                </a:extLst>
              </p:cNvPr>
              <p:cNvSpPr>
                <a:spLocks noChangeArrowheads="1"/>
              </p:cNvSpPr>
              <p:nvPr/>
            </p:nvSpPr>
            <p:spPr bwMode="auto">
              <a:xfrm>
                <a:off x="8626064" y="6081427"/>
                <a:ext cx="519068" cy="71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1" name="Rectangle 14">
                <a:extLst>
                  <a:ext uri="{FF2B5EF4-FFF2-40B4-BE49-F238E27FC236}">
                    <a16:creationId xmlns:a16="http://schemas.microsoft.com/office/drawing/2014/main" id="{50C62BFC-D19D-1E67-D255-F34FF41E9770}"/>
                  </a:ext>
                </a:extLst>
              </p:cNvPr>
              <p:cNvSpPr>
                <a:spLocks noChangeArrowheads="1"/>
              </p:cNvSpPr>
              <p:nvPr/>
            </p:nvSpPr>
            <p:spPr bwMode="auto">
              <a:xfrm>
                <a:off x="8626064" y="6115935"/>
                <a:ext cx="339335" cy="71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62" name="Group 561">
              <a:extLst>
                <a:ext uri="{FF2B5EF4-FFF2-40B4-BE49-F238E27FC236}">
                  <a16:creationId xmlns:a16="http://schemas.microsoft.com/office/drawing/2014/main" id="{6344AF6C-5EFE-E3EE-2DC1-6302D496BD32}"/>
                </a:ext>
              </a:extLst>
            </p:cNvPr>
            <p:cNvGrpSpPr/>
            <p:nvPr/>
          </p:nvGrpSpPr>
          <p:grpSpPr>
            <a:xfrm>
              <a:off x="6817390" y="-4698529"/>
              <a:ext cx="1151352" cy="658223"/>
              <a:chOff x="1574975" y="-4719922"/>
              <a:chExt cx="1051710" cy="601259"/>
            </a:xfrm>
          </p:grpSpPr>
          <p:sp>
            <p:nvSpPr>
              <p:cNvPr id="564" name="Freeform 554">
                <a:extLst>
                  <a:ext uri="{FF2B5EF4-FFF2-40B4-BE49-F238E27FC236}">
                    <a16:creationId xmlns:a16="http://schemas.microsoft.com/office/drawing/2014/main" id="{415D20A4-A586-A84F-930A-6BBB50C99009}"/>
                  </a:ext>
                </a:extLst>
              </p:cNvPr>
              <p:cNvSpPr>
                <a:spLocks/>
              </p:cNvSpPr>
              <p:nvPr/>
            </p:nvSpPr>
            <p:spPr bwMode="auto">
              <a:xfrm>
                <a:off x="1859663" y="-4352817"/>
                <a:ext cx="278868" cy="234154"/>
              </a:xfrm>
              <a:custGeom>
                <a:avLst/>
                <a:gdLst>
                  <a:gd name="T0" fmla="*/ 220 w 284"/>
                  <a:gd name="T1" fmla="*/ 118 h 118"/>
                  <a:gd name="T2" fmla="*/ 0 w 284"/>
                  <a:gd name="T3" fmla="*/ 118 h 118"/>
                  <a:gd name="T4" fmla="*/ 0 w 284"/>
                  <a:gd name="T5" fmla="*/ 116 h 118"/>
                  <a:gd name="T6" fmla="*/ 220 w 284"/>
                  <a:gd name="T7" fmla="*/ 116 h 118"/>
                  <a:gd name="T8" fmla="*/ 279 w 284"/>
                  <a:gd name="T9" fmla="*/ 0 h 118"/>
                  <a:gd name="T10" fmla="*/ 284 w 284"/>
                  <a:gd name="T11" fmla="*/ 2 h 118"/>
                  <a:gd name="T12" fmla="*/ 220 w 28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84" h="118">
                    <a:moveTo>
                      <a:pt x="220" y="118"/>
                    </a:moveTo>
                    <a:lnTo>
                      <a:pt x="0" y="118"/>
                    </a:lnTo>
                    <a:lnTo>
                      <a:pt x="0" y="116"/>
                    </a:lnTo>
                    <a:lnTo>
                      <a:pt x="220" y="116"/>
                    </a:lnTo>
                    <a:lnTo>
                      <a:pt x="279" y="0"/>
                    </a:lnTo>
                    <a:lnTo>
                      <a:pt x="284" y="2"/>
                    </a:lnTo>
                    <a:lnTo>
                      <a:pt x="220"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5" name="Freeform 555">
                <a:extLst>
                  <a:ext uri="{FF2B5EF4-FFF2-40B4-BE49-F238E27FC236}">
                    <a16:creationId xmlns:a16="http://schemas.microsoft.com/office/drawing/2014/main" id="{D03C368D-1B2F-311B-B8A6-22F727B0FDD1}"/>
                  </a:ext>
                </a:extLst>
              </p:cNvPr>
              <p:cNvSpPr>
                <a:spLocks/>
              </p:cNvSpPr>
              <p:nvPr/>
            </p:nvSpPr>
            <p:spPr bwMode="auto">
              <a:xfrm>
                <a:off x="1574975" y="-4352817"/>
                <a:ext cx="563556" cy="234154"/>
              </a:xfrm>
              <a:custGeom>
                <a:avLst/>
                <a:gdLst>
                  <a:gd name="T0" fmla="*/ 220 w 284"/>
                  <a:gd name="T1" fmla="*/ 118 h 118"/>
                  <a:gd name="T2" fmla="*/ 0 w 284"/>
                  <a:gd name="T3" fmla="*/ 118 h 118"/>
                  <a:gd name="T4" fmla="*/ 0 w 284"/>
                  <a:gd name="T5" fmla="*/ 116 h 118"/>
                  <a:gd name="T6" fmla="*/ 220 w 284"/>
                  <a:gd name="T7" fmla="*/ 116 h 118"/>
                  <a:gd name="T8" fmla="*/ 279 w 284"/>
                  <a:gd name="T9" fmla="*/ 0 h 118"/>
                  <a:gd name="T10" fmla="*/ 284 w 284"/>
                  <a:gd name="T11" fmla="*/ 2 h 118"/>
                  <a:gd name="T12" fmla="*/ 220 w 28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284" h="118">
                    <a:moveTo>
                      <a:pt x="220" y="118"/>
                    </a:moveTo>
                    <a:lnTo>
                      <a:pt x="0" y="118"/>
                    </a:lnTo>
                    <a:lnTo>
                      <a:pt x="0" y="116"/>
                    </a:lnTo>
                    <a:lnTo>
                      <a:pt x="220" y="116"/>
                    </a:lnTo>
                    <a:lnTo>
                      <a:pt x="279" y="0"/>
                    </a:lnTo>
                    <a:lnTo>
                      <a:pt x="284" y="2"/>
                    </a:lnTo>
                    <a:lnTo>
                      <a:pt x="220"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6" name="Freeform 556">
                <a:extLst>
                  <a:ext uri="{FF2B5EF4-FFF2-40B4-BE49-F238E27FC236}">
                    <a16:creationId xmlns:a16="http://schemas.microsoft.com/office/drawing/2014/main" id="{37F4368A-4909-548E-5CD8-7EB1B87BCB09}"/>
                  </a:ext>
                </a:extLst>
              </p:cNvPr>
              <p:cNvSpPr>
                <a:spLocks/>
              </p:cNvSpPr>
              <p:nvPr/>
            </p:nvSpPr>
            <p:spPr bwMode="auto">
              <a:xfrm>
                <a:off x="1739677" y="-4719922"/>
                <a:ext cx="879072" cy="371074"/>
              </a:xfrm>
              <a:custGeom>
                <a:avLst/>
                <a:gdLst>
                  <a:gd name="T0" fmla="*/ 177 w 187"/>
                  <a:gd name="T1" fmla="*/ 0 h 79"/>
                  <a:gd name="T2" fmla="*/ 10 w 187"/>
                  <a:gd name="T3" fmla="*/ 0 h 79"/>
                  <a:gd name="T4" fmla="*/ 0 w 187"/>
                  <a:gd name="T5" fmla="*/ 11 h 79"/>
                  <a:gd name="T6" fmla="*/ 0 w 187"/>
                  <a:gd name="T7" fmla="*/ 68 h 79"/>
                  <a:gd name="T8" fmla="*/ 10 w 187"/>
                  <a:gd name="T9" fmla="*/ 79 h 79"/>
                  <a:gd name="T10" fmla="*/ 83 w 187"/>
                  <a:gd name="T11" fmla="*/ 79 h 79"/>
                  <a:gd name="T12" fmla="*/ 83 w 187"/>
                  <a:gd name="T13" fmla="*/ 78 h 79"/>
                  <a:gd name="T14" fmla="*/ 85 w 187"/>
                  <a:gd name="T15" fmla="*/ 79 h 79"/>
                  <a:gd name="T16" fmla="*/ 85 w 187"/>
                  <a:gd name="T17" fmla="*/ 79 h 79"/>
                  <a:gd name="T18" fmla="*/ 177 w 187"/>
                  <a:gd name="T19" fmla="*/ 79 h 79"/>
                  <a:gd name="T20" fmla="*/ 187 w 187"/>
                  <a:gd name="T21" fmla="*/ 68 h 79"/>
                  <a:gd name="T22" fmla="*/ 187 w 187"/>
                  <a:gd name="T23" fmla="*/ 11 h 79"/>
                  <a:gd name="T24" fmla="*/ 177 w 187"/>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79">
                    <a:moveTo>
                      <a:pt x="177" y="0"/>
                    </a:moveTo>
                    <a:cubicBezTo>
                      <a:pt x="10" y="0"/>
                      <a:pt x="10" y="0"/>
                      <a:pt x="10" y="0"/>
                    </a:cubicBezTo>
                    <a:cubicBezTo>
                      <a:pt x="4" y="0"/>
                      <a:pt x="0" y="5"/>
                      <a:pt x="0" y="11"/>
                    </a:cubicBezTo>
                    <a:cubicBezTo>
                      <a:pt x="0" y="68"/>
                      <a:pt x="0" y="68"/>
                      <a:pt x="0" y="68"/>
                    </a:cubicBezTo>
                    <a:cubicBezTo>
                      <a:pt x="0" y="74"/>
                      <a:pt x="4" y="79"/>
                      <a:pt x="10" y="79"/>
                    </a:cubicBezTo>
                    <a:cubicBezTo>
                      <a:pt x="83" y="79"/>
                      <a:pt x="83" y="79"/>
                      <a:pt x="83" y="79"/>
                    </a:cubicBezTo>
                    <a:cubicBezTo>
                      <a:pt x="83" y="78"/>
                      <a:pt x="83" y="78"/>
                      <a:pt x="83" y="78"/>
                    </a:cubicBezTo>
                    <a:cubicBezTo>
                      <a:pt x="85" y="79"/>
                      <a:pt x="85" y="79"/>
                      <a:pt x="85" y="79"/>
                    </a:cubicBezTo>
                    <a:cubicBezTo>
                      <a:pt x="85" y="79"/>
                      <a:pt x="85" y="79"/>
                      <a:pt x="85" y="79"/>
                    </a:cubicBezTo>
                    <a:cubicBezTo>
                      <a:pt x="177" y="79"/>
                      <a:pt x="177" y="79"/>
                      <a:pt x="177" y="79"/>
                    </a:cubicBezTo>
                    <a:cubicBezTo>
                      <a:pt x="183" y="79"/>
                      <a:pt x="187" y="74"/>
                      <a:pt x="187" y="68"/>
                    </a:cubicBezTo>
                    <a:cubicBezTo>
                      <a:pt x="187" y="11"/>
                      <a:pt x="187" y="11"/>
                      <a:pt x="187" y="11"/>
                    </a:cubicBezTo>
                    <a:cubicBezTo>
                      <a:pt x="187" y="5"/>
                      <a:pt x="183" y="0"/>
                      <a:pt x="177" y="0"/>
                    </a:cubicBezTo>
                  </a:path>
                </a:pathLst>
              </a:custGeom>
              <a:solidFill>
                <a:srgbClr val="1E525D">
                  <a:alpha val="7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7" name="Freeform 557">
                <a:extLst>
                  <a:ext uri="{FF2B5EF4-FFF2-40B4-BE49-F238E27FC236}">
                    <a16:creationId xmlns:a16="http://schemas.microsoft.com/office/drawing/2014/main" id="{C387BC98-CC9B-BD07-D472-7A5320E8CFE7}"/>
                  </a:ext>
                </a:extLst>
              </p:cNvPr>
              <p:cNvSpPr>
                <a:spLocks/>
              </p:cNvSpPr>
              <p:nvPr/>
            </p:nvSpPr>
            <p:spPr bwMode="auto">
              <a:xfrm>
                <a:off x="2128612" y="-4352817"/>
                <a:ext cx="9922" cy="3969"/>
              </a:xfrm>
              <a:custGeom>
                <a:avLst/>
                <a:gdLst>
                  <a:gd name="T0" fmla="*/ 0 w 5"/>
                  <a:gd name="T1" fmla="*/ 0 h 2"/>
                  <a:gd name="T2" fmla="*/ 0 w 5"/>
                  <a:gd name="T3" fmla="*/ 2 h 2"/>
                  <a:gd name="T4" fmla="*/ 5 w 5"/>
                  <a:gd name="T5" fmla="*/ 2 h 2"/>
                  <a:gd name="T6" fmla="*/ 5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0" y="2"/>
                    </a:lnTo>
                    <a:lnTo>
                      <a:pt x="5" y="2"/>
                    </a:lnTo>
                    <a:lnTo>
                      <a:pt x="5" y="2"/>
                    </a:lnTo>
                    <a:lnTo>
                      <a:pt x="0" y="0"/>
                    </a:lnTo>
                    <a:close/>
                  </a:path>
                </a:pathLst>
              </a:custGeom>
              <a:solidFill>
                <a:srgbClr val="C1E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8" name="Freeform 558">
                <a:extLst>
                  <a:ext uri="{FF2B5EF4-FFF2-40B4-BE49-F238E27FC236}">
                    <a16:creationId xmlns:a16="http://schemas.microsoft.com/office/drawing/2014/main" id="{40B0B232-2666-5116-953E-C86C06CD83E2}"/>
                  </a:ext>
                </a:extLst>
              </p:cNvPr>
              <p:cNvSpPr>
                <a:spLocks/>
              </p:cNvSpPr>
              <p:nvPr/>
            </p:nvSpPr>
            <p:spPr bwMode="auto">
              <a:xfrm>
                <a:off x="2128612" y="-4352817"/>
                <a:ext cx="9922" cy="3969"/>
              </a:xfrm>
              <a:custGeom>
                <a:avLst/>
                <a:gdLst>
                  <a:gd name="T0" fmla="*/ 0 w 5"/>
                  <a:gd name="T1" fmla="*/ 0 h 2"/>
                  <a:gd name="T2" fmla="*/ 0 w 5"/>
                  <a:gd name="T3" fmla="*/ 2 h 2"/>
                  <a:gd name="T4" fmla="*/ 5 w 5"/>
                  <a:gd name="T5" fmla="*/ 2 h 2"/>
                  <a:gd name="T6" fmla="*/ 5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lnTo>
                      <a:pt x="0" y="2"/>
                    </a:lnTo>
                    <a:lnTo>
                      <a:pt x="5" y="2"/>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9" name="Freeform 1038">
                <a:extLst>
                  <a:ext uri="{FF2B5EF4-FFF2-40B4-BE49-F238E27FC236}">
                    <a16:creationId xmlns:a16="http://schemas.microsoft.com/office/drawing/2014/main" id="{CCCF60BA-E0EB-C880-039C-80DB940685F2}"/>
                  </a:ext>
                </a:extLst>
              </p:cNvPr>
              <p:cNvSpPr>
                <a:spLocks noEditPoints="1"/>
              </p:cNvSpPr>
              <p:nvPr/>
            </p:nvSpPr>
            <p:spPr bwMode="auto">
              <a:xfrm>
                <a:off x="1739677" y="-4719922"/>
                <a:ext cx="887008" cy="377029"/>
              </a:xfrm>
              <a:custGeom>
                <a:avLst/>
                <a:gdLst>
                  <a:gd name="T0" fmla="*/ 178 w 189"/>
                  <a:gd name="T1" fmla="*/ 80 h 80"/>
                  <a:gd name="T2" fmla="*/ 11 w 189"/>
                  <a:gd name="T3" fmla="*/ 80 h 80"/>
                  <a:gd name="T4" fmla="*/ 0 w 189"/>
                  <a:gd name="T5" fmla="*/ 69 h 80"/>
                  <a:gd name="T6" fmla="*/ 0 w 189"/>
                  <a:gd name="T7" fmla="*/ 11 h 80"/>
                  <a:gd name="T8" fmla="*/ 11 w 189"/>
                  <a:gd name="T9" fmla="*/ 0 h 80"/>
                  <a:gd name="T10" fmla="*/ 178 w 189"/>
                  <a:gd name="T11" fmla="*/ 0 h 80"/>
                  <a:gd name="T12" fmla="*/ 189 w 189"/>
                  <a:gd name="T13" fmla="*/ 11 h 80"/>
                  <a:gd name="T14" fmla="*/ 189 w 189"/>
                  <a:gd name="T15" fmla="*/ 69 h 80"/>
                  <a:gd name="T16" fmla="*/ 178 w 189"/>
                  <a:gd name="T17" fmla="*/ 80 h 80"/>
                  <a:gd name="T18" fmla="*/ 11 w 189"/>
                  <a:gd name="T19" fmla="*/ 2 h 80"/>
                  <a:gd name="T20" fmla="*/ 2 w 189"/>
                  <a:gd name="T21" fmla="*/ 11 h 80"/>
                  <a:gd name="T22" fmla="*/ 2 w 189"/>
                  <a:gd name="T23" fmla="*/ 69 h 80"/>
                  <a:gd name="T24" fmla="*/ 11 w 189"/>
                  <a:gd name="T25" fmla="*/ 78 h 80"/>
                  <a:gd name="T26" fmla="*/ 178 w 189"/>
                  <a:gd name="T27" fmla="*/ 78 h 80"/>
                  <a:gd name="T28" fmla="*/ 187 w 189"/>
                  <a:gd name="T29" fmla="*/ 69 h 80"/>
                  <a:gd name="T30" fmla="*/ 187 w 189"/>
                  <a:gd name="T31" fmla="*/ 11 h 80"/>
                  <a:gd name="T32" fmla="*/ 178 w 189"/>
                  <a:gd name="T33" fmla="*/ 2 h 80"/>
                  <a:gd name="T34" fmla="*/ 11 w 189"/>
                  <a:gd name="T35"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80">
                    <a:moveTo>
                      <a:pt x="178" y="80"/>
                    </a:moveTo>
                    <a:cubicBezTo>
                      <a:pt x="11" y="80"/>
                      <a:pt x="11" y="80"/>
                      <a:pt x="11" y="80"/>
                    </a:cubicBezTo>
                    <a:cubicBezTo>
                      <a:pt x="5" y="80"/>
                      <a:pt x="0" y="75"/>
                      <a:pt x="0" y="69"/>
                    </a:cubicBezTo>
                    <a:cubicBezTo>
                      <a:pt x="0" y="11"/>
                      <a:pt x="0" y="11"/>
                      <a:pt x="0" y="11"/>
                    </a:cubicBezTo>
                    <a:cubicBezTo>
                      <a:pt x="0" y="5"/>
                      <a:pt x="5" y="0"/>
                      <a:pt x="11" y="0"/>
                    </a:cubicBezTo>
                    <a:cubicBezTo>
                      <a:pt x="178" y="0"/>
                      <a:pt x="178" y="0"/>
                      <a:pt x="178" y="0"/>
                    </a:cubicBezTo>
                    <a:cubicBezTo>
                      <a:pt x="184" y="0"/>
                      <a:pt x="189" y="5"/>
                      <a:pt x="189" y="11"/>
                    </a:cubicBezTo>
                    <a:cubicBezTo>
                      <a:pt x="189" y="69"/>
                      <a:pt x="189" y="69"/>
                      <a:pt x="189" y="69"/>
                    </a:cubicBezTo>
                    <a:cubicBezTo>
                      <a:pt x="189" y="75"/>
                      <a:pt x="184" y="80"/>
                      <a:pt x="178" y="80"/>
                    </a:cubicBezTo>
                    <a:close/>
                    <a:moveTo>
                      <a:pt x="11" y="2"/>
                    </a:moveTo>
                    <a:cubicBezTo>
                      <a:pt x="6" y="2"/>
                      <a:pt x="2" y="6"/>
                      <a:pt x="2" y="11"/>
                    </a:cubicBezTo>
                    <a:cubicBezTo>
                      <a:pt x="2" y="69"/>
                      <a:pt x="2" y="69"/>
                      <a:pt x="2" y="69"/>
                    </a:cubicBezTo>
                    <a:cubicBezTo>
                      <a:pt x="2" y="74"/>
                      <a:pt x="6" y="78"/>
                      <a:pt x="11" y="78"/>
                    </a:cubicBezTo>
                    <a:cubicBezTo>
                      <a:pt x="178" y="78"/>
                      <a:pt x="178" y="78"/>
                      <a:pt x="178" y="78"/>
                    </a:cubicBezTo>
                    <a:cubicBezTo>
                      <a:pt x="183" y="78"/>
                      <a:pt x="187" y="74"/>
                      <a:pt x="187" y="69"/>
                    </a:cubicBezTo>
                    <a:cubicBezTo>
                      <a:pt x="187" y="11"/>
                      <a:pt x="187" y="11"/>
                      <a:pt x="187" y="11"/>
                    </a:cubicBezTo>
                    <a:cubicBezTo>
                      <a:pt x="187" y="6"/>
                      <a:pt x="183" y="2"/>
                      <a:pt x="178" y="2"/>
                    </a:cubicBezTo>
                    <a:lnTo>
                      <a:pt x="11" y="2"/>
                    </a:lnTo>
                    <a:close/>
                  </a:path>
                </a:pathLst>
              </a:custGeom>
              <a:solidFill>
                <a:srgbClr val="2EC5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0" name="Rectangle 1044">
                <a:extLst>
                  <a:ext uri="{FF2B5EF4-FFF2-40B4-BE49-F238E27FC236}">
                    <a16:creationId xmlns:a16="http://schemas.microsoft.com/office/drawing/2014/main" id="{78BF1100-B84D-8563-5AFF-41F411785967}"/>
                  </a:ext>
                </a:extLst>
              </p:cNvPr>
              <p:cNvSpPr>
                <a:spLocks noChangeArrowheads="1"/>
              </p:cNvSpPr>
              <p:nvPr/>
            </p:nvSpPr>
            <p:spPr bwMode="auto">
              <a:xfrm>
                <a:off x="1852785" y="-4561440"/>
                <a:ext cx="155212" cy="9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solidFill>
                      <a:srgbClr val="50E6FF"/>
                    </a:solidFill>
                    <a:effectLst/>
                    <a:uLnTx/>
                    <a:uFillTx/>
                    <a:latin typeface="Segoe UI" panose="020B0502040204020203" pitchFamily="34" charset="0"/>
                    <a:ea typeface="+mn-ea"/>
                    <a:cs typeface="+mn-cs"/>
                  </a:rPr>
                  <a:t>90%</a:t>
                </a:r>
                <a:endParaRPr kumimoji="0" lang="en-US" altLang="en-US" sz="1000" b="0" i="0" u="none" strike="noStrike" kern="0" cap="none" spc="0" normalizeH="0" baseline="0" noProof="0">
                  <a:ln>
                    <a:noFill/>
                  </a:ln>
                  <a:solidFill>
                    <a:srgbClr val="50E6FF"/>
                  </a:solidFill>
                  <a:effectLst/>
                  <a:uLnTx/>
                  <a:uFillTx/>
                  <a:latin typeface="Arial" panose="020B0604020202020204" pitchFamily="34" charset="0"/>
                  <a:ea typeface="+mn-ea"/>
                  <a:cs typeface="+mn-cs"/>
                </a:endParaRPr>
              </a:p>
            </p:txBody>
          </p:sp>
          <p:grpSp>
            <p:nvGrpSpPr>
              <p:cNvPr id="571" name="Group 570">
                <a:extLst>
                  <a:ext uri="{FF2B5EF4-FFF2-40B4-BE49-F238E27FC236}">
                    <a16:creationId xmlns:a16="http://schemas.microsoft.com/office/drawing/2014/main" id="{B76BD566-868B-08CA-365D-9D0EF87F45F6}"/>
                  </a:ext>
                </a:extLst>
              </p:cNvPr>
              <p:cNvGrpSpPr/>
              <p:nvPr/>
            </p:nvGrpSpPr>
            <p:grpSpPr>
              <a:xfrm>
                <a:off x="1872006" y="-4650323"/>
                <a:ext cx="312560" cy="43856"/>
                <a:chOff x="8367919" y="6002514"/>
                <a:chExt cx="412177" cy="25661"/>
              </a:xfrm>
            </p:grpSpPr>
            <p:sp>
              <p:nvSpPr>
                <p:cNvPr id="572" name="Rectangle 1050">
                  <a:extLst>
                    <a:ext uri="{FF2B5EF4-FFF2-40B4-BE49-F238E27FC236}">
                      <a16:creationId xmlns:a16="http://schemas.microsoft.com/office/drawing/2014/main" id="{07CA9A6D-BCD9-F085-9261-B0FB1843B8FC}"/>
                    </a:ext>
                  </a:extLst>
                </p:cNvPr>
                <p:cNvSpPr>
                  <a:spLocks noChangeArrowheads="1"/>
                </p:cNvSpPr>
                <p:nvPr/>
              </p:nvSpPr>
              <p:spPr bwMode="auto">
                <a:xfrm>
                  <a:off x="8367919" y="6002514"/>
                  <a:ext cx="412177" cy="580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3" name="Rectangle 1051">
                  <a:extLst>
                    <a:ext uri="{FF2B5EF4-FFF2-40B4-BE49-F238E27FC236}">
                      <a16:creationId xmlns:a16="http://schemas.microsoft.com/office/drawing/2014/main" id="{0B60BDBE-1A41-1AA9-0D02-98351F4A361C}"/>
                    </a:ext>
                  </a:extLst>
                </p:cNvPr>
                <p:cNvSpPr>
                  <a:spLocks noChangeArrowheads="1"/>
                </p:cNvSpPr>
                <p:nvPr/>
              </p:nvSpPr>
              <p:spPr bwMode="auto">
                <a:xfrm>
                  <a:off x="8367919" y="6022370"/>
                  <a:ext cx="269366" cy="580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563" name="Partial Circle 562">
              <a:extLst>
                <a:ext uri="{FF2B5EF4-FFF2-40B4-BE49-F238E27FC236}">
                  <a16:creationId xmlns:a16="http://schemas.microsoft.com/office/drawing/2014/main" id="{56D7FA0B-E76D-6ED4-99D1-09B6FD8E3940}"/>
                </a:ext>
              </a:extLst>
            </p:cNvPr>
            <p:cNvSpPr/>
            <p:nvPr/>
          </p:nvSpPr>
          <p:spPr bwMode="auto">
            <a:xfrm>
              <a:off x="7539900" y="-4663427"/>
              <a:ext cx="335597" cy="335597"/>
            </a:xfrm>
            <a:prstGeom prst="pi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05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62" name="Graphic 761">
            <a:extLst>
              <a:ext uri="{FF2B5EF4-FFF2-40B4-BE49-F238E27FC236}">
                <a16:creationId xmlns:a16="http://schemas.microsoft.com/office/drawing/2014/main" id="{E99AC510-A52B-0705-3C72-CC2513F547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7303" y="3095633"/>
            <a:ext cx="1398099" cy="484490"/>
          </a:xfrm>
          <a:prstGeom prst="rect">
            <a:avLst/>
          </a:prstGeom>
        </p:spPr>
      </p:pic>
      <p:pic>
        <p:nvPicPr>
          <p:cNvPr id="764" name="Graphic 763">
            <a:extLst>
              <a:ext uri="{FF2B5EF4-FFF2-40B4-BE49-F238E27FC236}">
                <a16:creationId xmlns:a16="http://schemas.microsoft.com/office/drawing/2014/main" id="{483B2462-0A66-077D-5C21-49D20DB6AB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687895" y="3528657"/>
            <a:ext cx="1411384" cy="528831"/>
          </a:xfrm>
          <a:prstGeom prst="rect">
            <a:avLst/>
          </a:prstGeom>
        </p:spPr>
      </p:pic>
      <p:pic>
        <p:nvPicPr>
          <p:cNvPr id="766" name="Graphic 765">
            <a:extLst>
              <a:ext uri="{FF2B5EF4-FFF2-40B4-BE49-F238E27FC236}">
                <a16:creationId xmlns:a16="http://schemas.microsoft.com/office/drawing/2014/main" id="{BDBCDDD8-0CA7-4E2B-78A2-31B3988A03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9536636" y="3762143"/>
            <a:ext cx="1411384" cy="528831"/>
          </a:xfrm>
          <a:prstGeom prst="rect">
            <a:avLst/>
          </a:prstGeom>
        </p:spPr>
      </p:pic>
    </p:spTree>
    <p:extLst>
      <p:ext uri="{BB962C8B-B14F-4D97-AF65-F5344CB8AC3E}">
        <p14:creationId xmlns:p14="http://schemas.microsoft.com/office/powerpoint/2010/main" val="27308535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8B411-C5F4-E723-0956-994377658332}"/>
              </a:ext>
            </a:extLst>
          </p:cNvPr>
          <p:cNvSpPr>
            <a:spLocks noGrp="1"/>
          </p:cNvSpPr>
          <p:nvPr>
            <p:ph type="title"/>
          </p:nvPr>
        </p:nvSpPr>
        <p:spPr>
          <a:xfrm>
            <a:off x="2084387" y="950026"/>
            <a:ext cx="8023225" cy="3200400"/>
          </a:xfrm>
        </p:spPr>
        <p:txBody>
          <a:bodyPr/>
          <a:lstStyle/>
          <a:p>
            <a:r>
              <a:rPr lang="en-US"/>
              <a:t>Customer Examples</a:t>
            </a:r>
          </a:p>
        </p:txBody>
      </p:sp>
    </p:spTree>
    <p:extLst>
      <p:ext uri="{BB962C8B-B14F-4D97-AF65-F5344CB8AC3E}">
        <p14:creationId xmlns:p14="http://schemas.microsoft.com/office/powerpoint/2010/main" val="6329751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A64A-316F-5266-E786-7B91D95A39FC}"/>
              </a:ext>
            </a:extLst>
          </p:cNvPr>
          <p:cNvSpPr>
            <a:spLocks noGrp="1"/>
          </p:cNvSpPr>
          <p:nvPr>
            <p:ph type="title"/>
          </p:nvPr>
        </p:nvSpPr>
        <p:spPr>
          <a:xfrm>
            <a:off x="588263" y="457200"/>
            <a:ext cx="11018520" cy="430887"/>
          </a:xfrm>
        </p:spPr>
        <p:txBody>
          <a:bodyPr/>
          <a:lstStyle/>
          <a:p>
            <a:r>
              <a:rPr lang="en-US" sz="2800"/>
              <a:t>Common Digital Engineering </a:t>
            </a:r>
            <a:r>
              <a:rPr lang="en-US" sz="2800" noProof="0"/>
              <a:t>Challenges &amp; Blockers </a:t>
            </a:r>
            <a:endParaRPr lang="en-US" sz="2800" spc="0">
              <a:ln>
                <a:noFill/>
              </a:ln>
              <a:solidFill>
                <a:srgbClr val="FFFFFF"/>
              </a:solidFill>
              <a:latin typeface="Segoe UI"/>
              <a:cs typeface="+mn-cs"/>
            </a:endParaRPr>
          </a:p>
        </p:txBody>
      </p:sp>
      <p:sp>
        <p:nvSpPr>
          <p:cNvPr id="3" name="TextBox 2">
            <a:extLst>
              <a:ext uri="{FF2B5EF4-FFF2-40B4-BE49-F238E27FC236}">
                <a16:creationId xmlns:a16="http://schemas.microsoft.com/office/drawing/2014/main" id="{B3500323-2A69-058C-3B3F-6C5785D0B623}"/>
              </a:ext>
            </a:extLst>
          </p:cNvPr>
          <p:cNvSpPr txBox="1"/>
          <p:nvPr/>
        </p:nvSpPr>
        <p:spPr>
          <a:xfrm>
            <a:off x="678094" y="2188396"/>
            <a:ext cx="346249" cy="615553"/>
          </a:xfrm>
          <a:prstGeom prst="rect">
            <a:avLst/>
          </a:prstGeom>
          <a:noFill/>
        </p:spPr>
        <p:txBody>
          <a:bodyPr wrap="non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aphicFrame>
        <p:nvGraphicFramePr>
          <p:cNvPr id="7" name="Table 7">
            <a:extLst>
              <a:ext uri="{FF2B5EF4-FFF2-40B4-BE49-F238E27FC236}">
                <a16:creationId xmlns:a16="http://schemas.microsoft.com/office/drawing/2014/main" id="{4392D3D7-B3D8-4EB6-A939-02580E3D718E}"/>
              </a:ext>
            </a:extLst>
          </p:cNvPr>
          <p:cNvGraphicFramePr>
            <a:graphicFrameLocks noGrp="1"/>
          </p:cNvGraphicFramePr>
          <p:nvPr/>
        </p:nvGraphicFramePr>
        <p:xfrm>
          <a:off x="495386" y="1397627"/>
          <a:ext cx="11018520" cy="4968240"/>
        </p:xfrm>
        <a:graphic>
          <a:graphicData uri="http://schemas.openxmlformats.org/drawingml/2006/table">
            <a:tbl>
              <a:tblPr firstRow="1" bandRow="1">
                <a:tableStyleId>{3B4B98B0-60AC-42C2-AFA5-B58CD77FA1E5}</a:tableStyleId>
              </a:tblPr>
              <a:tblGrid>
                <a:gridCol w="4925385">
                  <a:extLst>
                    <a:ext uri="{9D8B030D-6E8A-4147-A177-3AD203B41FA5}">
                      <a16:colId xmlns:a16="http://schemas.microsoft.com/office/drawing/2014/main" val="1641330197"/>
                    </a:ext>
                  </a:extLst>
                </a:gridCol>
                <a:gridCol w="6093135">
                  <a:extLst>
                    <a:ext uri="{9D8B030D-6E8A-4147-A177-3AD203B41FA5}">
                      <a16:colId xmlns:a16="http://schemas.microsoft.com/office/drawing/2014/main" val="139106988"/>
                    </a:ext>
                  </a:extLst>
                </a:gridCol>
              </a:tblGrid>
              <a:tr h="0">
                <a:tc>
                  <a:txBody>
                    <a:bodyPr/>
                    <a:lstStyle/>
                    <a:p>
                      <a:r>
                        <a:rPr lang="en-US" sz="2000">
                          <a:solidFill>
                            <a:schemeClr val="accent2"/>
                          </a:solidFill>
                          <a:latin typeface="+mj-lt"/>
                        </a:rPr>
                        <a:t>Challenge</a:t>
                      </a:r>
                    </a:p>
                  </a:txBody>
                  <a:tcPr marL="182880" marR="182880" marT="91440" marB="91440" anchor="b">
                    <a:lnL>
                      <a:noFill/>
                    </a:lnL>
                    <a:lnR w="12700" cap="flat" cmpd="sng" algn="ctr">
                      <a:noFill/>
                      <a:prstDash val="solid"/>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accent2"/>
                          </a:solidFill>
                          <a:latin typeface="+mj-lt"/>
                        </a:rPr>
                        <a:t>Strategy to Address</a:t>
                      </a:r>
                    </a:p>
                  </a:txBody>
                  <a:tcPr marL="182880" marR="182880" marT="91440" marB="91440" anchor="b">
                    <a:lnL w="12700" cap="flat" cmpd="sng" algn="ctr">
                      <a:noFill/>
                      <a:prstDash val="solid"/>
                      <a:round/>
                      <a:headEnd type="none" w="med" len="med"/>
                      <a:tailEnd type="none" w="med" len="med"/>
                    </a:lnL>
                    <a:lnR>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1690888"/>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rPr>
                        <a:t>Shoe-horning Digital Engineering in with existing legacy business processes</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Modernize business processes and culture to support the transformation</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19050" cap="flat" cmpd="sng" algn="ctr">
                      <a:solidFill>
                        <a:schemeClr val="accent2"/>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4071846488"/>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rPr>
                        <a:t>“Boiling the ocean” – trying to transition to Digital Engineering all at once</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Select pilot projects at appropriate scale – then learn, refine, and grow. </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881382021"/>
                  </a:ext>
                </a:extLst>
              </a:tr>
              <a:tr h="0">
                <a:tc>
                  <a:txBody>
                    <a:bodyPr/>
                    <a:lstStyle/>
                    <a:p>
                      <a:r>
                        <a:rPr lang="en-US" sz="1400">
                          <a:solidFill>
                            <a:schemeClr val="tx1"/>
                          </a:solidFill>
                          <a:latin typeface="+mn-lt"/>
                        </a:rPr>
                        <a:t>Measuring progress and performance via legacy methods (e.g. EVMS)</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Modern measures (e.g., OKRs, KPIs), agile metrics, and automatic metrics capture</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2158267396"/>
                  </a:ext>
                </a:extLst>
              </a:tr>
              <a:tr h="0">
                <a:tc>
                  <a:txBody>
                    <a:bodyPr/>
                    <a:lstStyle/>
                    <a:p>
                      <a:r>
                        <a:rPr lang="en-US" sz="1400">
                          <a:solidFill>
                            <a:schemeClr val="tx1"/>
                          </a:solidFill>
                          <a:latin typeface="+mn-lt"/>
                        </a:rPr>
                        <a:t>Focusing on process and tools</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Focus on people and mission outcomes</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3096287270"/>
                  </a:ext>
                </a:extLst>
              </a:tr>
              <a:tr h="0">
                <a:tc>
                  <a:txBody>
                    <a:bodyPr/>
                    <a:lstStyle/>
                    <a:p>
                      <a:r>
                        <a:rPr lang="en-US" sz="1400">
                          <a:solidFill>
                            <a:schemeClr val="tx1"/>
                          </a:solidFill>
                          <a:latin typeface="+mn-lt"/>
                        </a:rPr>
                        <a:t>No common dev platform or ecosystem</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Leverage an accredited, cloud-enabled platform to provide secure, interconnected infrastructure, collaborative dev environment, deployment sandbox, and dev tools (Agile, DevSecOps, CI/CD pipeline). Leverage dev low / deploy high wherever appropriate and possible.</a:t>
                      </a:r>
                    </a:p>
                    <a:p>
                      <a:r>
                        <a:rPr lang="en-US" sz="1400" i="1">
                          <a:solidFill>
                            <a:schemeClr val="tx1"/>
                          </a:solidFill>
                          <a:latin typeface="+mn-lt"/>
                        </a:rPr>
                        <a:t>[Great opportunity to instantiate Software Factories!]</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3919893178"/>
                  </a:ext>
                </a:extLst>
              </a:tr>
              <a:tr h="0">
                <a:tc>
                  <a:txBody>
                    <a:bodyPr/>
                    <a:lstStyle/>
                    <a:p>
                      <a:r>
                        <a:rPr lang="en-US" sz="1400">
                          <a:solidFill>
                            <a:schemeClr val="tx1"/>
                          </a:solidFill>
                          <a:latin typeface="+mn-lt"/>
                        </a:rPr>
                        <a:t>Legacy acquisitions approaches and contracting vehicles</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Non-traditional vehicles (OTAs) &amp; agile contracting methods</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1104142746"/>
                  </a:ext>
                </a:extLst>
              </a:tr>
              <a:tr h="0">
                <a:tc>
                  <a:txBody>
                    <a:bodyPr/>
                    <a:lstStyle/>
                    <a:p>
                      <a:r>
                        <a:rPr lang="en-US" sz="1400">
                          <a:solidFill>
                            <a:schemeClr val="tx1"/>
                          </a:solidFill>
                          <a:latin typeface="+mn-lt"/>
                        </a:rPr>
                        <a:t>Risk-averse culture</a:t>
                      </a:r>
                    </a:p>
                  </a:txBody>
                  <a:tcPr marL="182880" marR="182880" marT="91440" marB="91440">
                    <a:lnL>
                      <a:noFill/>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tc>
                  <a:txBody>
                    <a:bodyPr/>
                    <a:lstStyle/>
                    <a:p>
                      <a:r>
                        <a:rPr lang="en-US" sz="1400">
                          <a:solidFill>
                            <a:schemeClr val="tx1"/>
                          </a:solidFill>
                          <a:latin typeface="+mn-lt"/>
                        </a:rPr>
                        <a:t>Transformational leadership, learning-oriented, fail-forward culture, partnership with Big Tech and non-traditional vendors. </a:t>
                      </a:r>
                    </a:p>
                  </a:txBody>
                  <a:tcPr marL="182880" marR="182880" marT="91440" marB="91440">
                    <a:lnL w="6350" cap="flat" cmpd="sng" algn="ctr">
                      <a:solidFill>
                        <a:schemeClr val="tx1">
                          <a:lumMod val="75000"/>
                        </a:schemeClr>
                      </a:solidFill>
                      <a:prstDash val="solid"/>
                      <a:round/>
                      <a:headEnd type="none" w="med" len="med"/>
                      <a:tailEnd type="none" w="med" len="med"/>
                    </a:lnL>
                    <a:lnR>
                      <a:noFill/>
                    </a:lnR>
                    <a:lnT w="6350" cap="flat" cmpd="sng" algn="ctr">
                      <a:solidFill>
                        <a:schemeClr val="tx1">
                          <a:lumMod val="75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6">
                        <a:lumMod val="10000"/>
                      </a:schemeClr>
                    </a:solidFill>
                  </a:tcPr>
                </a:tc>
                <a:extLst>
                  <a:ext uri="{0D108BD9-81ED-4DB2-BD59-A6C34878D82A}">
                    <a16:rowId xmlns:a16="http://schemas.microsoft.com/office/drawing/2014/main" val="2805833474"/>
                  </a:ext>
                </a:extLst>
              </a:tr>
            </a:tbl>
          </a:graphicData>
        </a:graphic>
      </p:graphicFrame>
    </p:spTree>
    <p:extLst>
      <p:ext uri="{BB962C8B-B14F-4D97-AF65-F5344CB8AC3E}">
        <p14:creationId xmlns:p14="http://schemas.microsoft.com/office/powerpoint/2010/main" val="28173267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ounded Rectangle 12"/>
          <p:cNvSpPr/>
          <p:nvPr/>
        </p:nvSpPr>
        <p:spPr>
          <a:xfrm>
            <a:off x="4344365" y="2415251"/>
            <a:ext cx="7378712" cy="372704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73B01">
                  <a:lumMod val="50000"/>
                </a:srgbClr>
              </a:solidFill>
              <a:effectLst/>
              <a:uLnTx/>
              <a:uFillTx/>
              <a:latin typeface="Segoe UI"/>
              <a:ea typeface="+mn-ea"/>
              <a:cs typeface="+mn-cs"/>
            </a:endParaRPr>
          </a:p>
        </p:txBody>
      </p:sp>
      <p:sp>
        <p:nvSpPr>
          <p:cNvPr id="7" name="Rounded Rectangle 6"/>
          <p:cNvSpPr/>
          <p:nvPr/>
        </p:nvSpPr>
        <p:spPr>
          <a:xfrm>
            <a:off x="747654" y="1404395"/>
            <a:ext cx="10975421" cy="8263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solidFill>
                <a:effectLst/>
                <a:uLnTx/>
                <a:uFillTx/>
                <a:latin typeface="Segoe UI Semibold"/>
                <a:ea typeface="+mn-ea"/>
                <a:cs typeface="+mn-cs"/>
              </a:rPr>
              <a:t>Vision: One Collaborative Engineering Environment </a:t>
            </a:r>
          </a:p>
        </p:txBody>
      </p:sp>
      <p:sp>
        <p:nvSpPr>
          <p:cNvPr id="3" name="Title 2"/>
          <p:cNvSpPr>
            <a:spLocks noGrp="1"/>
          </p:cNvSpPr>
          <p:nvPr>
            <p:ph type="title"/>
          </p:nvPr>
        </p:nvSpPr>
        <p:spPr/>
        <p:txBody>
          <a:bodyPr>
            <a:normAutofit/>
          </a:bodyPr>
          <a:lstStyle/>
          <a:p>
            <a:r>
              <a:rPr lang="en-US"/>
              <a:t>NATO Software Factory (NSF)</a:t>
            </a:r>
          </a:p>
        </p:txBody>
      </p:sp>
      <p:sp>
        <p:nvSpPr>
          <p:cNvPr id="8" name="Rounded Rectangle 7"/>
          <p:cNvSpPr/>
          <p:nvPr/>
        </p:nvSpPr>
        <p:spPr>
          <a:xfrm>
            <a:off x="747655" y="2526925"/>
            <a:ext cx="2173023" cy="3387969"/>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Segoe UI Semibold"/>
                <a:ea typeface="+mn-ea"/>
                <a:cs typeface="+mn-cs"/>
              </a:rPr>
              <a:t>Alliance Federation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Segoe UI Semibold"/>
                <a:ea typeface="+mn-ea"/>
                <a:cs typeface="+mn-cs"/>
              </a:rPr>
              <a:t>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Segoe UI Semibold"/>
                <a:ea typeface="+mn-ea"/>
                <a:cs typeface="+mn-cs"/>
              </a:rPr>
              <a:t>Academia</a:t>
            </a:r>
          </a:p>
        </p:txBody>
      </p:sp>
      <p:sp>
        <p:nvSpPr>
          <p:cNvPr id="9" name="Rounded Rectangle 8"/>
          <p:cNvSpPr/>
          <p:nvPr/>
        </p:nvSpPr>
        <p:spPr>
          <a:xfrm>
            <a:off x="4680032" y="4188301"/>
            <a:ext cx="6796861" cy="1612197"/>
          </a:xfrm>
          <a:prstGeom prst="roundRect">
            <a:avLst/>
          </a:prstGeom>
          <a:solidFill>
            <a:schemeClr val="bg1"/>
          </a:solidFill>
          <a:ln w="12700" cap="flat" cmpd="sng" algn="ctr">
            <a:solidFill>
              <a:sysClr val="windowText" lastClr="000000"/>
            </a:solidFill>
            <a:prstDash val="solid"/>
            <a:miter lim="800000"/>
          </a:ln>
          <a:effectLst/>
        </p:spPr>
        <p:txBody>
          <a:bodyPr rtlCol="0" anchor="t"/>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Semibold"/>
                <a:ea typeface="+mn-ea"/>
                <a:cs typeface="+mn-cs"/>
              </a:rPr>
              <a:t>DevSecOps Platform</a:t>
            </a:r>
            <a:br>
              <a:rPr kumimoji="0" lang="en-US" sz="2400" b="1" i="0" u="none" strike="noStrike" kern="0" cap="none" spc="0" normalizeH="0" baseline="0" noProof="0">
                <a:ln>
                  <a:noFill/>
                </a:ln>
                <a:solidFill>
                  <a:srgbClr val="FFFFFF"/>
                </a:solidFill>
                <a:effectLst/>
                <a:uLnTx/>
                <a:uFillTx/>
                <a:latin typeface="Segoe UI"/>
                <a:ea typeface="+mn-ea"/>
                <a:cs typeface="+mn-cs"/>
              </a:rPr>
            </a:br>
            <a:r>
              <a:rPr kumimoji="0" lang="en-US" sz="1300" b="0" i="0" u="none" strike="noStrike" kern="0" cap="none" spc="0" normalizeH="0" baseline="0" noProof="0">
                <a:ln>
                  <a:noFill/>
                </a:ln>
                <a:solidFill>
                  <a:srgbClr val="FFFFFF"/>
                </a:solidFill>
                <a:effectLst/>
                <a:uLnTx/>
                <a:uFillTx/>
                <a:latin typeface="Segoe UI"/>
                <a:ea typeface="+mn-ea"/>
                <a:cs typeface="+mn-cs"/>
              </a:rPr>
              <a:t>Hybrid Cloud</a:t>
            </a:r>
            <a:br>
              <a:rPr kumimoji="0" lang="en-US" sz="1300" b="0" i="0" u="none" strike="noStrike" kern="0" cap="none" spc="0" normalizeH="0" baseline="0" noProof="0">
                <a:ln>
                  <a:noFill/>
                </a:ln>
                <a:solidFill>
                  <a:srgbClr val="FFFFFF"/>
                </a:solidFill>
                <a:effectLst/>
                <a:uLnTx/>
                <a:uFillTx/>
                <a:latin typeface="Segoe UI"/>
                <a:ea typeface="+mn-ea"/>
                <a:cs typeface="+mn-cs"/>
              </a:rPr>
            </a:br>
            <a:r>
              <a:rPr kumimoji="0" lang="en-US" sz="1300" b="0" i="0" u="none" strike="noStrike" kern="0" cap="none" spc="0" normalizeH="0" baseline="0" noProof="0">
                <a:ln>
                  <a:noFill/>
                </a:ln>
                <a:solidFill>
                  <a:srgbClr val="FFFFFF"/>
                </a:solidFill>
                <a:effectLst/>
                <a:uLnTx/>
                <a:uFillTx/>
                <a:latin typeface="Segoe UI"/>
                <a:ea typeface="+mn-ea"/>
                <a:cs typeface="+mn-cs"/>
              </a:rPr>
              <a:t>Requirements</a:t>
            </a:r>
            <a:r>
              <a:rPr kumimoji="0" lang="en-US" sz="1300" b="1" i="0" u="none" strike="noStrike" kern="0" cap="none" spc="0" normalizeH="0" baseline="0" noProof="0">
                <a:ln>
                  <a:noFill/>
                </a:ln>
                <a:solidFill>
                  <a:srgbClr val="FFFFFF"/>
                </a:solidFill>
                <a:effectLst/>
                <a:uLnTx/>
                <a:uFillTx/>
                <a:latin typeface="Segoe UI"/>
                <a:ea typeface="+mn-ea"/>
                <a:cs typeface="+mn-cs"/>
              </a:rPr>
              <a:t> | </a:t>
            </a:r>
            <a:r>
              <a:rPr kumimoji="0" lang="en-US" sz="1300" b="0" i="0" u="none" strike="noStrike" kern="0" cap="none" spc="0" normalizeH="0" baseline="0" noProof="0">
                <a:ln>
                  <a:noFill/>
                </a:ln>
                <a:solidFill>
                  <a:srgbClr val="FFFFFF"/>
                </a:solidFill>
                <a:effectLst/>
                <a:uLnTx/>
                <a:uFillTx/>
                <a:latin typeface="Segoe UI"/>
                <a:ea typeface="+mn-ea"/>
                <a:cs typeface="+mn-cs"/>
              </a:rPr>
              <a:t>Architecture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Design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Code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Work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Build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Test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Deploy </a:t>
            </a:r>
            <a:r>
              <a:rPr kumimoji="0" lang="en-US" sz="1300" b="1" i="0" u="none" strike="noStrike" kern="0" cap="none" spc="0" normalizeH="0" baseline="0" noProof="0">
                <a:ln>
                  <a:noFill/>
                </a:ln>
                <a:solidFill>
                  <a:srgbClr val="FFFFFF"/>
                </a:solidFill>
                <a:effectLst/>
                <a:uLnTx/>
                <a:uFillTx/>
                <a:latin typeface="Segoe UI"/>
                <a:ea typeface="+mn-ea"/>
                <a:cs typeface="+mn-cs"/>
              </a:rPr>
              <a:t>|</a:t>
            </a:r>
            <a:r>
              <a:rPr kumimoji="0" lang="en-US" sz="1300" b="0" i="0" u="none" strike="noStrike" kern="0" cap="none" spc="0" normalizeH="0" baseline="0" noProof="0">
                <a:ln>
                  <a:noFill/>
                </a:ln>
                <a:solidFill>
                  <a:srgbClr val="FFFFFF"/>
                </a:solidFill>
                <a:effectLst/>
                <a:uLnTx/>
                <a:uFillTx/>
                <a:latin typeface="Segoe UI"/>
                <a:ea typeface="+mn-ea"/>
                <a:cs typeface="+mn-cs"/>
              </a:rPr>
              <a:t>  Release</a:t>
            </a:r>
            <a:endParaRPr kumimoji="0" lang="en-US" sz="1300" b="1" i="0" u="none" strike="noStrike" kern="0" cap="none" spc="0" normalizeH="0" baseline="0" noProof="0">
              <a:ln>
                <a:noFill/>
              </a:ln>
              <a:solidFill>
                <a:srgbClr val="FFFFFF"/>
              </a:solidFill>
              <a:effectLst/>
              <a:uLnTx/>
              <a:uFillTx/>
              <a:latin typeface="Segoe UI"/>
              <a:ea typeface="+mn-ea"/>
              <a:cs typeface="+mn-cs"/>
            </a:endParaRPr>
          </a:p>
        </p:txBody>
      </p:sp>
      <p:sp>
        <p:nvSpPr>
          <p:cNvPr id="10" name="Rounded Rectangle 9"/>
          <p:cNvSpPr/>
          <p:nvPr/>
        </p:nvSpPr>
        <p:spPr>
          <a:xfrm>
            <a:off x="4680031" y="2777943"/>
            <a:ext cx="6796862" cy="1225901"/>
          </a:xfrm>
          <a:prstGeom prst="roundRect">
            <a:avLst/>
          </a:prstGeom>
          <a:solidFill>
            <a:schemeClr val="bg1"/>
          </a:solidFill>
          <a:ln w="12700" cap="flat" cmpd="sng" algn="ctr">
            <a:solidFill>
              <a:srgbClr val="ACCBF9">
                <a:lumMod val="50000"/>
              </a:srgbClr>
            </a:solidFill>
            <a:prstDash val="solid"/>
            <a:miter lim="800000"/>
          </a:ln>
          <a:effectLst/>
        </p:spPr>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Semibold"/>
                <a:ea typeface="+mn-ea"/>
                <a:cs typeface="+mn-cs"/>
              </a:rPr>
              <a:t>NATO App Store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mn-cs"/>
              </a:rPr>
              <a:t>Electronic distribution of NATO FAS apps to Nations via EDML</a:t>
            </a:r>
          </a:p>
        </p:txBody>
      </p:sp>
      <p:sp>
        <p:nvSpPr>
          <p:cNvPr id="11" name="Left-Right Arrow 10"/>
          <p:cNvSpPr/>
          <p:nvPr/>
        </p:nvSpPr>
        <p:spPr>
          <a:xfrm>
            <a:off x="3215549" y="3157695"/>
            <a:ext cx="763675" cy="271305"/>
          </a:xfrm>
          <a:prstGeom prst="leftRightArrow">
            <a:avLst/>
          </a:prstGeom>
          <a:solidFill>
            <a:schemeClr val="accent2">
              <a:lumMod val="60000"/>
              <a:lumOff val="40000"/>
            </a:schemeClr>
          </a:solidFill>
          <a:ln w="12700" cap="flat" cmpd="sng" algn="ctr">
            <a:solidFill>
              <a:srgbClr val="00247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 name="Left-Right Arrow 11"/>
          <p:cNvSpPr/>
          <p:nvPr/>
        </p:nvSpPr>
        <p:spPr>
          <a:xfrm>
            <a:off x="3215548" y="5047855"/>
            <a:ext cx="763675" cy="271305"/>
          </a:xfrm>
          <a:prstGeom prst="leftRightArrow">
            <a:avLst/>
          </a:prstGeom>
          <a:solidFill>
            <a:schemeClr val="accent2">
              <a:lumMod val="60000"/>
              <a:lumOff val="40000"/>
            </a:schemeClr>
          </a:solidFill>
          <a:ln w="12700" cap="flat" cmpd="sng" algn="ctr">
            <a:solidFill>
              <a:srgbClr val="00247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 name="Left-Right Arrow 13"/>
          <p:cNvSpPr/>
          <p:nvPr/>
        </p:nvSpPr>
        <p:spPr>
          <a:xfrm>
            <a:off x="3215549" y="4084858"/>
            <a:ext cx="763675" cy="271305"/>
          </a:xfrm>
          <a:prstGeom prst="leftRightArrow">
            <a:avLst/>
          </a:prstGeom>
          <a:solidFill>
            <a:schemeClr val="accent2">
              <a:lumMod val="60000"/>
              <a:lumOff val="40000"/>
            </a:schemeClr>
          </a:solidFill>
          <a:ln w="12700" cap="flat" cmpd="sng" algn="ctr">
            <a:solidFill>
              <a:srgbClr val="00247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15" name="Picture 14" descr="A picture containing text, clipart&#10;&#10;Description automatically generated">
            <a:extLst>
              <a:ext uri="{FF2B5EF4-FFF2-40B4-BE49-F238E27FC236}">
                <a16:creationId xmlns:a16="http://schemas.microsoft.com/office/drawing/2014/main" id="{6651B7FA-86AD-4241-87EE-2F3A068067BF}"/>
              </a:ext>
            </a:extLst>
          </p:cNvPr>
          <p:cNvPicPr>
            <a:picLocks noChangeAspect="1"/>
          </p:cNvPicPr>
          <p:nvPr/>
        </p:nvPicPr>
        <p:blipFill>
          <a:blip r:embed="rId4"/>
          <a:stretch>
            <a:fillRect/>
          </a:stretch>
        </p:blipFill>
        <p:spPr>
          <a:xfrm>
            <a:off x="9974976" y="4289641"/>
            <a:ext cx="1247462" cy="783430"/>
          </a:xfrm>
          <a:prstGeom prst="rect">
            <a:avLst/>
          </a:prstGeom>
        </p:spPr>
      </p:pic>
      <p:pic>
        <p:nvPicPr>
          <p:cNvPr id="17" name="Picture 16" descr="Logo&#10;&#10;Description automatically generated">
            <a:extLst>
              <a:ext uri="{FF2B5EF4-FFF2-40B4-BE49-F238E27FC236}">
                <a16:creationId xmlns:a16="http://schemas.microsoft.com/office/drawing/2014/main" id="{E9CA6BD9-CB64-4641-B5F0-3C0362F15305}"/>
              </a:ext>
            </a:extLst>
          </p:cNvPr>
          <p:cNvPicPr>
            <a:picLocks noChangeAspect="1"/>
          </p:cNvPicPr>
          <p:nvPr/>
        </p:nvPicPr>
        <p:blipFill>
          <a:blip r:embed="rId5"/>
          <a:stretch>
            <a:fillRect/>
          </a:stretch>
        </p:blipFill>
        <p:spPr>
          <a:xfrm>
            <a:off x="9889089" y="2939781"/>
            <a:ext cx="1244212" cy="720479"/>
          </a:xfrm>
          <a:prstGeom prst="rect">
            <a:avLst/>
          </a:prstGeom>
        </p:spPr>
      </p:pic>
      <p:pic>
        <p:nvPicPr>
          <p:cNvPr id="6" name="Picture 5">
            <a:extLst>
              <a:ext uri="{FF2B5EF4-FFF2-40B4-BE49-F238E27FC236}">
                <a16:creationId xmlns:a16="http://schemas.microsoft.com/office/drawing/2014/main" id="{9C169869-6734-479C-8B25-2EEAB749E39C}"/>
              </a:ext>
            </a:extLst>
          </p:cNvPr>
          <p:cNvPicPr>
            <a:picLocks noChangeAspect="1"/>
          </p:cNvPicPr>
          <p:nvPr/>
        </p:nvPicPr>
        <p:blipFill>
          <a:blip r:embed="rId6"/>
          <a:stretch>
            <a:fillRect/>
          </a:stretch>
        </p:blipFill>
        <p:spPr>
          <a:xfrm>
            <a:off x="9542006" y="280660"/>
            <a:ext cx="1591295" cy="907077"/>
          </a:xfrm>
          <a:prstGeom prst="rect">
            <a:avLst/>
          </a:prstGeom>
        </p:spPr>
      </p:pic>
    </p:spTree>
    <p:extLst>
      <p:ext uri="{BB962C8B-B14F-4D97-AF65-F5344CB8AC3E}">
        <p14:creationId xmlns:p14="http://schemas.microsoft.com/office/powerpoint/2010/main" val="2067338649"/>
      </p:ext>
    </p:extLst>
  </p:cSld>
  <p:clrMapOvr>
    <a:overrideClrMapping bg1="dk1" tx1="lt1" bg2="dk2" tx2="lt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7" name="Picture 56" descr="A close up of a logo&#10;&#10;Description generated with very high confidence">
            <a:extLst>
              <a:ext uri="{FF2B5EF4-FFF2-40B4-BE49-F238E27FC236}">
                <a16:creationId xmlns:a16="http://schemas.microsoft.com/office/drawing/2014/main" id="{A3D5DEB7-A85F-4A4C-B202-6B028B7D26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50260" y="1438711"/>
            <a:ext cx="1306345" cy="951360"/>
          </a:xfrm>
          <a:prstGeom prst="rect">
            <a:avLst/>
          </a:prstGeom>
        </p:spPr>
      </p:pic>
      <p:sp>
        <p:nvSpPr>
          <p:cNvPr id="2" name="Title 1">
            <a:extLst>
              <a:ext uri="{FF2B5EF4-FFF2-40B4-BE49-F238E27FC236}">
                <a16:creationId xmlns:a16="http://schemas.microsoft.com/office/drawing/2014/main" id="{9E4C37EA-55B3-4959-85CB-7ECB8271F7C6}"/>
              </a:ext>
            </a:extLst>
          </p:cNvPr>
          <p:cNvSpPr>
            <a:spLocks noGrp="1"/>
          </p:cNvSpPr>
          <p:nvPr>
            <p:ph type="title"/>
          </p:nvPr>
        </p:nvSpPr>
        <p:spPr>
          <a:xfrm>
            <a:off x="611082" y="256645"/>
            <a:ext cx="11018520" cy="861774"/>
          </a:xfrm>
        </p:spPr>
        <p:txBody>
          <a:bodyPr/>
          <a:lstStyle/>
          <a:p>
            <a:r>
              <a:rPr lang="en-US"/>
              <a:t>Speed up </a:t>
            </a:r>
            <a:r>
              <a:rPr lang="en-US" i="1"/>
              <a:t>time-to-value </a:t>
            </a:r>
            <a:br>
              <a:rPr lang="en-US"/>
            </a:br>
            <a:r>
              <a:rPr lang="en-US" sz="1800"/>
              <a:t>Vision for Continuous DevSecOps from NSF to Nations</a:t>
            </a:r>
          </a:p>
        </p:txBody>
      </p:sp>
      <p:sp>
        <p:nvSpPr>
          <p:cNvPr id="3" name="Text Placeholder 2">
            <a:extLst>
              <a:ext uri="{FF2B5EF4-FFF2-40B4-BE49-F238E27FC236}">
                <a16:creationId xmlns:a16="http://schemas.microsoft.com/office/drawing/2014/main" id="{D733F71D-4FEA-4E55-90EB-525E0B11F34D}"/>
              </a:ext>
            </a:extLst>
          </p:cNvPr>
          <p:cNvSpPr>
            <a:spLocks noGrp="1"/>
          </p:cNvSpPr>
          <p:nvPr>
            <p:ph type="body" sz="quarter" idx="10"/>
          </p:nvPr>
        </p:nvSpPr>
        <p:spPr>
          <a:xfrm>
            <a:off x="587843" y="1719333"/>
            <a:ext cx="11018520" cy="2529923"/>
          </a:xfrm>
        </p:spPr>
        <p:txBody>
          <a:bodyPr/>
          <a:lstStyle/>
          <a:p>
            <a:pPr marL="285750" indent="-285750">
              <a:buFont typeface="Wingdings" panose="05000000000000000000" pitchFamily="2" charset="2"/>
              <a:buChar char="ü"/>
            </a:pPr>
            <a:r>
              <a:rPr lang="en-US" sz="1600">
                <a:solidFill>
                  <a:schemeClr val="tx1"/>
                </a:solidFill>
              </a:rPr>
              <a:t>Always production deployable</a:t>
            </a:r>
          </a:p>
          <a:p>
            <a:pPr marL="285750" indent="-285750">
              <a:spcBef>
                <a:spcPts val="1224"/>
              </a:spcBef>
              <a:buFont typeface="Wingdings" panose="05000000000000000000" pitchFamily="2" charset="2"/>
              <a:buChar char="ü"/>
            </a:pPr>
            <a:r>
              <a:rPr lang="en-US" sz="1600">
                <a:solidFill>
                  <a:schemeClr val="tx1"/>
                </a:solidFill>
              </a:rPr>
              <a:t>Automatically build and test code </a:t>
            </a:r>
            <a:br>
              <a:rPr lang="en-US" sz="1600">
                <a:solidFill>
                  <a:schemeClr val="tx1"/>
                </a:solidFill>
              </a:rPr>
            </a:br>
            <a:r>
              <a:rPr lang="en-US" sz="1600">
                <a:solidFill>
                  <a:schemeClr val="tx1"/>
                </a:solidFill>
              </a:rPr>
              <a:t>on every commit</a:t>
            </a:r>
          </a:p>
          <a:p>
            <a:pPr marL="285750" indent="-285750">
              <a:spcBef>
                <a:spcPts val="1224"/>
              </a:spcBef>
              <a:buFont typeface="Wingdings" panose="05000000000000000000" pitchFamily="2" charset="2"/>
              <a:buChar char="ü"/>
            </a:pPr>
            <a:r>
              <a:rPr lang="en-US" sz="1600">
                <a:solidFill>
                  <a:schemeClr val="tx1"/>
                </a:solidFill>
              </a:rPr>
              <a:t>Cloud-hosted pipelines for Linux, </a:t>
            </a:r>
            <a:br>
              <a:rPr lang="en-US" sz="1600">
                <a:solidFill>
                  <a:schemeClr val="tx1"/>
                </a:solidFill>
              </a:rPr>
            </a:br>
            <a:r>
              <a:rPr lang="en-US" sz="1600">
                <a:solidFill>
                  <a:schemeClr val="tx1"/>
                </a:solidFill>
              </a:rPr>
              <a:t>macOS and Windows</a:t>
            </a:r>
          </a:p>
          <a:p>
            <a:pPr marL="285750" indent="-285750">
              <a:spcBef>
                <a:spcPts val="1224"/>
              </a:spcBef>
              <a:buFont typeface="Wingdings" panose="05000000000000000000" pitchFamily="2" charset="2"/>
              <a:buChar char="ü"/>
            </a:pPr>
            <a:r>
              <a:rPr lang="en-US" sz="1600">
                <a:solidFill>
                  <a:schemeClr val="tx1"/>
                </a:solidFill>
              </a:rPr>
              <a:t>Any language, any platform, any cloud</a:t>
            </a:r>
          </a:p>
          <a:p>
            <a:endParaRPr lang="en-US" sz="1600">
              <a:solidFill>
                <a:schemeClr val="tx1"/>
              </a:solidFill>
            </a:endParaRPr>
          </a:p>
          <a:p>
            <a:endParaRPr lang="en-US" sz="1600">
              <a:solidFill>
                <a:schemeClr val="tx1"/>
              </a:solidFill>
            </a:endParaRPr>
          </a:p>
        </p:txBody>
      </p:sp>
      <p:pic>
        <p:nvPicPr>
          <p:cNvPr id="6" name="Picture 5">
            <a:extLst>
              <a:ext uri="{FF2B5EF4-FFF2-40B4-BE49-F238E27FC236}">
                <a16:creationId xmlns:a16="http://schemas.microsoft.com/office/drawing/2014/main" id="{1AC9D394-479D-477C-8B2E-9C464732F072}"/>
              </a:ext>
            </a:extLst>
          </p:cNvPr>
          <p:cNvPicPr>
            <a:picLocks noChangeAspect="1"/>
          </p:cNvPicPr>
          <p:nvPr/>
        </p:nvPicPr>
        <p:blipFill>
          <a:blip r:embed="rId5"/>
          <a:stretch>
            <a:fillRect/>
          </a:stretch>
        </p:blipFill>
        <p:spPr>
          <a:xfrm>
            <a:off x="10390677" y="1456534"/>
            <a:ext cx="1015500" cy="647190"/>
          </a:xfrm>
          <a:prstGeom prst="rect">
            <a:avLst/>
          </a:prstGeom>
        </p:spPr>
      </p:pic>
      <p:sp>
        <p:nvSpPr>
          <p:cNvPr id="7" name="TextBox 6">
            <a:extLst>
              <a:ext uri="{FF2B5EF4-FFF2-40B4-BE49-F238E27FC236}">
                <a16:creationId xmlns:a16="http://schemas.microsoft.com/office/drawing/2014/main" id="{062446E1-2951-476A-BFE9-50DADC035B15}"/>
              </a:ext>
            </a:extLst>
          </p:cNvPr>
          <p:cNvSpPr txBox="1"/>
          <p:nvPr/>
        </p:nvSpPr>
        <p:spPr>
          <a:xfrm>
            <a:off x="436876" y="4459121"/>
            <a:ext cx="95250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FFFFFF"/>
                </a:solidFill>
                <a:effectLst/>
                <a:uLnTx/>
                <a:uFillTx/>
                <a:latin typeface="Segoe UI"/>
                <a:ea typeface="+mn-ea"/>
                <a:cs typeface="+mn-cs"/>
              </a:rPr>
              <a:t>Public Cloud</a:t>
            </a:r>
          </a:p>
        </p:txBody>
      </p:sp>
      <p:grpSp>
        <p:nvGrpSpPr>
          <p:cNvPr id="8" name="EDML">
            <a:extLst>
              <a:ext uri="{FF2B5EF4-FFF2-40B4-BE49-F238E27FC236}">
                <a16:creationId xmlns:a16="http://schemas.microsoft.com/office/drawing/2014/main" id="{600BA77F-5C5C-442C-91D9-D106E7C2581E}"/>
              </a:ext>
            </a:extLst>
          </p:cNvPr>
          <p:cNvGrpSpPr/>
          <p:nvPr/>
        </p:nvGrpSpPr>
        <p:grpSpPr>
          <a:xfrm>
            <a:off x="4341180" y="2533203"/>
            <a:ext cx="3719275" cy="2678090"/>
            <a:chOff x="3434490" y="498250"/>
            <a:chExt cx="3719275" cy="2678090"/>
          </a:xfrm>
        </p:grpSpPr>
        <p:cxnSp>
          <p:nvCxnSpPr>
            <p:cNvPr id="9" name="Arrow DevTest to EDML">
              <a:extLst>
                <a:ext uri="{FF2B5EF4-FFF2-40B4-BE49-F238E27FC236}">
                  <a16:creationId xmlns:a16="http://schemas.microsoft.com/office/drawing/2014/main" id="{4E7F00CE-8263-40B4-B69A-2E38AB77AD86}"/>
                </a:ext>
              </a:extLst>
            </p:cNvPr>
            <p:cNvCxnSpPr>
              <a:cxnSpLocks/>
              <a:stCxn id="29" idx="3"/>
              <a:endCxn id="11" idx="1"/>
            </p:cNvCxnSpPr>
            <p:nvPr/>
          </p:nvCxnSpPr>
          <p:spPr>
            <a:xfrm flipV="1">
              <a:off x="3434490" y="1382087"/>
              <a:ext cx="2779027" cy="1794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F729B38-8EA9-404C-8A3C-E31BD0F3AE56}"/>
                </a:ext>
              </a:extLst>
            </p:cNvPr>
            <p:cNvGrpSpPr/>
            <p:nvPr/>
          </p:nvGrpSpPr>
          <p:grpSpPr>
            <a:xfrm>
              <a:off x="5462970" y="498250"/>
              <a:ext cx="1690795" cy="1153312"/>
              <a:chOff x="3740588" y="1123090"/>
              <a:chExt cx="1690795" cy="1153312"/>
            </a:xfrm>
          </p:grpSpPr>
          <p:pic>
            <p:nvPicPr>
              <p:cNvPr id="11" name="Picture 10">
                <a:extLst>
                  <a:ext uri="{FF2B5EF4-FFF2-40B4-BE49-F238E27FC236}">
                    <a16:creationId xmlns:a16="http://schemas.microsoft.com/office/drawing/2014/main" id="{AFAA23B8-ADDC-458E-86F7-59AC053113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1135" y="1737452"/>
                <a:ext cx="538338" cy="538950"/>
              </a:xfrm>
              <a:prstGeom prst="rect">
                <a:avLst/>
              </a:prstGeom>
            </p:spPr>
          </p:pic>
          <p:sp>
            <p:nvSpPr>
              <p:cNvPr id="12" name="TextBox 11">
                <a:extLst>
                  <a:ext uri="{FF2B5EF4-FFF2-40B4-BE49-F238E27FC236}">
                    <a16:creationId xmlns:a16="http://schemas.microsoft.com/office/drawing/2014/main" id="{7A25DDD3-0908-4041-945A-EDD3BAF17C31}"/>
                  </a:ext>
                </a:extLst>
              </p:cNvPr>
              <p:cNvSpPr txBox="1"/>
              <p:nvPr/>
            </p:nvSpPr>
            <p:spPr>
              <a:xfrm>
                <a:off x="3740588" y="1123090"/>
                <a:ext cx="1690795" cy="523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App Store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EDML (Alliance)</a:t>
                </a:r>
              </a:p>
            </p:txBody>
          </p:sp>
        </p:grpSp>
      </p:grpSp>
      <p:grpSp>
        <p:nvGrpSpPr>
          <p:cNvPr id="13" name="Integrator">
            <a:extLst>
              <a:ext uri="{FF2B5EF4-FFF2-40B4-BE49-F238E27FC236}">
                <a16:creationId xmlns:a16="http://schemas.microsoft.com/office/drawing/2014/main" id="{8B4FD511-3C1F-4FD9-88B5-B99173B7F2A8}"/>
              </a:ext>
            </a:extLst>
          </p:cNvPr>
          <p:cNvGrpSpPr/>
          <p:nvPr/>
        </p:nvGrpSpPr>
        <p:grpSpPr>
          <a:xfrm>
            <a:off x="4341180" y="5211293"/>
            <a:ext cx="3674687" cy="842772"/>
            <a:chOff x="2620738" y="3422500"/>
            <a:chExt cx="3674687" cy="842772"/>
          </a:xfrm>
        </p:grpSpPr>
        <p:cxnSp>
          <p:nvCxnSpPr>
            <p:cNvPr id="14" name="Arrow DevTest to PMIC">
              <a:extLst>
                <a:ext uri="{FF2B5EF4-FFF2-40B4-BE49-F238E27FC236}">
                  <a16:creationId xmlns:a16="http://schemas.microsoft.com/office/drawing/2014/main" id="{6A30E3FD-4C1D-44C0-BA73-BB32F63BAA77}"/>
                </a:ext>
              </a:extLst>
            </p:cNvPr>
            <p:cNvCxnSpPr>
              <a:cxnSpLocks/>
              <a:stCxn id="29" idx="3"/>
              <a:endCxn id="16" idx="1"/>
            </p:cNvCxnSpPr>
            <p:nvPr/>
          </p:nvCxnSpPr>
          <p:spPr>
            <a:xfrm>
              <a:off x="2620738" y="3422500"/>
              <a:ext cx="2023184" cy="573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5741C13-FBE6-4820-991E-DBB6B0220E75}"/>
                </a:ext>
              </a:extLst>
            </p:cNvPr>
            <p:cNvGrpSpPr/>
            <p:nvPr/>
          </p:nvGrpSpPr>
          <p:grpSpPr>
            <a:xfrm>
              <a:off x="4604630" y="3452694"/>
              <a:ext cx="1690795" cy="812578"/>
              <a:chOff x="4757030" y="1730574"/>
              <a:chExt cx="1690795" cy="812578"/>
            </a:xfrm>
          </p:grpSpPr>
          <p:pic>
            <p:nvPicPr>
              <p:cNvPr id="16" name="Picture 15">
                <a:extLst>
                  <a:ext uri="{FF2B5EF4-FFF2-40B4-BE49-F238E27FC236}">
                    <a16:creationId xmlns:a16="http://schemas.microsoft.com/office/drawing/2014/main" id="{C5332E17-12C2-4873-A9CE-7B657837ED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96322" y="2004202"/>
                <a:ext cx="538338" cy="538950"/>
              </a:xfrm>
              <a:prstGeom prst="rect">
                <a:avLst/>
              </a:prstGeom>
            </p:spPr>
          </p:pic>
          <p:sp>
            <p:nvSpPr>
              <p:cNvPr id="17" name="TextBox 16">
                <a:extLst>
                  <a:ext uri="{FF2B5EF4-FFF2-40B4-BE49-F238E27FC236}">
                    <a16:creationId xmlns:a16="http://schemas.microsoft.com/office/drawing/2014/main" id="{5A15EDEF-6A94-4F46-8E5B-D2A2A55FFFF8}"/>
                  </a:ext>
                </a:extLst>
              </p:cNvPr>
              <p:cNvSpPr txBox="1"/>
              <p:nvPr/>
            </p:nvSpPr>
            <p:spPr>
              <a:xfrm>
                <a:off x="4757030" y="1730574"/>
                <a:ext cx="1690795"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NATO on-prem</a:t>
                </a:r>
              </a:p>
            </p:txBody>
          </p:sp>
        </p:grpSp>
      </p:grpSp>
      <p:grpSp>
        <p:nvGrpSpPr>
          <p:cNvPr id="23" name="NCIA DevTest">
            <a:extLst>
              <a:ext uri="{FF2B5EF4-FFF2-40B4-BE49-F238E27FC236}">
                <a16:creationId xmlns:a16="http://schemas.microsoft.com/office/drawing/2014/main" id="{AD5EE437-9144-433A-AE05-4274D9993255}"/>
              </a:ext>
            </a:extLst>
          </p:cNvPr>
          <p:cNvGrpSpPr/>
          <p:nvPr/>
        </p:nvGrpSpPr>
        <p:grpSpPr>
          <a:xfrm>
            <a:off x="1446249" y="4586900"/>
            <a:ext cx="2894931" cy="1242722"/>
            <a:chOff x="1503167" y="1413014"/>
            <a:chExt cx="2894931" cy="1242722"/>
          </a:xfrm>
        </p:grpSpPr>
        <p:grpSp>
          <p:nvGrpSpPr>
            <p:cNvPr id="24" name="Group 23">
              <a:extLst>
                <a:ext uri="{FF2B5EF4-FFF2-40B4-BE49-F238E27FC236}">
                  <a16:creationId xmlns:a16="http://schemas.microsoft.com/office/drawing/2014/main" id="{4A30C593-28A5-4E10-89D0-E40833C37780}"/>
                </a:ext>
              </a:extLst>
            </p:cNvPr>
            <p:cNvGrpSpPr/>
            <p:nvPr/>
          </p:nvGrpSpPr>
          <p:grpSpPr>
            <a:xfrm>
              <a:off x="2119377" y="1413014"/>
              <a:ext cx="1090697" cy="308412"/>
              <a:chOff x="1997457" y="1382534"/>
              <a:chExt cx="1090697" cy="308412"/>
            </a:xfrm>
          </p:grpSpPr>
          <p:pic>
            <p:nvPicPr>
              <p:cNvPr id="37" name="Picture 36">
                <a:extLst>
                  <a:ext uri="{FF2B5EF4-FFF2-40B4-BE49-F238E27FC236}">
                    <a16:creationId xmlns:a16="http://schemas.microsoft.com/office/drawing/2014/main" id="{B44C0AF6-23D6-49C1-BFC0-EDC16B6A3A2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80092" y="1382534"/>
                <a:ext cx="308062" cy="308412"/>
              </a:xfrm>
              <a:prstGeom prst="rect">
                <a:avLst/>
              </a:prstGeom>
            </p:spPr>
          </p:pic>
          <p:sp>
            <p:nvSpPr>
              <p:cNvPr id="38" name="TextBox 37">
                <a:extLst>
                  <a:ext uri="{FF2B5EF4-FFF2-40B4-BE49-F238E27FC236}">
                    <a16:creationId xmlns:a16="http://schemas.microsoft.com/office/drawing/2014/main" id="{F6C927DD-80C6-4D46-9FAF-55B8E8ABBE02}"/>
                  </a:ext>
                </a:extLst>
              </p:cNvPr>
              <p:cNvSpPr txBox="1"/>
              <p:nvPr/>
            </p:nvSpPr>
            <p:spPr>
              <a:xfrm>
                <a:off x="1997457" y="1382534"/>
                <a:ext cx="704039"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Nations</a:t>
                </a:r>
              </a:p>
            </p:txBody>
          </p:sp>
        </p:grpSp>
        <p:grpSp>
          <p:nvGrpSpPr>
            <p:cNvPr id="25" name="Group 24">
              <a:extLst>
                <a:ext uri="{FF2B5EF4-FFF2-40B4-BE49-F238E27FC236}">
                  <a16:creationId xmlns:a16="http://schemas.microsoft.com/office/drawing/2014/main" id="{0218B97B-309D-4827-99FC-41887D366837}"/>
                </a:ext>
              </a:extLst>
            </p:cNvPr>
            <p:cNvGrpSpPr/>
            <p:nvPr/>
          </p:nvGrpSpPr>
          <p:grpSpPr>
            <a:xfrm>
              <a:off x="1880529" y="1724451"/>
              <a:ext cx="1329545" cy="308412"/>
              <a:chOff x="1758609" y="1731144"/>
              <a:chExt cx="1329545" cy="308412"/>
            </a:xfrm>
          </p:grpSpPr>
          <p:pic>
            <p:nvPicPr>
              <p:cNvPr id="35" name="Picture 34">
                <a:extLst>
                  <a:ext uri="{FF2B5EF4-FFF2-40B4-BE49-F238E27FC236}">
                    <a16:creationId xmlns:a16="http://schemas.microsoft.com/office/drawing/2014/main" id="{B4A968A3-16C8-454B-8A75-4DA5D0CB152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80092" y="1731144"/>
                <a:ext cx="308062" cy="308412"/>
              </a:xfrm>
              <a:prstGeom prst="rect">
                <a:avLst/>
              </a:prstGeom>
            </p:spPr>
          </p:pic>
          <p:sp>
            <p:nvSpPr>
              <p:cNvPr id="36" name="TextBox 35">
                <a:extLst>
                  <a:ext uri="{FF2B5EF4-FFF2-40B4-BE49-F238E27FC236}">
                    <a16:creationId xmlns:a16="http://schemas.microsoft.com/office/drawing/2014/main" id="{5F4FD12A-38EA-4580-83BF-F47BD85A14ED}"/>
                  </a:ext>
                </a:extLst>
              </p:cNvPr>
              <p:cNvSpPr txBox="1"/>
              <p:nvPr/>
            </p:nvSpPr>
            <p:spPr>
              <a:xfrm>
                <a:off x="1758609" y="1731144"/>
                <a:ext cx="853119"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Academia</a:t>
                </a:r>
              </a:p>
            </p:txBody>
          </p:sp>
        </p:grpSp>
        <p:grpSp>
          <p:nvGrpSpPr>
            <p:cNvPr id="26" name="Group 25">
              <a:extLst>
                <a:ext uri="{FF2B5EF4-FFF2-40B4-BE49-F238E27FC236}">
                  <a16:creationId xmlns:a16="http://schemas.microsoft.com/office/drawing/2014/main" id="{CC04B36C-35AE-4451-B871-EFDADD8612C8}"/>
                </a:ext>
              </a:extLst>
            </p:cNvPr>
            <p:cNvGrpSpPr/>
            <p:nvPr/>
          </p:nvGrpSpPr>
          <p:grpSpPr>
            <a:xfrm>
              <a:off x="1503167" y="2035888"/>
              <a:ext cx="1706907" cy="308412"/>
              <a:chOff x="1381247" y="2058157"/>
              <a:chExt cx="1706907" cy="308412"/>
            </a:xfrm>
          </p:grpSpPr>
          <p:pic>
            <p:nvPicPr>
              <p:cNvPr id="33" name="Picture 32">
                <a:extLst>
                  <a:ext uri="{FF2B5EF4-FFF2-40B4-BE49-F238E27FC236}">
                    <a16:creationId xmlns:a16="http://schemas.microsoft.com/office/drawing/2014/main" id="{651DA2D0-6F1D-4A45-A621-25EC6866F42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80092" y="2058157"/>
                <a:ext cx="308062" cy="308412"/>
              </a:xfrm>
              <a:prstGeom prst="rect">
                <a:avLst/>
              </a:prstGeom>
            </p:spPr>
          </p:pic>
          <p:sp>
            <p:nvSpPr>
              <p:cNvPr id="34" name="TextBox 33">
                <a:extLst>
                  <a:ext uri="{FF2B5EF4-FFF2-40B4-BE49-F238E27FC236}">
                    <a16:creationId xmlns:a16="http://schemas.microsoft.com/office/drawing/2014/main" id="{01CBD100-37C7-44A3-B3E1-BDCF7C41D4B6}"/>
                  </a:ext>
                </a:extLst>
              </p:cNvPr>
              <p:cNvSpPr txBox="1"/>
              <p:nvPr/>
            </p:nvSpPr>
            <p:spPr>
              <a:xfrm>
                <a:off x="1381247" y="2058157"/>
                <a:ext cx="1340688"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NATO Enterprise</a:t>
                </a:r>
              </a:p>
            </p:txBody>
          </p:sp>
        </p:grpSp>
        <p:grpSp>
          <p:nvGrpSpPr>
            <p:cNvPr id="27" name="Group 26">
              <a:extLst>
                <a:ext uri="{FF2B5EF4-FFF2-40B4-BE49-F238E27FC236}">
                  <a16:creationId xmlns:a16="http://schemas.microsoft.com/office/drawing/2014/main" id="{84AA1896-DC48-4875-BC2E-DBD633594540}"/>
                </a:ext>
              </a:extLst>
            </p:cNvPr>
            <p:cNvGrpSpPr/>
            <p:nvPr/>
          </p:nvGrpSpPr>
          <p:grpSpPr>
            <a:xfrm>
              <a:off x="2103101" y="2347324"/>
              <a:ext cx="1106973" cy="308412"/>
              <a:chOff x="1970206" y="2509261"/>
              <a:chExt cx="1106973" cy="308412"/>
            </a:xfrm>
          </p:grpSpPr>
          <p:pic>
            <p:nvPicPr>
              <p:cNvPr id="31" name="Picture 30">
                <a:extLst>
                  <a:ext uri="{FF2B5EF4-FFF2-40B4-BE49-F238E27FC236}">
                    <a16:creationId xmlns:a16="http://schemas.microsoft.com/office/drawing/2014/main" id="{FC4BC6DF-CC3D-4D8E-9BC9-4D3F9C95DA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69117" y="2509261"/>
                <a:ext cx="308062" cy="308412"/>
              </a:xfrm>
              <a:prstGeom prst="rect">
                <a:avLst/>
              </a:prstGeom>
            </p:spPr>
          </p:pic>
          <p:sp>
            <p:nvSpPr>
              <p:cNvPr id="32" name="TextBox 31">
                <a:extLst>
                  <a:ext uri="{FF2B5EF4-FFF2-40B4-BE49-F238E27FC236}">
                    <a16:creationId xmlns:a16="http://schemas.microsoft.com/office/drawing/2014/main" id="{C02F1E38-818B-481B-940F-6F66A357A25A}"/>
                  </a:ext>
                </a:extLst>
              </p:cNvPr>
              <p:cNvSpPr txBox="1"/>
              <p:nvPr/>
            </p:nvSpPr>
            <p:spPr>
              <a:xfrm>
                <a:off x="1970206" y="2509261"/>
                <a:ext cx="742254"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Industry</a:t>
                </a:r>
              </a:p>
            </p:txBody>
          </p:sp>
        </p:grpSp>
        <p:pic>
          <p:nvPicPr>
            <p:cNvPr id="29" name="Picture 28">
              <a:extLst>
                <a:ext uri="{FF2B5EF4-FFF2-40B4-BE49-F238E27FC236}">
                  <a16:creationId xmlns:a16="http://schemas.microsoft.com/office/drawing/2014/main" id="{CBA38BCE-6B4E-4D16-99E4-90BA1D6ADAC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59760" y="1767932"/>
              <a:ext cx="538338" cy="538950"/>
            </a:xfrm>
            <a:prstGeom prst="rect">
              <a:avLst/>
            </a:prstGeom>
          </p:spPr>
        </p:pic>
      </p:grpSp>
      <p:cxnSp>
        <p:nvCxnSpPr>
          <p:cNvPr id="39" name="Straight Arrow Connector 38">
            <a:extLst>
              <a:ext uri="{FF2B5EF4-FFF2-40B4-BE49-F238E27FC236}">
                <a16:creationId xmlns:a16="http://schemas.microsoft.com/office/drawing/2014/main" id="{86A0DF81-E28B-4AB6-8C32-48D12BD8B859}"/>
              </a:ext>
            </a:extLst>
          </p:cNvPr>
          <p:cNvCxnSpPr>
            <a:stCxn id="37" idx="3"/>
            <a:endCxn id="29" idx="1"/>
          </p:cNvCxnSpPr>
          <p:nvPr/>
        </p:nvCxnSpPr>
        <p:spPr>
          <a:xfrm>
            <a:off x="3153156" y="4741106"/>
            <a:ext cx="649686" cy="47018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D1C435-4A90-459B-B950-73BB6331239A}"/>
              </a:ext>
            </a:extLst>
          </p:cNvPr>
          <p:cNvCxnSpPr>
            <a:cxnSpLocks/>
            <a:stCxn id="35" idx="3"/>
            <a:endCxn id="29" idx="1"/>
          </p:cNvCxnSpPr>
          <p:nvPr/>
        </p:nvCxnSpPr>
        <p:spPr>
          <a:xfrm>
            <a:off x="3153156" y="5052543"/>
            <a:ext cx="649686" cy="15875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DCE653-1D7E-4CC7-8A33-34178FCBB2CD}"/>
              </a:ext>
            </a:extLst>
          </p:cNvPr>
          <p:cNvCxnSpPr>
            <a:cxnSpLocks/>
            <a:stCxn id="33" idx="3"/>
            <a:endCxn id="29" idx="1"/>
          </p:cNvCxnSpPr>
          <p:nvPr/>
        </p:nvCxnSpPr>
        <p:spPr>
          <a:xfrm flipV="1">
            <a:off x="3153156" y="5211293"/>
            <a:ext cx="649686" cy="15268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2E60B2-17D5-4783-BC95-FED597EEC5B4}"/>
              </a:ext>
            </a:extLst>
          </p:cNvPr>
          <p:cNvCxnSpPr>
            <a:cxnSpLocks/>
            <a:stCxn id="31" idx="3"/>
            <a:endCxn id="29" idx="1"/>
          </p:cNvCxnSpPr>
          <p:nvPr/>
        </p:nvCxnSpPr>
        <p:spPr>
          <a:xfrm flipV="1">
            <a:off x="3153156" y="5211293"/>
            <a:ext cx="649686" cy="464123"/>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99FD7FAD-66BE-4A31-8E16-1AE6C6E044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39445" y="2007520"/>
            <a:ext cx="538338" cy="538950"/>
          </a:xfrm>
          <a:prstGeom prst="rect">
            <a:avLst/>
          </a:prstGeom>
        </p:spPr>
      </p:pic>
      <p:sp>
        <p:nvSpPr>
          <p:cNvPr id="44" name="TextBox 43">
            <a:extLst>
              <a:ext uri="{FF2B5EF4-FFF2-40B4-BE49-F238E27FC236}">
                <a16:creationId xmlns:a16="http://schemas.microsoft.com/office/drawing/2014/main" id="{CE1524D0-5913-46B2-804C-91A43A5DC54C}"/>
              </a:ext>
            </a:extLst>
          </p:cNvPr>
          <p:cNvSpPr txBox="1"/>
          <p:nvPr/>
        </p:nvSpPr>
        <p:spPr>
          <a:xfrm>
            <a:off x="10748175" y="2209805"/>
            <a:ext cx="1690795"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Nation X</a:t>
            </a:r>
          </a:p>
        </p:txBody>
      </p:sp>
      <p:pic>
        <p:nvPicPr>
          <p:cNvPr id="45" name="Picture 44">
            <a:extLst>
              <a:ext uri="{FF2B5EF4-FFF2-40B4-BE49-F238E27FC236}">
                <a16:creationId xmlns:a16="http://schemas.microsoft.com/office/drawing/2014/main" id="{F26F172D-B6F6-4B53-AE74-7AD82DB12EC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018" y="3185032"/>
            <a:ext cx="538338" cy="538950"/>
          </a:xfrm>
          <a:prstGeom prst="rect">
            <a:avLst/>
          </a:prstGeom>
        </p:spPr>
      </p:pic>
      <p:cxnSp>
        <p:nvCxnSpPr>
          <p:cNvPr id="48" name="Arrow DevTest to IVV">
            <a:extLst>
              <a:ext uri="{FF2B5EF4-FFF2-40B4-BE49-F238E27FC236}">
                <a16:creationId xmlns:a16="http://schemas.microsoft.com/office/drawing/2014/main" id="{7EDC97CA-6742-4465-B490-1590813129AB}"/>
              </a:ext>
            </a:extLst>
          </p:cNvPr>
          <p:cNvCxnSpPr>
            <a:cxnSpLocks/>
            <a:endCxn id="43" idx="1"/>
          </p:cNvCxnSpPr>
          <p:nvPr/>
        </p:nvCxnSpPr>
        <p:spPr>
          <a:xfrm flipV="1">
            <a:off x="7569843" y="2276995"/>
            <a:ext cx="869602" cy="9513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Arrow DevTest to IVV">
            <a:extLst>
              <a:ext uri="{FF2B5EF4-FFF2-40B4-BE49-F238E27FC236}">
                <a16:creationId xmlns:a16="http://schemas.microsoft.com/office/drawing/2014/main" id="{37A2C653-FB1B-489F-A283-14887D53C47B}"/>
              </a:ext>
            </a:extLst>
          </p:cNvPr>
          <p:cNvCxnSpPr>
            <a:cxnSpLocks/>
            <a:stCxn id="11" idx="3"/>
            <a:endCxn id="45" idx="1"/>
          </p:cNvCxnSpPr>
          <p:nvPr/>
        </p:nvCxnSpPr>
        <p:spPr>
          <a:xfrm>
            <a:off x="7658545" y="3417040"/>
            <a:ext cx="993473" cy="37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A close up of a logo&#10;&#10;Description generated with very high confidence">
            <a:extLst>
              <a:ext uri="{FF2B5EF4-FFF2-40B4-BE49-F238E27FC236}">
                <a16:creationId xmlns:a16="http://schemas.microsoft.com/office/drawing/2014/main" id="{61B14C91-A4B4-4675-BB1F-E89320EEA3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8083" y="2840125"/>
            <a:ext cx="1306345" cy="951360"/>
          </a:xfrm>
          <a:prstGeom prst="rect">
            <a:avLst/>
          </a:prstGeom>
        </p:spPr>
      </p:pic>
      <p:pic>
        <p:nvPicPr>
          <p:cNvPr id="59" name="Picture 58">
            <a:extLst>
              <a:ext uri="{FF2B5EF4-FFF2-40B4-BE49-F238E27FC236}">
                <a16:creationId xmlns:a16="http://schemas.microsoft.com/office/drawing/2014/main" id="{66654223-1230-42F0-BC75-06AAA77DC58C}"/>
              </a:ext>
            </a:extLst>
          </p:cNvPr>
          <p:cNvPicPr>
            <a:picLocks noChangeAspect="1"/>
          </p:cNvPicPr>
          <p:nvPr/>
        </p:nvPicPr>
        <p:blipFill>
          <a:blip r:embed="rId5"/>
          <a:stretch>
            <a:fillRect/>
          </a:stretch>
        </p:blipFill>
        <p:spPr>
          <a:xfrm>
            <a:off x="10558500" y="2857948"/>
            <a:ext cx="1015500" cy="647190"/>
          </a:xfrm>
          <a:prstGeom prst="rect">
            <a:avLst/>
          </a:prstGeom>
        </p:spPr>
      </p:pic>
      <p:sp>
        <p:nvSpPr>
          <p:cNvPr id="60" name="TextBox 59">
            <a:extLst>
              <a:ext uri="{FF2B5EF4-FFF2-40B4-BE49-F238E27FC236}">
                <a16:creationId xmlns:a16="http://schemas.microsoft.com/office/drawing/2014/main" id="{0805E2B6-9E15-475D-B149-A662B1E1FB6C}"/>
              </a:ext>
            </a:extLst>
          </p:cNvPr>
          <p:cNvSpPr txBox="1"/>
          <p:nvPr/>
        </p:nvSpPr>
        <p:spPr>
          <a:xfrm>
            <a:off x="10915998" y="3611219"/>
            <a:ext cx="1690795"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a:ln>
                  <a:noFill/>
                </a:ln>
                <a:solidFill>
                  <a:srgbClr val="FFFFFF"/>
                </a:solidFill>
                <a:effectLst/>
                <a:uLnTx/>
                <a:uFillTx/>
                <a:latin typeface="Segoe UI"/>
                <a:ea typeface="+mn-ea"/>
                <a:cs typeface="+mn-cs"/>
              </a:rPr>
              <a:t>N</a:t>
            </a:r>
            <a:r>
              <a:rPr kumimoji="0" lang="en-US" sz="1400" b="1" i="0" u="none" strike="noStrike" kern="1200" cap="none" spc="0" normalizeH="0" baseline="0" noProof="0" err="1">
                <a:ln>
                  <a:noFill/>
                </a:ln>
                <a:solidFill>
                  <a:srgbClr val="FFFFFF"/>
                </a:solidFill>
                <a:effectLst/>
                <a:uLnTx/>
                <a:uFillTx/>
                <a:latin typeface="Segoe UI"/>
                <a:ea typeface="+mn-ea"/>
                <a:cs typeface="+mn-cs"/>
              </a:rPr>
              <a:t>ation</a:t>
            </a:r>
            <a:r>
              <a:rPr kumimoji="0" lang="en-US" sz="1400" b="1" i="0" u="none" strike="noStrike" kern="1200" cap="none" spc="0" normalizeH="0" baseline="0" noProof="0">
                <a:ln>
                  <a:noFill/>
                </a:ln>
                <a:solidFill>
                  <a:srgbClr val="FFFFFF"/>
                </a:solidFill>
                <a:effectLst/>
                <a:uLnTx/>
                <a:uFillTx/>
                <a:latin typeface="Segoe UI"/>
                <a:ea typeface="+mn-ea"/>
                <a:cs typeface="+mn-cs"/>
              </a:rPr>
              <a:t> Y</a:t>
            </a:r>
          </a:p>
        </p:txBody>
      </p:sp>
      <p:pic>
        <p:nvPicPr>
          <p:cNvPr id="67" name="Picture 66" descr="A close up of a logo&#10;&#10;Description generated with very high confidence">
            <a:extLst>
              <a:ext uri="{FF2B5EF4-FFF2-40B4-BE49-F238E27FC236}">
                <a16:creationId xmlns:a16="http://schemas.microsoft.com/office/drawing/2014/main" id="{660D51FD-BA51-4496-B2F2-C5411E577E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9939" y="5077871"/>
            <a:ext cx="1306345" cy="951360"/>
          </a:xfrm>
          <a:prstGeom prst="rect">
            <a:avLst/>
          </a:prstGeom>
        </p:spPr>
      </p:pic>
      <p:pic>
        <p:nvPicPr>
          <p:cNvPr id="68" name="Picture 67">
            <a:extLst>
              <a:ext uri="{FF2B5EF4-FFF2-40B4-BE49-F238E27FC236}">
                <a16:creationId xmlns:a16="http://schemas.microsoft.com/office/drawing/2014/main" id="{79ABECCA-B25C-45AF-ACB0-D8C35A931005}"/>
              </a:ext>
            </a:extLst>
          </p:cNvPr>
          <p:cNvPicPr>
            <a:picLocks noChangeAspect="1"/>
          </p:cNvPicPr>
          <p:nvPr/>
        </p:nvPicPr>
        <p:blipFill>
          <a:blip r:embed="rId5"/>
          <a:stretch>
            <a:fillRect/>
          </a:stretch>
        </p:blipFill>
        <p:spPr>
          <a:xfrm>
            <a:off x="9190356" y="5095694"/>
            <a:ext cx="1015500" cy="647190"/>
          </a:xfrm>
          <a:prstGeom prst="rect">
            <a:avLst/>
          </a:prstGeom>
        </p:spPr>
      </p:pic>
      <p:sp>
        <p:nvSpPr>
          <p:cNvPr id="69" name="TextBox 68">
            <a:extLst>
              <a:ext uri="{FF2B5EF4-FFF2-40B4-BE49-F238E27FC236}">
                <a16:creationId xmlns:a16="http://schemas.microsoft.com/office/drawing/2014/main" id="{CDF03D21-5498-4462-A4B7-3CBCA958D8A7}"/>
              </a:ext>
            </a:extLst>
          </p:cNvPr>
          <p:cNvSpPr txBox="1"/>
          <p:nvPr/>
        </p:nvSpPr>
        <p:spPr>
          <a:xfrm>
            <a:off x="9547854" y="5848965"/>
            <a:ext cx="1690795"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NATO</a:t>
            </a:r>
          </a:p>
        </p:txBody>
      </p:sp>
      <p:grpSp>
        <p:nvGrpSpPr>
          <p:cNvPr id="52" name="Group 51">
            <a:extLst>
              <a:ext uri="{FF2B5EF4-FFF2-40B4-BE49-F238E27FC236}">
                <a16:creationId xmlns:a16="http://schemas.microsoft.com/office/drawing/2014/main" id="{D58B9D0F-74AC-4EC3-938E-472D1E631132}"/>
              </a:ext>
            </a:extLst>
          </p:cNvPr>
          <p:cNvGrpSpPr/>
          <p:nvPr/>
        </p:nvGrpSpPr>
        <p:grpSpPr>
          <a:xfrm>
            <a:off x="5161406" y="3741988"/>
            <a:ext cx="3292672" cy="1182924"/>
            <a:chOff x="2222503" y="1431928"/>
            <a:chExt cx="2143126" cy="769938"/>
          </a:xfrm>
        </p:grpSpPr>
        <p:sp>
          <p:nvSpPr>
            <p:cNvPr id="53" name="Freeform 345">
              <a:extLst>
                <a:ext uri="{FF2B5EF4-FFF2-40B4-BE49-F238E27FC236}">
                  <a16:creationId xmlns:a16="http://schemas.microsoft.com/office/drawing/2014/main" id="{2AF5C6B8-A687-4622-9AF7-553E472F78E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346">
              <a:extLst>
                <a:ext uri="{FF2B5EF4-FFF2-40B4-BE49-F238E27FC236}">
                  <a16:creationId xmlns:a16="http://schemas.microsoft.com/office/drawing/2014/main" id="{374D9781-7DB7-4BCE-9176-411F8970027B}"/>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347">
              <a:extLst>
                <a:ext uri="{FF2B5EF4-FFF2-40B4-BE49-F238E27FC236}">
                  <a16:creationId xmlns:a16="http://schemas.microsoft.com/office/drawing/2014/main" id="{DF93F8D9-2CEC-456A-9D2A-364F6897C243}"/>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348">
              <a:extLst>
                <a:ext uri="{FF2B5EF4-FFF2-40B4-BE49-F238E27FC236}">
                  <a16:creationId xmlns:a16="http://schemas.microsoft.com/office/drawing/2014/main" id="{1E12A515-36DC-4D64-AACE-AE1A4E8D6F0C}"/>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349">
              <a:extLst>
                <a:ext uri="{FF2B5EF4-FFF2-40B4-BE49-F238E27FC236}">
                  <a16:creationId xmlns:a16="http://schemas.microsoft.com/office/drawing/2014/main" id="{B81682A3-06EE-4DF5-AE96-94B30C72D1D2}"/>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350">
              <a:extLst>
                <a:ext uri="{FF2B5EF4-FFF2-40B4-BE49-F238E27FC236}">
                  <a16:creationId xmlns:a16="http://schemas.microsoft.com/office/drawing/2014/main" id="{919F2CBC-EB1A-4B99-A4D6-170745DCD875}"/>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351">
              <a:extLst>
                <a:ext uri="{FF2B5EF4-FFF2-40B4-BE49-F238E27FC236}">
                  <a16:creationId xmlns:a16="http://schemas.microsoft.com/office/drawing/2014/main" id="{FA9CACC0-24B8-4A6E-BA80-77237A367C8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352">
              <a:extLst>
                <a:ext uri="{FF2B5EF4-FFF2-40B4-BE49-F238E27FC236}">
                  <a16:creationId xmlns:a16="http://schemas.microsoft.com/office/drawing/2014/main" id="{5BD4E6D5-DA82-4133-9B1F-65F346D988DB}"/>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353">
              <a:extLst>
                <a:ext uri="{FF2B5EF4-FFF2-40B4-BE49-F238E27FC236}">
                  <a16:creationId xmlns:a16="http://schemas.microsoft.com/office/drawing/2014/main" id="{6050BF99-3DE1-4AFD-9E6A-5DDB1E5EF8CF}"/>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354">
              <a:extLst>
                <a:ext uri="{FF2B5EF4-FFF2-40B4-BE49-F238E27FC236}">
                  <a16:creationId xmlns:a16="http://schemas.microsoft.com/office/drawing/2014/main" id="{3BA5D803-E8E4-451A-8398-4EF78845D7F8}"/>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355">
              <a:extLst>
                <a:ext uri="{FF2B5EF4-FFF2-40B4-BE49-F238E27FC236}">
                  <a16:creationId xmlns:a16="http://schemas.microsoft.com/office/drawing/2014/main" id="{FC08954A-08CD-40B0-825C-ADD37DF461E5}"/>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356">
              <a:extLst>
                <a:ext uri="{FF2B5EF4-FFF2-40B4-BE49-F238E27FC236}">
                  <a16:creationId xmlns:a16="http://schemas.microsoft.com/office/drawing/2014/main" id="{490D7E09-1D67-42B0-ACD5-1DFF9C57131F}"/>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357">
              <a:extLst>
                <a:ext uri="{FF2B5EF4-FFF2-40B4-BE49-F238E27FC236}">
                  <a16:creationId xmlns:a16="http://schemas.microsoft.com/office/drawing/2014/main" id="{DF81757B-CBAF-480A-94C3-922065DD1C01}"/>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358">
              <a:extLst>
                <a:ext uri="{FF2B5EF4-FFF2-40B4-BE49-F238E27FC236}">
                  <a16:creationId xmlns:a16="http://schemas.microsoft.com/office/drawing/2014/main" id="{CFE42B99-D0E8-4359-8B4B-ED1B975CAB11}"/>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359">
              <a:extLst>
                <a:ext uri="{FF2B5EF4-FFF2-40B4-BE49-F238E27FC236}">
                  <a16:creationId xmlns:a16="http://schemas.microsoft.com/office/drawing/2014/main" id="{A25AE044-D814-4300-B6AD-9D44A280FFF9}"/>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360">
              <a:extLst>
                <a:ext uri="{FF2B5EF4-FFF2-40B4-BE49-F238E27FC236}">
                  <a16:creationId xmlns:a16="http://schemas.microsoft.com/office/drawing/2014/main" id="{A4EC2341-416D-420A-8F93-723589D3367D}"/>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361">
              <a:extLst>
                <a:ext uri="{FF2B5EF4-FFF2-40B4-BE49-F238E27FC236}">
                  <a16:creationId xmlns:a16="http://schemas.microsoft.com/office/drawing/2014/main" id="{87DC0B90-D7F8-43CB-80D9-D03CCE56AB93}"/>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362">
              <a:extLst>
                <a:ext uri="{FF2B5EF4-FFF2-40B4-BE49-F238E27FC236}">
                  <a16:creationId xmlns:a16="http://schemas.microsoft.com/office/drawing/2014/main" id="{0B906A83-9012-44B9-93EB-3059749A3620}"/>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363">
              <a:extLst>
                <a:ext uri="{FF2B5EF4-FFF2-40B4-BE49-F238E27FC236}">
                  <a16:creationId xmlns:a16="http://schemas.microsoft.com/office/drawing/2014/main" id="{D0766FE3-7C17-4D53-ACDA-0AE3B2F09C72}"/>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364">
              <a:extLst>
                <a:ext uri="{FF2B5EF4-FFF2-40B4-BE49-F238E27FC236}">
                  <a16:creationId xmlns:a16="http://schemas.microsoft.com/office/drawing/2014/main" id="{4704D4CC-7425-4367-B9D5-091C7E0C0874}"/>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365">
              <a:extLst>
                <a:ext uri="{FF2B5EF4-FFF2-40B4-BE49-F238E27FC236}">
                  <a16:creationId xmlns:a16="http://schemas.microsoft.com/office/drawing/2014/main" id="{B08BB30B-CF65-4E36-BDC3-AF3229FE8976}"/>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366">
              <a:extLst>
                <a:ext uri="{FF2B5EF4-FFF2-40B4-BE49-F238E27FC236}">
                  <a16:creationId xmlns:a16="http://schemas.microsoft.com/office/drawing/2014/main" id="{BD6C46D2-2CFF-4605-A522-DD40134536B8}"/>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367">
              <a:extLst>
                <a:ext uri="{FF2B5EF4-FFF2-40B4-BE49-F238E27FC236}">
                  <a16:creationId xmlns:a16="http://schemas.microsoft.com/office/drawing/2014/main" id="{F5ABC995-4281-4BD1-8C27-830C437FACE4}"/>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368">
              <a:extLst>
                <a:ext uri="{FF2B5EF4-FFF2-40B4-BE49-F238E27FC236}">
                  <a16:creationId xmlns:a16="http://schemas.microsoft.com/office/drawing/2014/main" id="{F0D5F5A7-F828-456C-B4A2-C5F48832FB3C}"/>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369">
              <a:extLst>
                <a:ext uri="{FF2B5EF4-FFF2-40B4-BE49-F238E27FC236}">
                  <a16:creationId xmlns:a16="http://schemas.microsoft.com/office/drawing/2014/main" id="{BE2077BC-0240-42F5-BB42-0DB9E941F4AC}"/>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370">
              <a:extLst>
                <a:ext uri="{FF2B5EF4-FFF2-40B4-BE49-F238E27FC236}">
                  <a16:creationId xmlns:a16="http://schemas.microsoft.com/office/drawing/2014/main" id="{FE630EEA-E88C-4A36-8392-2237B5F69C25}"/>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371">
              <a:extLst>
                <a:ext uri="{FF2B5EF4-FFF2-40B4-BE49-F238E27FC236}">
                  <a16:creationId xmlns:a16="http://schemas.microsoft.com/office/drawing/2014/main" id="{AB5BECF4-1E3D-47A8-BDD2-7A7C83ADC549}"/>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372">
              <a:extLst>
                <a:ext uri="{FF2B5EF4-FFF2-40B4-BE49-F238E27FC236}">
                  <a16:creationId xmlns:a16="http://schemas.microsoft.com/office/drawing/2014/main" id="{5B1BBB3D-C8D3-489C-A02B-7816DDB28D7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Title 2">
            <a:extLst>
              <a:ext uri="{FF2B5EF4-FFF2-40B4-BE49-F238E27FC236}">
                <a16:creationId xmlns:a16="http://schemas.microsoft.com/office/drawing/2014/main" id="{A91F576C-3B89-4EC3-8D6C-F75AD24640F6}"/>
              </a:ext>
            </a:extLst>
          </p:cNvPr>
          <p:cNvSpPr txBox="1">
            <a:spLocks/>
          </p:cNvSpPr>
          <p:nvPr/>
        </p:nvSpPr>
        <p:spPr>
          <a:xfrm>
            <a:off x="585637" y="1340416"/>
            <a:ext cx="4696611" cy="996940"/>
          </a:xfrm>
          <a:prstGeom prst="rect">
            <a:avLst/>
          </a:prstGeom>
        </p:spPr>
        <p:txBody>
          <a:bodyPr vert="horz" lIns="320040" tIns="152357" rIns="53325" bIns="53325" rtlCol="0" anchor="ctr">
            <a:noAutofit/>
          </a:bodyPr>
          <a:lstStyle>
            <a:lvl1pPr marL="0" algn="l" defTabSz="1088105" rtl="0" eaLnBrk="1" latinLnBrk="0" hangingPunct="1">
              <a:lnSpc>
                <a:spcPct val="90000"/>
              </a:lnSpc>
              <a:spcBef>
                <a:spcPct val="0"/>
              </a:spcBef>
              <a:buNone/>
              <a:defRPr lang="en-US" sz="4000" kern="1200" spc="-58" baseline="0">
                <a:solidFill>
                  <a:srgbClr val="0070C0"/>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endParaRPr kumimoji="0" lang="nl-BE" sz="4000" b="0" i="0" u="none" strike="noStrike" kern="1200" cap="none" spc="-58" normalizeH="0" baseline="0" noProof="0">
              <a:ln>
                <a:noFill/>
              </a:ln>
              <a:solidFill>
                <a:srgbClr val="FFFFFF"/>
              </a:solidFill>
              <a:effectLst/>
              <a:uLnTx/>
              <a:uFillTx/>
              <a:latin typeface="Segoe UI Light" pitchFamily="34" charset="0"/>
              <a:cs typeface="Segoe UI" pitchFamily="34" charset="0"/>
            </a:endParaRPr>
          </a:p>
        </p:txBody>
      </p:sp>
      <p:pic>
        <p:nvPicPr>
          <p:cNvPr id="91" name="Picture 90" descr="A picture containing text, clipart&#10;&#10;Description automatically generated">
            <a:extLst>
              <a:ext uri="{FF2B5EF4-FFF2-40B4-BE49-F238E27FC236}">
                <a16:creationId xmlns:a16="http://schemas.microsoft.com/office/drawing/2014/main" id="{707849B3-49B2-41F3-9849-F910E2090086}"/>
              </a:ext>
            </a:extLst>
          </p:cNvPr>
          <p:cNvPicPr>
            <a:picLocks noChangeAspect="1"/>
          </p:cNvPicPr>
          <p:nvPr/>
        </p:nvPicPr>
        <p:blipFill>
          <a:blip r:embed="rId8"/>
          <a:stretch>
            <a:fillRect/>
          </a:stretch>
        </p:blipFill>
        <p:spPr>
          <a:xfrm>
            <a:off x="248083" y="4821418"/>
            <a:ext cx="1227132" cy="770662"/>
          </a:xfrm>
          <a:prstGeom prst="rect">
            <a:avLst/>
          </a:prstGeom>
        </p:spPr>
      </p:pic>
      <p:pic>
        <p:nvPicPr>
          <p:cNvPr id="92" name="Picture 91" descr="A picture containing text, clipart&#10;&#10;Description automatically generated">
            <a:extLst>
              <a:ext uri="{FF2B5EF4-FFF2-40B4-BE49-F238E27FC236}">
                <a16:creationId xmlns:a16="http://schemas.microsoft.com/office/drawing/2014/main" id="{1910DFFE-5FFC-4F2C-9790-E28C46B8957C}"/>
              </a:ext>
            </a:extLst>
          </p:cNvPr>
          <p:cNvPicPr>
            <a:picLocks noChangeAspect="1"/>
          </p:cNvPicPr>
          <p:nvPr/>
        </p:nvPicPr>
        <p:blipFill>
          <a:blip r:embed="rId8"/>
          <a:stretch>
            <a:fillRect/>
          </a:stretch>
        </p:blipFill>
        <p:spPr>
          <a:xfrm>
            <a:off x="6899052" y="5815246"/>
            <a:ext cx="1227132" cy="770662"/>
          </a:xfrm>
          <a:prstGeom prst="rect">
            <a:avLst/>
          </a:prstGeom>
        </p:spPr>
      </p:pic>
      <p:pic>
        <p:nvPicPr>
          <p:cNvPr id="19" name="Picture 18">
            <a:extLst>
              <a:ext uri="{FF2B5EF4-FFF2-40B4-BE49-F238E27FC236}">
                <a16:creationId xmlns:a16="http://schemas.microsoft.com/office/drawing/2014/main" id="{61CB6BA4-BFF3-0682-777D-3EE31D663BCA}"/>
              </a:ext>
            </a:extLst>
          </p:cNvPr>
          <p:cNvPicPr>
            <a:picLocks noChangeAspect="1"/>
          </p:cNvPicPr>
          <p:nvPr/>
        </p:nvPicPr>
        <p:blipFill>
          <a:blip r:embed="rId9"/>
          <a:stretch>
            <a:fillRect/>
          </a:stretch>
        </p:blipFill>
        <p:spPr>
          <a:xfrm>
            <a:off x="9542006" y="280660"/>
            <a:ext cx="1591295" cy="907077"/>
          </a:xfrm>
          <a:prstGeom prst="rect">
            <a:avLst/>
          </a:prstGeom>
        </p:spPr>
      </p:pic>
      <p:cxnSp>
        <p:nvCxnSpPr>
          <p:cNvPr id="21" name="Straight Connector 20">
            <a:extLst>
              <a:ext uri="{FF2B5EF4-FFF2-40B4-BE49-F238E27FC236}">
                <a16:creationId xmlns:a16="http://schemas.microsoft.com/office/drawing/2014/main" id="{F520266A-9895-C323-CFC8-88DFCE8241C1}"/>
              </a:ext>
            </a:extLst>
          </p:cNvPr>
          <p:cNvCxnSpPr>
            <a:cxnSpLocks/>
          </p:cNvCxnSpPr>
          <p:nvPr/>
        </p:nvCxnSpPr>
        <p:spPr>
          <a:xfrm>
            <a:off x="604414" y="1324582"/>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666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99725-9943-4E65-89AF-807EB2082DFD}"/>
              </a:ext>
            </a:extLst>
          </p:cNvPr>
          <p:cNvPicPr>
            <a:picLocks noChangeAspect="1"/>
          </p:cNvPicPr>
          <p:nvPr/>
        </p:nvPicPr>
        <p:blipFill>
          <a:blip r:embed="rId3"/>
          <a:stretch>
            <a:fillRect/>
          </a:stretch>
        </p:blipFill>
        <p:spPr>
          <a:xfrm>
            <a:off x="4170395" y="3081375"/>
            <a:ext cx="7997560" cy="3776625"/>
          </a:xfrm>
          <a:prstGeom prst="rect">
            <a:avLst/>
          </a:prstGeom>
        </p:spPr>
      </p:pic>
      <p:pic>
        <p:nvPicPr>
          <p:cNvPr id="4098" name="Picture 2">
            <a:extLst>
              <a:ext uri="{FF2B5EF4-FFF2-40B4-BE49-F238E27FC236}">
                <a16:creationId xmlns:a16="http://schemas.microsoft.com/office/drawing/2014/main" id="{6C663C7F-3E72-4889-9CAB-331BC27F2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351" y="-1453234"/>
            <a:ext cx="8021604" cy="453460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2">
            <a:extLst>
              <a:ext uri="{FF2B5EF4-FFF2-40B4-BE49-F238E27FC236}">
                <a16:creationId xmlns:a16="http://schemas.microsoft.com/office/drawing/2014/main" id="{7897ECA3-A8EC-4BE6-A66D-63DA4B2A1F30}"/>
              </a:ext>
              <a:ext uri="{C183D7F6-B498-43B3-948B-1728B52AA6E4}">
                <adec:decorative xmlns:adec="http://schemas.microsoft.com/office/drawing/2017/decorative" val="1"/>
              </a:ext>
            </a:extLst>
          </p:cNvPr>
          <p:cNvSpPr>
            <a:spLocks noGrp="1"/>
          </p:cNvSpPr>
          <p:nvPr>
            <p:ph type="title"/>
          </p:nvPr>
        </p:nvSpPr>
        <p:spPr>
          <a:xfrm>
            <a:off x="4146351" y="0"/>
            <a:ext cx="8045649" cy="6858000"/>
          </a:xfrm>
          <a:gradFill flip="none" rotWithShape="1">
            <a:gsLst>
              <a:gs pos="0">
                <a:schemeClr val="bg1">
                  <a:alpha val="83000"/>
                </a:schemeClr>
              </a:gs>
              <a:gs pos="84000">
                <a:schemeClr val="bg1">
                  <a:alpha val="44000"/>
                </a:schemeClr>
              </a:gs>
            </a:gsLst>
            <a:lin ang="16200000" scaled="1"/>
            <a:tileRect/>
          </a:gradFill>
        </p:spPr>
        <p:txBody>
          <a:bodyPr vert="horz" wrap="square" lIns="548640" tIns="548640" rIns="548640" bIns="548640" rtlCol="0" anchor="ctr" anchorCtr="0">
            <a:noAutofit/>
          </a:bodyPr>
          <a:lstStyle/>
          <a:p>
            <a:r>
              <a:rPr lang="en-US" sz="4400"/>
              <a:t> </a:t>
            </a:r>
          </a:p>
        </p:txBody>
      </p:sp>
      <p:sp>
        <p:nvSpPr>
          <p:cNvPr id="9" name="Title 2">
            <a:extLst>
              <a:ext uri="{FF2B5EF4-FFF2-40B4-BE49-F238E27FC236}">
                <a16:creationId xmlns:a16="http://schemas.microsoft.com/office/drawing/2014/main" id="{C4654E98-7CBB-4AA3-8DEB-E6AE335FF075}"/>
              </a:ext>
              <a:ext uri="{C183D7F6-B498-43B3-948B-1728B52AA6E4}">
                <adec:decorative xmlns:adec="http://schemas.microsoft.com/office/drawing/2017/decorative" val="1"/>
              </a:ext>
            </a:extLst>
          </p:cNvPr>
          <p:cNvSpPr txBox="1">
            <a:spLocks/>
          </p:cNvSpPr>
          <p:nvPr/>
        </p:nvSpPr>
        <p:spPr bwMode="ltGray">
          <a:xfrm>
            <a:off x="4146351" y="2743203"/>
            <a:ext cx="8045648" cy="4114797"/>
          </a:xfrm>
          <a:prstGeom prst="rect">
            <a:avLst/>
          </a:prstGeom>
          <a:gradFill flip="none" rotWithShape="1">
            <a:gsLst>
              <a:gs pos="13000">
                <a:schemeClr val="bg1"/>
              </a:gs>
              <a:gs pos="100000">
                <a:schemeClr val="bg1">
                  <a:alpha val="0"/>
                </a:schemeClr>
              </a:gs>
            </a:gsLst>
            <a:lin ang="16200000" scaled="1"/>
            <a:tileRect/>
          </a:gradFill>
        </p:spPr>
        <p:txBody>
          <a:bodyPr vert="horz" wrap="square" lIns="548640" tIns="548640" rIns="548640" bIns="548640" rtlCol="0" anchor="ctr" anchorCtr="0">
            <a:noAutofit/>
          </a:bodyPr>
          <a:lstStyle>
            <a:lvl1pPr algn="ctr"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w="3175">
                  <a:noFill/>
                </a:ln>
                <a:solidFill>
                  <a:srgbClr val="FFFFFF"/>
                </a:solidFill>
                <a:effectLst/>
                <a:uLnTx/>
                <a:uFillTx/>
                <a:latin typeface="Segoe UI Semibold"/>
                <a:ea typeface="+mn-ea"/>
                <a:cs typeface="Segoe UI" pitchFamily="34" charset="0"/>
              </a:rPr>
              <a:t> </a:t>
            </a:r>
          </a:p>
        </p:txBody>
      </p:sp>
      <p:sp>
        <p:nvSpPr>
          <p:cNvPr id="11" name="TextBox 10">
            <a:extLst>
              <a:ext uri="{FF2B5EF4-FFF2-40B4-BE49-F238E27FC236}">
                <a16:creationId xmlns:a16="http://schemas.microsoft.com/office/drawing/2014/main" id="{A6B72D03-0856-4C58-AB43-0608C6C0AA98}"/>
              </a:ext>
              <a:ext uri="{C183D7F6-B498-43B3-948B-1728B52AA6E4}">
                <adec:decorative xmlns:adec="http://schemas.microsoft.com/office/drawing/2017/decorative" val="1"/>
              </a:ext>
            </a:extLst>
          </p:cNvPr>
          <p:cNvSpPr txBox="1"/>
          <p:nvPr/>
        </p:nvSpPr>
        <p:spPr>
          <a:xfrm>
            <a:off x="4824412" y="3373666"/>
            <a:ext cx="6992937" cy="3262432"/>
          </a:xfrm>
          <a:prstGeom prst="rect">
            <a:avLst/>
          </a:prstGeom>
          <a:noFill/>
        </p:spPr>
        <p:txBody>
          <a:bodyPr wrap="square" lIns="0" tIns="0" rIns="0" bIns="18288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Winning through Digital Engineering Transformation and Continuous Innovation </a:t>
            </a:r>
          </a:p>
          <a:p>
            <a:pPr marL="342900" marR="0" lvl="0" indent="-342900" algn="l" defTabSz="914367" rtl="0" eaLnBrk="1" fontAlgn="auto" latinLnBrk="0" hangingPunct="1">
              <a:lnSpc>
                <a:spcPct val="100000"/>
              </a:lnSpc>
              <a:spcBef>
                <a:spcPts val="0"/>
              </a:spcBef>
              <a:spcAft>
                <a:spcPts val="600"/>
              </a:spcAft>
              <a:buClrTx/>
              <a:buSzPct val="85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All digital presentation of B-52 CERP proposals </a:t>
            </a:r>
          </a:p>
          <a:p>
            <a:pPr marL="342900" marR="0" lvl="0" indent="-342900" algn="l" defTabSz="914367" rtl="0" eaLnBrk="1" fontAlgn="auto" latinLnBrk="0" hangingPunct="1">
              <a:lnSpc>
                <a:spcPct val="100000"/>
              </a:lnSpc>
              <a:spcBef>
                <a:spcPts val="0"/>
              </a:spcBef>
              <a:spcAft>
                <a:spcPts val="600"/>
              </a:spcAft>
              <a:buClrTx/>
              <a:buSzPct val="85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Digitally engineered the wing, pylon, nacelle, engine integration, gearboxes, fuel flow, electrical systems, thrust, weight, circumference of the engine and nacelle diameter</a:t>
            </a:r>
          </a:p>
          <a:p>
            <a:pPr marL="342900" marR="0" lvl="0" indent="-342900" algn="l" defTabSz="914367" rtl="0" eaLnBrk="1" fontAlgn="auto" latinLnBrk="0" hangingPunct="1">
              <a:lnSpc>
                <a:spcPct val="100000"/>
              </a:lnSpc>
              <a:spcBef>
                <a:spcPts val="0"/>
              </a:spcBef>
              <a:spcAft>
                <a:spcPts val="600"/>
              </a:spcAft>
              <a:buClrTx/>
              <a:buSzPct val="85000"/>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$2.6B contract win based on digital engineering verification and validation driving down maintenance, sustainment costs and improving efficiency</a:t>
            </a:r>
          </a:p>
        </p:txBody>
      </p:sp>
      <p:sp>
        <p:nvSpPr>
          <p:cNvPr id="19" name="Rectangle 18">
            <a:extLst>
              <a:ext uri="{FF2B5EF4-FFF2-40B4-BE49-F238E27FC236}">
                <a16:creationId xmlns:a16="http://schemas.microsoft.com/office/drawing/2014/main" id="{20AA8279-9981-4D80-B642-B5BE8087AED6}"/>
              </a:ext>
            </a:extLst>
          </p:cNvPr>
          <p:cNvSpPr/>
          <p:nvPr/>
        </p:nvSpPr>
        <p:spPr>
          <a:xfrm>
            <a:off x="645852" y="2178215"/>
            <a:ext cx="3082589" cy="2154436"/>
          </a:xfrm>
          <a:prstGeom prst="rect">
            <a:avLst/>
          </a:prstGeom>
        </p:spPr>
        <p:txBody>
          <a:bodyPr wrap="square" lIns="0" tIns="0" rIns="0" bIns="0">
            <a:spAutoFit/>
          </a:bodyPr>
          <a:lstStyle/>
          <a:p>
            <a:pPr marL="0" marR="0" lvl="0" indent="-457031" algn="l" defTabSz="91388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Segoe UI Semilight" panose="020B0402040204020203" pitchFamily="34" charset="0"/>
              </a:rPr>
              <a:t>The digital model approach is exciting in that it becomes the collaboration tool that unlocks the clock and unlocks the speed with which we can bring these products to market.”</a:t>
            </a:r>
          </a:p>
        </p:txBody>
      </p:sp>
      <p:sp>
        <p:nvSpPr>
          <p:cNvPr id="20" name="Rectangle 19">
            <a:extLst>
              <a:ext uri="{FF2B5EF4-FFF2-40B4-BE49-F238E27FC236}">
                <a16:creationId xmlns:a16="http://schemas.microsoft.com/office/drawing/2014/main" id="{89109212-79F8-415B-A7A6-7CE07BED4789}"/>
              </a:ext>
            </a:extLst>
          </p:cNvPr>
          <p:cNvSpPr/>
          <p:nvPr/>
        </p:nvSpPr>
        <p:spPr>
          <a:xfrm>
            <a:off x="183851" y="5651062"/>
            <a:ext cx="3653593" cy="430887"/>
          </a:xfrm>
          <a:prstGeom prst="rect">
            <a:avLst/>
          </a:prstGeom>
        </p:spPr>
        <p:txBody>
          <a:bodyPr wrap="square" lIns="0" tIns="0" rIns="0" bIns="0" anchor="b" anchorCtr="0">
            <a:spAutoFit/>
          </a:bodyPr>
          <a:lstStyle/>
          <a:p>
            <a:pPr marL="0" marR="0" lvl="0" indent="0" algn="r" defTabSz="9142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John Bell</a:t>
            </a:r>
          </a:p>
          <a:p>
            <a:pPr marL="0" marR="0" lvl="0" indent="0" algn="r" defTabSz="9142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Segoe UI Semibold" panose="020B0702040204020203" pitchFamily="34" charset="0"/>
              </a:rPr>
              <a:t>Rolls-Royce North America President and CEO</a:t>
            </a:r>
          </a:p>
        </p:txBody>
      </p:sp>
      <p:grpSp>
        <p:nvGrpSpPr>
          <p:cNvPr id="21" name="Group 20">
            <a:extLst>
              <a:ext uri="{FF2B5EF4-FFF2-40B4-BE49-F238E27FC236}">
                <a16:creationId xmlns:a16="http://schemas.microsoft.com/office/drawing/2014/main" id="{EEFE48A5-3016-46F5-A378-383823EE5AA9}"/>
              </a:ext>
            </a:extLst>
          </p:cNvPr>
          <p:cNvGrpSpPr/>
          <p:nvPr/>
        </p:nvGrpSpPr>
        <p:grpSpPr>
          <a:xfrm>
            <a:off x="210613" y="2125108"/>
            <a:ext cx="274494" cy="253866"/>
            <a:chOff x="6425125" y="4649743"/>
            <a:chExt cx="236553" cy="218777"/>
          </a:xfrm>
          <a:solidFill>
            <a:schemeClr val="tx1"/>
          </a:solidFill>
        </p:grpSpPr>
        <p:sp>
          <p:nvSpPr>
            <p:cNvPr id="22" name="Freeform: Shape 21">
              <a:extLst>
                <a:ext uri="{FF2B5EF4-FFF2-40B4-BE49-F238E27FC236}">
                  <a16:creationId xmlns:a16="http://schemas.microsoft.com/office/drawing/2014/main" id="{18687072-94C2-4AE9-8F13-EF13CD7CB79E}"/>
                </a:ext>
              </a:extLst>
            </p:cNvPr>
            <p:cNvSpPr/>
            <p:nvPr/>
          </p:nvSpPr>
          <p:spPr>
            <a:xfrm>
              <a:off x="6425125" y="4649743"/>
              <a:ext cx="95260" cy="218777"/>
            </a:xfrm>
            <a:custGeom>
              <a:avLst/>
              <a:gdLst/>
              <a:ahLst/>
              <a:cxnLst/>
              <a:rect l="l" t="t" r="r" b="b"/>
              <a:pathLst>
                <a:path w="95260" h="218777">
                  <a:moveTo>
                    <a:pt x="0" y="0"/>
                  </a:moveTo>
                  <a:lnTo>
                    <a:pt x="87967" y="0"/>
                  </a:lnTo>
                  <a:lnTo>
                    <a:pt x="87967" y="95259"/>
                  </a:lnTo>
                  <a:lnTo>
                    <a:pt x="45123" y="95259"/>
                  </a:lnTo>
                  <a:cubicBezTo>
                    <a:pt x="45731" y="142661"/>
                    <a:pt x="62443" y="173047"/>
                    <a:pt x="95260" y="186416"/>
                  </a:cubicBezTo>
                  <a:lnTo>
                    <a:pt x="75205" y="218777"/>
                  </a:lnTo>
                  <a:cubicBezTo>
                    <a:pt x="46946" y="206015"/>
                    <a:pt x="27348" y="188847"/>
                    <a:pt x="16409" y="167273"/>
                  </a:cubicBezTo>
                  <a:cubicBezTo>
                    <a:pt x="5470" y="145700"/>
                    <a:pt x="0" y="115010"/>
                    <a:pt x="0" y="75205"/>
                  </a:cubicBezTo>
                  <a:lnTo>
                    <a:pt x="0" y="0"/>
                  </a:lnTo>
                  <a:close/>
                </a:path>
              </a:pathLst>
            </a:custGeom>
            <a:grpFill/>
            <a:ln>
              <a:noFill/>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32481" rtl="0" eaLnBrk="1" fontAlgn="auto" latinLnBrk="0" hangingPunct="1">
                <a:lnSpc>
                  <a:spcPct val="100000"/>
                </a:lnSpc>
                <a:spcBef>
                  <a:spcPts val="0"/>
                </a:spcBef>
                <a:spcAft>
                  <a:spcPts val="0"/>
                </a:spcAft>
                <a:buClrTx/>
                <a:buSzTx/>
                <a:buFontTx/>
                <a:buNone/>
                <a:tabLst/>
                <a:defRPr/>
              </a:pPr>
              <a:endParaRPr kumimoji="0" lang="en-US" sz="719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0710DBC7-B354-4A7B-B463-F28B8A979610}"/>
                </a:ext>
              </a:extLst>
            </p:cNvPr>
            <p:cNvSpPr/>
            <p:nvPr/>
          </p:nvSpPr>
          <p:spPr>
            <a:xfrm>
              <a:off x="6566419" y="4649743"/>
              <a:ext cx="95259" cy="218777"/>
            </a:xfrm>
            <a:custGeom>
              <a:avLst/>
              <a:gdLst/>
              <a:ahLst/>
              <a:cxnLst/>
              <a:rect l="l" t="t" r="r" b="b"/>
              <a:pathLst>
                <a:path w="95259" h="218777">
                  <a:moveTo>
                    <a:pt x="0" y="0"/>
                  </a:moveTo>
                  <a:lnTo>
                    <a:pt x="87967" y="0"/>
                  </a:lnTo>
                  <a:lnTo>
                    <a:pt x="87967" y="95259"/>
                  </a:lnTo>
                  <a:lnTo>
                    <a:pt x="45123" y="95259"/>
                  </a:lnTo>
                  <a:cubicBezTo>
                    <a:pt x="45731" y="142661"/>
                    <a:pt x="62443" y="173047"/>
                    <a:pt x="95259" y="186416"/>
                  </a:cubicBezTo>
                  <a:lnTo>
                    <a:pt x="75205" y="218777"/>
                  </a:lnTo>
                  <a:cubicBezTo>
                    <a:pt x="46946" y="206015"/>
                    <a:pt x="27347" y="188847"/>
                    <a:pt x="16408" y="167273"/>
                  </a:cubicBezTo>
                  <a:cubicBezTo>
                    <a:pt x="5470" y="145700"/>
                    <a:pt x="0" y="115010"/>
                    <a:pt x="0" y="75205"/>
                  </a:cubicBezTo>
                  <a:lnTo>
                    <a:pt x="0" y="0"/>
                  </a:lnTo>
                  <a:close/>
                </a:path>
              </a:pathLst>
            </a:custGeom>
            <a:grpFill/>
            <a:ln>
              <a:noFill/>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32481" rtl="0" eaLnBrk="1" fontAlgn="auto" latinLnBrk="0" hangingPunct="1">
                <a:lnSpc>
                  <a:spcPct val="100000"/>
                </a:lnSpc>
                <a:spcBef>
                  <a:spcPts val="0"/>
                </a:spcBef>
                <a:spcAft>
                  <a:spcPts val="0"/>
                </a:spcAft>
                <a:buClrTx/>
                <a:buSzTx/>
                <a:buFontTx/>
                <a:buNone/>
                <a:tabLst/>
                <a:defRPr/>
              </a:pPr>
              <a:endParaRPr kumimoji="0" lang="en-US" sz="719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852DE963-7F7B-40B6-AF73-2B54D2B82547}"/>
              </a:ext>
            </a:extLst>
          </p:cNvPr>
          <p:cNvGrpSpPr>
            <a:grpSpLocks noChangeAspect="1"/>
          </p:cNvGrpSpPr>
          <p:nvPr/>
        </p:nvGrpSpPr>
        <p:grpSpPr>
          <a:xfrm>
            <a:off x="0" y="292348"/>
            <a:ext cx="2818160" cy="967406"/>
            <a:chOff x="9978612" y="6128183"/>
            <a:chExt cx="1730789" cy="594138"/>
          </a:xfrm>
        </p:grpSpPr>
        <p:pic>
          <p:nvPicPr>
            <p:cNvPr id="17" name="Picture 16" descr="A picture containing text, sign, outdoor&#10;&#10;Description automatically generated">
              <a:extLst>
                <a:ext uri="{FF2B5EF4-FFF2-40B4-BE49-F238E27FC236}">
                  <a16:creationId xmlns:a16="http://schemas.microsoft.com/office/drawing/2014/main" id="{4B4DE63E-8C7B-4B04-96A9-3347561783FC}"/>
                </a:ext>
              </a:extLst>
            </p:cNvPr>
            <p:cNvPicPr>
              <a:picLocks noChangeAspect="1"/>
            </p:cNvPicPr>
            <p:nvPr/>
          </p:nvPicPr>
          <p:blipFill>
            <a:blip r:embed="rId5">
              <a:clrChange>
                <a:clrFrom>
                  <a:srgbClr val="004990"/>
                </a:clrFrom>
                <a:clrTo>
                  <a:srgbClr val="004990">
                    <a:alpha val="0"/>
                  </a:srgbClr>
                </a:clrTo>
              </a:clrChange>
            </a:blip>
            <a:stretch>
              <a:fillRect/>
            </a:stretch>
          </p:blipFill>
          <p:spPr>
            <a:xfrm>
              <a:off x="9978612" y="6128183"/>
              <a:ext cx="594138" cy="594138"/>
            </a:xfrm>
            <a:prstGeom prst="rect">
              <a:avLst/>
            </a:prstGeom>
          </p:spPr>
        </p:pic>
        <p:pic>
          <p:nvPicPr>
            <p:cNvPr id="18" name="Picture 17" descr="Rolls-Royce logo">
              <a:extLst>
                <a:ext uri="{FF2B5EF4-FFF2-40B4-BE49-F238E27FC236}">
                  <a16:creationId xmlns:a16="http://schemas.microsoft.com/office/drawing/2014/main" id="{B6D7D030-0F5B-4917-8C9C-4AA7200148D4}"/>
                </a:ext>
              </a:extLst>
            </p:cNvPr>
            <p:cNvPicPr>
              <a:picLocks noChangeAspect="1"/>
            </p:cNvPicPr>
            <p:nvPr/>
          </p:nvPicPr>
          <p:blipFill rotWithShape="1">
            <a:blip r:embed="rId6"/>
            <a:srcRect l="18592"/>
            <a:stretch/>
          </p:blipFill>
          <p:spPr>
            <a:xfrm>
              <a:off x="10445015" y="6242604"/>
              <a:ext cx="1264386" cy="365297"/>
            </a:xfrm>
            <a:prstGeom prst="rect">
              <a:avLst/>
            </a:prstGeom>
          </p:spPr>
        </p:pic>
      </p:grpSp>
    </p:spTree>
    <p:extLst>
      <p:ext uri="{BB962C8B-B14F-4D97-AF65-F5344CB8AC3E}">
        <p14:creationId xmlns:p14="http://schemas.microsoft.com/office/powerpoint/2010/main" val="34902991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47E-1918-E2A8-31C4-1D8C8F8A2649}"/>
              </a:ext>
            </a:extLst>
          </p:cNvPr>
          <p:cNvSpPr>
            <a:spLocks noGrp="1"/>
          </p:cNvSpPr>
          <p:nvPr>
            <p:ph type="title"/>
          </p:nvPr>
        </p:nvSpPr>
        <p:spPr>
          <a:xfrm>
            <a:off x="588263" y="457200"/>
            <a:ext cx="11018520" cy="553998"/>
          </a:xfrm>
        </p:spPr>
        <p:txBody>
          <a:bodyPr/>
          <a:lstStyle/>
          <a:p>
            <a:r>
              <a:rPr lang="en-US"/>
              <a:t>U.S. Army Test &amp; Evaluation Command engagements</a:t>
            </a:r>
          </a:p>
        </p:txBody>
      </p:sp>
      <p:sp>
        <p:nvSpPr>
          <p:cNvPr id="7" name="Rectangle: Rounded Corners 6">
            <a:extLst>
              <a:ext uri="{FF2B5EF4-FFF2-40B4-BE49-F238E27FC236}">
                <a16:creationId xmlns:a16="http://schemas.microsoft.com/office/drawing/2014/main" id="{D2BA6D0B-4EEA-860B-431D-79B2BAF00C35}"/>
              </a:ext>
            </a:extLst>
          </p:cNvPr>
          <p:cNvSpPr/>
          <p:nvPr/>
        </p:nvSpPr>
        <p:spPr bwMode="auto">
          <a:xfrm>
            <a:off x="268886" y="1476660"/>
            <a:ext cx="5689393" cy="16737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Challenges &amp; customer needs: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Modernize legacy engineering capabilities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Transition from Waterfall -&gt; Agile approaches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Reduce delays in end-to-end testing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Increase process automation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Develop across multiple networks and classifications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5E92C5F-9C8E-2656-3929-B185A872C509}"/>
              </a:ext>
            </a:extLst>
          </p:cNvPr>
          <p:cNvSpPr/>
          <p:nvPr/>
        </p:nvSpPr>
        <p:spPr bwMode="auto">
          <a:xfrm>
            <a:off x="268886" y="3314296"/>
            <a:ext cx="5689393" cy="3084635"/>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Microsoft Engagements: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Co-engineering to teach Digital Eng. Fundamentals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Established CI/CD pipelines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Dev Low / Deploy High environments and workflows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Engineering for Reuse (Code Libs, Terraform patterns, etc.)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Technical Engagements in: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DevOps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migration, infrastructure, edge, landing zones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Configuration Management / Version Control (Git)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Containerization and orchestration (Kubernetes)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Identity</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6C2212E0-B471-CBE8-5F09-D18FC9485584}"/>
              </a:ext>
            </a:extLst>
          </p:cNvPr>
          <p:cNvSpPr txBox="1"/>
          <p:nvPr/>
        </p:nvSpPr>
        <p:spPr>
          <a:xfrm>
            <a:off x="6233722" y="1427099"/>
            <a:ext cx="24422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Example Architecture:</a:t>
            </a:r>
          </a:p>
        </p:txBody>
      </p:sp>
      <p:grpSp>
        <p:nvGrpSpPr>
          <p:cNvPr id="12" name="Group 11">
            <a:extLst>
              <a:ext uri="{FF2B5EF4-FFF2-40B4-BE49-F238E27FC236}">
                <a16:creationId xmlns:a16="http://schemas.microsoft.com/office/drawing/2014/main" id="{78F255AD-04A5-1C91-8564-83D749236E15}"/>
              </a:ext>
            </a:extLst>
          </p:cNvPr>
          <p:cNvGrpSpPr/>
          <p:nvPr/>
        </p:nvGrpSpPr>
        <p:grpSpPr>
          <a:xfrm>
            <a:off x="6233722" y="1734876"/>
            <a:ext cx="5803899" cy="4493681"/>
            <a:chOff x="6233722" y="1734876"/>
            <a:chExt cx="5803899" cy="4493681"/>
          </a:xfrm>
        </p:grpSpPr>
        <p:pic>
          <p:nvPicPr>
            <p:cNvPr id="5" name="Picture 4">
              <a:extLst>
                <a:ext uri="{FF2B5EF4-FFF2-40B4-BE49-F238E27FC236}">
                  <a16:creationId xmlns:a16="http://schemas.microsoft.com/office/drawing/2014/main" id="{11B29EA8-ECF6-3BFD-1F24-8AF515E5A3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722" y="1734876"/>
              <a:ext cx="5803899" cy="4493681"/>
            </a:xfrm>
            <a:prstGeom prst="rect">
              <a:avLst/>
            </a:prstGeom>
            <a:noFill/>
            <a:ln>
              <a:noFill/>
            </a:ln>
          </p:spPr>
        </p:pic>
        <p:sp>
          <p:nvSpPr>
            <p:cNvPr id="11" name="Rectangle 10">
              <a:extLst>
                <a:ext uri="{FF2B5EF4-FFF2-40B4-BE49-F238E27FC236}">
                  <a16:creationId xmlns:a16="http://schemas.microsoft.com/office/drawing/2014/main" id="{3528B1AF-967E-31D6-4183-F959AA50FB4D}"/>
                </a:ext>
              </a:extLst>
            </p:cNvPr>
            <p:cNvSpPr/>
            <p:nvPr/>
          </p:nvSpPr>
          <p:spPr bwMode="auto">
            <a:xfrm>
              <a:off x="6448301" y="5011387"/>
              <a:ext cx="1425903" cy="3077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93796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B331C9-617A-4BE8-83D9-3355B9848087}"/>
              </a:ext>
            </a:extLst>
          </p:cNvPr>
          <p:cNvPicPr>
            <a:picLocks noChangeAspect="1"/>
          </p:cNvPicPr>
          <p:nvPr/>
        </p:nvPicPr>
        <p:blipFill>
          <a:blip r:embed="rId3"/>
          <a:stretch>
            <a:fillRect/>
          </a:stretch>
        </p:blipFill>
        <p:spPr>
          <a:xfrm>
            <a:off x="0" y="0"/>
            <a:ext cx="12192000" cy="6857999"/>
          </a:xfrm>
          <a:prstGeom prst="rect">
            <a:avLst/>
          </a:prstGeom>
        </p:spPr>
      </p:pic>
      <p:sp>
        <p:nvSpPr>
          <p:cNvPr id="7" name="Rectangle 6">
            <a:extLst>
              <a:ext uri="{FF2B5EF4-FFF2-40B4-BE49-F238E27FC236}">
                <a16:creationId xmlns:a16="http://schemas.microsoft.com/office/drawing/2014/main" id="{F099158B-5E95-47D8-9DD9-581E1597F21C}"/>
              </a:ext>
            </a:extLst>
          </p:cNvPr>
          <p:cNvSpPr/>
          <p:nvPr/>
        </p:nvSpPr>
        <p:spPr bwMode="auto">
          <a:xfrm>
            <a:off x="1" y="0"/>
            <a:ext cx="12192000" cy="6858000"/>
          </a:xfrm>
          <a:prstGeom prst="rect">
            <a:avLst/>
          </a:prstGeom>
          <a:gradFill flip="none" rotWithShape="1">
            <a:gsLst>
              <a:gs pos="0">
                <a:schemeClr val="bg1">
                  <a:alpha val="0"/>
                </a:schemeClr>
              </a:gs>
              <a:gs pos="58000">
                <a:schemeClr val="bg1">
                  <a:alpha val="85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6" name="MS logo white - EMF" descr="Microsoft logo white text version">
            <a:extLst>
              <a:ext uri="{FF2B5EF4-FFF2-40B4-BE49-F238E27FC236}">
                <a16:creationId xmlns:a16="http://schemas.microsoft.com/office/drawing/2014/main" id="{75B455A1-007A-49E1-AC82-76D699F4E18C}"/>
              </a:ext>
            </a:extLst>
          </p:cNvPr>
          <p:cNvPicPr>
            <a:picLocks noChangeAspect="1"/>
          </p:cNvPicPr>
          <p:nvPr/>
        </p:nvPicPr>
        <p:blipFill>
          <a:blip r:embed="rId4"/>
          <a:stretch>
            <a:fillRect/>
          </a:stretch>
        </p:blipFill>
        <p:spPr bwMode="black">
          <a:xfrm>
            <a:off x="593874" y="5950803"/>
            <a:ext cx="1366245" cy="292608"/>
          </a:xfrm>
          <a:prstGeom prst="rect">
            <a:avLst/>
          </a:prstGeom>
        </p:spPr>
      </p:pic>
      <p:sp>
        <p:nvSpPr>
          <p:cNvPr id="11" name="Rectangle 10">
            <a:extLst>
              <a:ext uri="{FF2B5EF4-FFF2-40B4-BE49-F238E27FC236}">
                <a16:creationId xmlns:a16="http://schemas.microsoft.com/office/drawing/2014/main" id="{16CC71FF-BD84-4DCD-AD57-B242B78D0131}"/>
              </a:ext>
            </a:extLst>
          </p:cNvPr>
          <p:cNvSpPr/>
          <p:nvPr/>
        </p:nvSpPr>
        <p:spPr bwMode="auto">
          <a:xfrm>
            <a:off x="0" y="2429699"/>
            <a:ext cx="12192000" cy="1984986"/>
          </a:xfrm>
          <a:prstGeom prst="rect">
            <a:avLst/>
          </a:prstGeom>
          <a:gradFill flip="none" rotWithShape="1">
            <a:gsLst>
              <a:gs pos="100000">
                <a:schemeClr val="bg1">
                  <a:lumMod val="85000"/>
                  <a:lumOff val="15000"/>
                  <a:alpha val="0"/>
                </a:schemeClr>
              </a:gs>
              <a:gs pos="31000">
                <a:schemeClr val="bg1">
                  <a:lumMod val="95000"/>
                  <a:lumOff val="5000"/>
                  <a:alpha val="67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itle 4">
            <a:extLst>
              <a:ext uri="{FF2B5EF4-FFF2-40B4-BE49-F238E27FC236}">
                <a16:creationId xmlns:a16="http://schemas.microsoft.com/office/drawing/2014/main" id="{9F21B665-0567-44EB-A355-A14CC3D921AC}"/>
              </a:ext>
            </a:extLst>
          </p:cNvPr>
          <p:cNvSpPr txBox="1">
            <a:spLocks/>
          </p:cNvSpPr>
          <p:nvPr/>
        </p:nvSpPr>
        <p:spPr>
          <a:xfrm>
            <a:off x="593874" y="2469385"/>
            <a:ext cx="516868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white"/>
                </a:solidFill>
                <a:effectLst/>
                <a:uLnTx/>
                <a:uFillTx/>
                <a:latin typeface="Segoe UI" panose="020B0502040204020203" pitchFamily="34" charset="0"/>
                <a:ea typeface="+mn-ea"/>
                <a:cs typeface="Segoe UI" pitchFamily="34" charset="0"/>
              </a:rPr>
              <a:t>Defense &amp; Intelligence: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prstClr val="white"/>
                </a:solidFill>
                <a:effectLst/>
                <a:uLnTx/>
                <a:uFillTx/>
                <a:latin typeface="Segoe UI" panose="020B0502040204020203" pitchFamily="34" charset="0"/>
                <a:ea typeface="+mn-ea"/>
                <a:cs typeface="Segoe UI" pitchFamily="34" charset="0"/>
              </a:rPr>
              <a:t>Empowering the service personnel who protect and defend to achieve more.</a:t>
            </a:r>
          </a:p>
        </p:txBody>
      </p:sp>
      <p:sp>
        <p:nvSpPr>
          <p:cNvPr id="9" name="Arc 8">
            <a:extLst>
              <a:ext uri="{FF2B5EF4-FFF2-40B4-BE49-F238E27FC236}">
                <a16:creationId xmlns:a16="http://schemas.microsoft.com/office/drawing/2014/main" id="{6EE37204-906F-4768-9079-FC83B747F270}"/>
              </a:ext>
            </a:extLst>
          </p:cNvPr>
          <p:cNvSpPr/>
          <p:nvPr/>
        </p:nvSpPr>
        <p:spPr bwMode="auto">
          <a:xfrm>
            <a:off x="1710397" y="-865649"/>
            <a:ext cx="8589302" cy="8589300"/>
          </a:xfrm>
          <a:prstGeom prst="arc">
            <a:avLst>
              <a:gd name="adj1" fmla="val 11638139"/>
              <a:gd name="adj2" fmla="val 13704908"/>
            </a:avLst>
          </a:prstGeom>
          <a:noFill/>
          <a:ln w="12700">
            <a:gradFill flip="none" rotWithShape="1">
              <a:gsLst>
                <a:gs pos="23000">
                  <a:schemeClr val="bg1">
                    <a:alpha val="21000"/>
                  </a:schemeClr>
                </a:gs>
                <a:gs pos="0">
                  <a:schemeClr val="accent3"/>
                </a:gs>
              </a:gsLst>
              <a:lin ang="0" scaled="1"/>
              <a:tileRect/>
            </a:gra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E31DAE42-078D-4C8F-ADE2-93733699A82F}"/>
              </a:ext>
            </a:extLst>
          </p:cNvPr>
          <p:cNvSpPr/>
          <p:nvPr/>
        </p:nvSpPr>
        <p:spPr bwMode="auto">
          <a:xfrm flipV="1">
            <a:off x="1732168" y="-901935"/>
            <a:ext cx="8589302" cy="8589300"/>
          </a:xfrm>
          <a:prstGeom prst="arc">
            <a:avLst>
              <a:gd name="adj1" fmla="val 11638139"/>
              <a:gd name="adj2" fmla="val 13704908"/>
            </a:avLst>
          </a:prstGeom>
          <a:noFill/>
          <a:ln w="12700">
            <a:gradFill flip="none" rotWithShape="1">
              <a:gsLst>
                <a:gs pos="29000">
                  <a:schemeClr val="bg1">
                    <a:alpha val="0"/>
                  </a:schemeClr>
                </a:gs>
                <a:gs pos="0">
                  <a:schemeClr val="accent3"/>
                </a:gs>
              </a:gsLst>
              <a:lin ang="0" scaled="1"/>
              <a:tileRect/>
            </a:gra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377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1" name="Group 490">
            <a:extLst>
              <a:ext uri="{FF2B5EF4-FFF2-40B4-BE49-F238E27FC236}">
                <a16:creationId xmlns:a16="http://schemas.microsoft.com/office/drawing/2014/main" id="{7620EFC8-4419-41F5-882B-BE0CE15DF220}"/>
              </a:ext>
            </a:extLst>
          </p:cNvPr>
          <p:cNvGrpSpPr/>
          <p:nvPr/>
        </p:nvGrpSpPr>
        <p:grpSpPr>
          <a:xfrm>
            <a:off x="-3326384" y="-3816831"/>
            <a:ext cx="14505662" cy="14651818"/>
            <a:chOff x="3628299" y="653100"/>
            <a:chExt cx="5501741" cy="5557176"/>
          </a:xfrm>
        </p:grpSpPr>
        <p:sp>
          <p:nvSpPr>
            <p:cNvPr id="492" name="Oval 491">
              <a:extLst>
                <a:ext uri="{FF2B5EF4-FFF2-40B4-BE49-F238E27FC236}">
                  <a16:creationId xmlns:a16="http://schemas.microsoft.com/office/drawing/2014/main" id="{C9A9D27A-6E92-4B7A-A7D9-16F8847513B6}"/>
                </a:ext>
              </a:extLst>
            </p:cNvPr>
            <p:cNvSpPr/>
            <p:nvPr/>
          </p:nvSpPr>
          <p:spPr bwMode="auto">
            <a:xfrm>
              <a:off x="4269450" y="1297695"/>
              <a:ext cx="4219438" cy="4219439"/>
            </a:xfrm>
            <a:prstGeom prst="ellipse">
              <a:avLst/>
            </a:prstGeom>
            <a:noFill/>
            <a:ln w="190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92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3" name="Freeform 5">
              <a:extLst>
                <a:ext uri="{FF2B5EF4-FFF2-40B4-BE49-F238E27FC236}">
                  <a16:creationId xmlns:a16="http://schemas.microsoft.com/office/drawing/2014/main" id="{2B501948-D2F3-45FB-A2B6-429452919258}"/>
                </a:ext>
              </a:extLst>
            </p:cNvPr>
            <p:cNvSpPr>
              <a:spLocks/>
            </p:cNvSpPr>
            <p:nvPr/>
          </p:nvSpPr>
          <p:spPr bwMode="auto">
            <a:xfrm>
              <a:off x="3851214" y="876017"/>
              <a:ext cx="5058391" cy="5058391"/>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9050" cap="rnd">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94" name="Oval 493">
              <a:extLst>
                <a:ext uri="{FF2B5EF4-FFF2-40B4-BE49-F238E27FC236}">
                  <a16:creationId xmlns:a16="http://schemas.microsoft.com/office/drawing/2014/main" id="{7D5E10D2-699D-4174-BFDD-17436E913DE6}"/>
                </a:ext>
              </a:extLst>
            </p:cNvPr>
            <p:cNvSpPr/>
            <p:nvPr/>
          </p:nvSpPr>
          <p:spPr bwMode="auto">
            <a:xfrm>
              <a:off x="3826539" y="851342"/>
              <a:ext cx="5107741" cy="5107741"/>
            </a:xfrm>
            <a:prstGeom prst="ellipse">
              <a:avLst/>
            </a:prstGeom>
            <a:noFill/>
            <a:ln w="190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495" name="Oval 494">
              <a:extLst>
                <a:ext uri="{FF2B5EF4-FFF2-40B4-BE49-F238E27FC236}">
                  <a16:creationId xmlns:a16="http://schemas.microsoft.com/office/drawing/2014/main" id="{092C627D-3843-47EA-AAD3-BF0FC6968152}"/>
                </a:ext>
              </a:extLst>
            </p:cNvPr>
            <p:cNvSpPr/>
            <p:nvPr/>
          </p:nvSpPr>
          <p:spPr bwMode="auto">
            <a:xfrm>
              <a:off x="4010115" y="4579378"/>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6" name="ShoppingCart_E7BF">
              <a:extLst>
                <a:ext uri="{FF2B5EF4-FFF2-40B4-BE49-F238E27FC236}">
                  <a16:creationId xmlns:a16="http://schemas.microsoft.com/office/drawing/2014/main" id="{C846D3FB-5E22-47BF-B127-8655723EDA9E}"/>
                </a:ext>
              </a:extLst>
            </p:cNvPr>
            <p:cNvSpPr>
              <a:spLocks noChangeAspect="1" noEditPoints="1"/>
            </p:cNvSpPr>
            <p:nvPr/>
          </p:nvSpPr>
          <p:spPr bwMode="auto">
            <a:xfrm>
              <a:off x="4143361" y="4729240"/>
              <a:ext cx="222076" cy="18884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497" name="Oval 496">
              <a:extLst>
                <a:ext uri="{FF2B5EF4-FFF2-40B4-BE49-F238E27FC236}">
                  <a16:creationId xmlns:a16="http://schemas.microsoft.com/office/drawing/2014/main" id="{B59BD5FD-9733-4477-BEB5-9AD7FC53881C}"/>
                </a:ext>
              </a:extLst>
            </p:cNvPr>
            <p:cNvSpPr/>
            <p:nvPr/>
          </p:nvSpPr>
          <p:spPr bwMode="auto">
            <a:xfrm>
              <a:off x="6633505" y="653100"/>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8" name="Freeform 33">
              <a:extLst>
                <a:ext uri="{FF2B5EF4-FFF2-40B4-BE49-F238E27FC236}">
                  <a16:creationId xmlns:a16="http://schemas.microsoft.com/office/drawing/2014/main" id="{163EA435-D633-4C64-8784-55E1508BAA68}"/>
                </a:ext>
              </a:extLst>
            </p:cNvPr>
            <p:cNvSpPr>
              <a:spLocks noChangeAspect="1"/>
            </p:cNvSpPr>
            <p:nvPr/>
          </p:nvSpPr>
          <p:spPr bwMode="auto">
            <a:xfrm>
              <a:off x="6766751" y="803346"/>
              <a:ext cx="222076" cy="18807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499" name="Oval 498">
              <a:extLst>
                <a:ext uri="{FF2B5EF4-FFF2-40B4-BE49-F238E27FC236}">
                  <a16:creationId xmlns:a16="http://schemas.microsoft.com/office/drawing/2014/main" id="{121218A9-34E9-4BA9-AE4F-416CDDDE67EE}"/>
                </a:ext>
              </a:extLst>
            </p:cNvPr>
            <p:cNvSpPr/>
            <p:nvPr/>
          </p:nvSpPr>
          <p:spPr bwMode="auto">
            <a:xfrm>
              <a:off x="7554572" y="5294410"/>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0" name="document_6">
              <a:extLst>
                <a:ext uri="{FF2B5EF4-FFF2-40B4-BE49-F238E27FC236}">
                  <a16:creationId xmlns:a16="http://schemas.microsoft.com/office/drawing/2014/main" id="{9F391B7C-3B91-4177-A122-B0EFA20D2FE8}"/>
                </a:ext>
              </a:extLst>
            </p:cNvPr>
            <p:cNvSpPr>
              <a:spLocks noChangeAspect="1" noEditPoints="1"/>
            </p:cNvSpPr>
            <p:nvPr/>
          </p:nvSpPr>
          <p:spPr bwMode="auto">
            <a:xfrm>
              <a:off x="7715075" y="5433967"/>
              <a:ext cx="167561" cy="209453"/>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1" name="Oval 500">
              <a:extLst>
                <a:ext uri="{FF2B5EF4-FFF2-40B4-BE49-F238E27FC236}">
                  <a16:creationId xmlns:a16="http://schemas.microsoft.com/office/drawing/2014/main" id="{F58D9F5B-2001-41E4-9DD2-E033F9415416}"/>
                </a:ext>
              </a:extLst>
            </p:cNvPr>
            <p:cNvSpPr/>
            <p:nvPr/>
          </p:nvSpPr>
          <p:spPr bwMode="auto">
            <a:xfrm>
              <a:off x="6935649" y="1474233"/>
              <a:ext cx="211265" cy="8790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02" name="Oval 501">
              <a:extLst>
                <a:ext uri="{FF2B5EF4-FFF2-40B4-BE49-F238E27FC236}">
                  <a16:creationId xmlns:a16="http://schemas.microsoft.com/office/drawing/2014/main" id="{AA606A34-B511-481D-9F55-93D60E68588B}"/>
                </a:ext>
              </a:extLst>
            </p:cNvPr>
            <p:cNvSpPr/>
            <p:nvPr/>
          </p:nvSpPr>
          <p:spPr bwMode="auto">
            <a:xfrm>
              <a:off x="4195052" y="3969109"/>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3" name="Freeform 41">
              <a:extLst>
                <a:ext uri="{FF2B5EF4-FFF2-40B4-BE49-F238E27FC236}">
                  <a16:creationId xmlns:a16="http://schemas.microsoft.com/office/drawing/2014/main" id="{4BC2865F-0CAA-46A5-9506-42B553FF6B20}"/>
                </a:ext>
              </a:extLst>
            </p:cNvPr>
            <p:cNvSpPr>
              <a:spLocks noChangeAspect="1" noEditPoints="1"/>
            </p:cNvSpPr>
            <p:nvPr/>
          </p:nvSpPr>
          <p:spPr bwMode="auto">
            <a:xfrm>
              <a:off x="4316505" y="4122745"/>
              <a:ext cx="245661" cy="15353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sq">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04" name="Group 503">
              <a:extLst>
                <a:ext uri="{FF2B5EF4-FFF2-40B4-BE49-F238E27FC236}">
                  <a16:creationId xmlns:a16="http://schemas.microsoft.com/office/drawing/2014/main" id="{FA270117-FA5C-473F-82FB-643A20473858}"/>
                </a:ext>
              </a:extLst>
            </p:cNvPr>
            <p:cNvGrpSpPr/>
            <p:nvPr/>
          </p:nvGrpSpPr>
          <p:grpSpPr>
            <a:xfrm>
              <a:off x="8243070" y="3184512"/>
              <a:ext cx="488567" cy="488567"/>
              <a:chOff x="8013383" y="3201815"/>
              <a:chExt cx="502920" cy="502920"/>
            </a:xfrm>
          </p:grpSpPr>
          <p:sp useBgFill="1">
            <p:nvSpPr>
              <p:cNvPr id="609" name="Oval 608">
                <a:extLst>
                  <a:ext uri="{FF2B5EF4-FFF2-40B4-BE49-F238E27FC236}">
                    <a16:creationId xmlns:a16="http://schemas.microsoft.com/office/drawing/2014/main" id="{85698029-5AD7-4EDB-B5AA-9119A9723DDA}"/>
                  </a:ext>
                </a:extLst>
              </p:cNvPr>
              <p:cNvSpPr/>
              <p:nvPr/>
            </p:nvSpPr>
            <p:spPr bwMode="auto">
              <a:xfrm>
                <a:off x="8013383" y="3201815"/>
                <a:ext cx="502920" cy="502920"/>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Airplane_E709">
                <a:extLst>
                  <a:ext uri="{FF2B5EF4-FFF2-40B4-BE49-F238E27FC236}">
                    <a16:creationId xmlns:a16="http://schemas.microsoft.com/office/drawing/2014/main" id="{558295D6-0C1A-4660-80BC-0D9D72A6D7AF}"/>
                  </a:ext>
                </a:extLst>
              </p:cNvPr>
              <p:cNvSpPr>
                <a:spLocks noChangeAspect="1"/>
              </p:cNvSpPr>
              <p:nvPr/>
            </p:nvSpPr>
            <p:spPr bwMode="auto">
              <a:xfrm>
                <a:off x="8151627" y="3312320"/>
                <a:ext cx="235956" cy="23907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505" name="Oval 504">
              <a:extLst>
                <a:ext uri="{FF2B5EF4-FFF2-40B4-BE49-F238E27FC236}">
                  <a16:creationId xmlns:a16="http://schemas.microsoft.com/office/drawing/2014/main" id="{3EAFB0DB-63BD-4897-9878-58FF21AA9D9E}"/>
                </a:ext>
              </a:extLst>
            </p:cNvPr>
            <p:cNvSpPr/>
            <p:nvPr/>
          </p:nvSpPr>
          <p:spPr bwMode="auto">
            <a:xfrm>
              <a:off x="6944307" y="5107554"/>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6" name="Group 8">
              <a:extLst>
                <a:ext uri="{FF2B5EF4-FFF2-40B4-BE49-F238E27FC236}">
                  <a16:creationId xmlns:a16="http://schemas.microsoft.com/office/drawing/2014/main" id="{40837218-000D-4EF7-A463-44A1BC609B80}"/>
                </a:ext>
              </a:extLst>
            </p:cNvPr>
            <p:cNvGrpSpPr>
              <a:grpSpLocks noChangeAspect="1"/>
            </p:cNvGrpSpPr>
            <p:nvPr/>
          </p:nvGrpSpPr>
          <p:grpSpPr bwMode="auto">
            <a:xfrm>
              <a:off x="7067598" y="5253531"/>
              <a:ext cx="241985" cy="196614"/>
              <a:chOff x="5458" y="3157"/>
              <a:chExt cx="304" cy="247"/>
            </a:xfrm>
            <a:noFill/>
          </p:grpSpPr>
          <p:sp>
            <p:nvSpPr>
              <p:cNvPr id="607" name="Freeform 9">
                <a:extLst>
                  <a:ext uri="{FF2B5EF4-FFF2-40B4-BE49-F238E27FC236}">
                    <a16:creationId xmlns:a16="http://schemas.microsoft.com/office/drawing/2014/main" id="{251E849B-D36A-46B1-996F-AE56ED912BB0}"/>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8" name="Freeform 10">
                <a:extLst>
                  <a:ext uri="{FF2B5EF4-FFF2-40B4-BE49-F238E27FC236}">
                    <a16:creationId xmlns:a16="http://schemas.microsoft.com/office/drawing/2014/main" id="{E24F9DAE-7EDD-4847-9E0D-7AD844FDA151}"/>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07" name="Group 506">
              <a:extLst>
                <a:ext uri="{FF2B5EF4-FFF2-40B4-BE49-F238E27FC236}">
                  <a16:creationId xmlns:a16="http://schemas.microsoft.com/office/drawing/2014/main" id="{2CF62586-9F47-49A0-B9CE-941C4E640CAC}"/>
                </a:ext>
              </a:extLst>
            </p:cNvPr>
            <p:cNvGrpSpPr/>
            <p:nvPr/>
          </p:nvGrpSpPr>
          <p:grpSpPr>
            <a:xfrm>
              <a:off x="8082752" y="3969109"/>
              <a:ext cx="488567" cy="488567"/>
              <a:chOff x="7848355" y="4009463"/>
              <a:chExt cx="502920" cy="502920"/>
            </a:xfrm>
          </p:grpSpPr>
          <p:sp useBgFill="1">
            <p:nvSpPr>
              <p:cNvPr id="605" name="Oval 604">
                <a:extLst>
                  <a:ext uri="{FF2B5EF4-FFF2-40B4-BE49-F238E27FC236}">
                    <a16:creationId xmlns:a16="http://schemas.microsoft.com/office/drawing/2014/main" id="{765023B6-6D8E-4A75-A236-02D24656FB04}"/>
                  </a:ext>
                </a:extLst>
              </p:cNvPr>
              <p:cNvSpPr/>
              <p:nvPr/>
            </p:nvSpPr>
            <p:spPr bwMode="auto">
              <a:xfrm>
                <a:off x="7848355" y="4009463"/>
                <a:ext cx="502920" cy="502920"/>
              </a:xfrm>
              <a:prstGeom prst="ellipse">
                <a:avLst/>
              </a:prstGeom>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6" name="pen">
                <a:extLst>
                  <a:ext uri="{FF2B5EF4-FFF2-40B4-BE49-F238E27FC236}">
                    <a16:creationId xmlns:a16="http://schemas.microsoft.com/office/drawing/2014/main" id="{832A5360-17C9-40A9-8A09-70BF27B0AE64}"/>
                  </a:ext>
                </a:extLst>
              </p:cNvPr>
              <p:cNvSpPr>
                <a:spLocks noChangeAspect="1" noEditPoints="1"/>
              </p:cNvSpPr>
              <p:nvPr/>
            </p:nvSpPr>
            <p:spPr bwMode="auto">
              <a:xfrm>
                <a:off x="7986668" y="4147273"/>
                <a:ext cx="226294" cy="227301"/>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useBgFill="1">
          <p:nvSpPr>
            <p:cNvPr id="508" name="Oval 507">
              <a:extLst>
                <a:ext uri="{FF2B5EF4-FFF2-40B4-BE49-F238E27FC236}">
                  <a16:creationId xmlns:a16="http://schemas.microsoft.com/office/drawing/2014/main" id="{D999DF0E-4640-4CDC-8368-685743A58B90}"/>
                </a:ext>
              </a:extLst>
            </p:cNvPr>
            <p:cNvSpPr/>
            <p:nvPr/>
          </p:nvSpPr>
          <p:spPr bwMode="auto">
            <a:xfrm>
              <a:off x="4010130" y="1739618"/>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9" name="Group 508">
              <a:extLst>
                <a:ext uri="{FF2B5EF4-FFF2-40B4-BE49-F238E27FC236}">
                  <a16:creationId xmlns:a16="http://schemas.microsoft.com/office/drawing/2014/main" id="{6FFE840B-6928-46E8-AC63-B4FDF7F318F5}"/>
                </a:ext>
              </a:extLst>
            </p:cNvPr>
            <p:cNvGrpSpPr/>
            <p:nvPr/>
          </p:nvGrpSpPr>
          <p:grpSpPr>
            <a:xfrm>
              <a:off x="4139412" y="1904891"/>
              <a:ext cx="230003" cy="158022"/>
              <a:chOff x="1083478" y="4352862"/>
              <a:chExt cx="545310" cy="374645"/>
            </a:xfrm>
          </p:grpSpPr>
          <p:grpSp>
            <p:nvGrpSpPr>
              <p:cNvPr id="601" name="Group 600">
                <a:extLst>
                  <a:ext uri="{FF2B5EF4-FFF2-40B4-BE49-F238E27FC236}">
                    <a16:creationId xmlns:a16="http://schemas.microsoft.com/office/drawing/2014/main" id="{F2ABBB0F-1E3F-4567-9076-4EC0054AE017}"/>
                  </a:ext>
                </a:extLst>
              </p:cNvPr>
              <p:cNvGrpSpPr/>
              <p:nvPr/>
            </p:nvGrpSpPr>
            <p:grpSpPr>
              <a:xfrm>
                <a:off x="1083478" y="4352862"/>
                <a:ext cx="545310" cy="374645"/>
                <a:chOff x="1691236" y="428625"/>
                <a:chExt cx="707044" cy="485770"/>
              </a:xfrm>
            </p:grpSpPr>
            <p:sp>
              <p:nvSpPr>
                <p:cNvPr id="603" name="Rectangle 602">
                  <a:extLst>
                    <a:ext uri="{FF2B5EF4-FFF2-40B4-BE49-F238E27FC236}">
                      <a16:creationId xmlns:a16="http://schemas.microsoft.com/office/drawing/2014/main" id="{7294897E-509D-4564-8976-032869F3B9BD}"/>
                    </a:ext>
                  </a:extLst>
                </p:cNvPr>
                <p:cNvSpPr/>
                <p:nvPr/>
              </p:nvSpPr>
              <p:spPr bwMode="auto">
                <a:xfrm>
                  <a:off x="1743075" y="428625"/>
                  <a:ext cx="614363" cy="40957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7868" tIns="43933" rIns="107555" bIns="43933"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Segoe UI Semibold"/>
                      <a:ea typeface="+mn-ea"/>
                      <a:cs typeface="+mn-cs"/>
                    </a:rPr>
                    <a:t>68</a:t>
                  </a:r>
                </a:p>
              </p:txBody>
            </p:sp>
            <p:sp>
              <p:nvSpPr>
                <p:cNvPr id="604" name="Rectangle 7">
                  <a:extLst>
                    <a:ext uri="{FF2B5EF4-FFF2-40B4-BE49-F238E27FC236}">
                      <a16:creationId xmlns:a16="http://schemas.microsoft.com/office/drawing/2014/main" id="{D3974403-0726-4DC2-973D-E5064CAE4E43}"/>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7868" tIns="43933" rIns="107555" bIns="43933"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endParaRPr>
                </a:p>
              </p:txBody>
            </p:sp>
          </p:grpSp>
          <p:sp>
            <p:nvSpPr>
              <p:cNvPr id="602" name="Oval 601">
                <a:extLst>
                  <a:ext uri="{FF2B5EF4-FFF2-40B4-BE49-F238E27FC236}">
                    <a16:creationId xmlns:a16="http://schemas.microsoft.com/office/drawing/2014/main" id="{B0FCEE94-A053-4251-96AE-C0B5E1EA5AFD}"/>
                  </a:ext>
                </a:extLst>
              </p:cNvPr>
              <p:cNvSpPr/>
              <p:nvPr/>
            </p:nvSpPr>
            <p:spPr bwMode="auto">
              <a:xfrm>
                <a:off x="1458893" y="4457699"/>
                <a:ext cx="27433" cy="27431"/>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7868" tIns="43933" rIns="107555" bIns="43933"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endParaRPr>
              </a:p>
            </p:txBody>
          </p:sp>
        </p:grpSp>
        <p:sp useBgFill="1">
          <p:nvSpPr>
            <p:cNvPr id="510" name="Oval 509">
              <a:extLst>
                <a:ext uri="{FF2B5EF4-FFF2-40B4-BE49-F238E27FC236}">
                  <a16:creationId xmlns:a16="http://schemas.microsoft.com/office/drawing/2014/main" id="{4D5238C3-E1D9-4AFD-9388-34B372C7DB43}"/>
                </a:ext>
              </a:extLst>
            </p:cNvPr>
            <p:cNvSpPr/>
            <p:nvPr/>
          </p:nvSpPr>
          <p:spPr bwMode="auto">
            <a:xfrm>
              <a:off x="6944312" y="1219856"/>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1" name="camera">
              <a:extLst>
                <a:ext uri="{FF2B5EF4-FFF2-40B4-BE49-F238E27FC236}">
                  <a16:creationId xmlns:a16="http://schemas.microsoft.com/office/drawing/2014/main" id="{85D4BF4F-EBD3-4558-8711-C4E9E0C30F93}"/>
                </a:ext>
              </a:extLst>
            </p:cNvPr>
            <p:cNvSpPr>
              <a:spLocks noChangeAspect="1" noEditPoints="1"/>
            </p:cNvSpPr>
            <p:nvPr/>
          </p:nvSpPr>
          <p:spPr bwMode="auto">
            <a:xfrm>
              <a:off x="7084471" y="1380927"/>
              <a:ext cx="208248" cy="166425"/>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12" name="Oval 511">
              <a:extLst>
                <a:ext uri="{FF2B5EF4-FFF2-40B4-BE49-F238E27FC236}">
                  <a16:creationId xmlns:a16="http://schemas.microsoft.com/office/drawing/2014/main" id="{C108E44D-6FD1-46BF-A063-D2CA4EDCF05B}"/>
                </a:ext>
              </a:extLst>
            </p:cNvPr>
            <p:cNvSpPr/>
            <p:nvPr/>
          </p:nvSpPr>
          <p:spPr bwMode="auto">
            <a:xfrm>
              <a:off x="7626611" y="1675998"/>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calendar_4">
              <a:extLst>
                <a:ext uri="{FF2B5EF4-FFF2-40B4-BE49-F238E27FC236}">
                  <a16:creationId xmlns:a16="http://schemas.microsoft.com/office/drawing/2014/main" id="{BA258F85-16D1-4C89-AB37-AD045C539462}"/>
                </a:ext>
              </a:extLst>
            </p:cNvPr>
            <p:cNvSpPr>
              <a:spLocks noChangeAspect="1" noEditPoints="1"/>
            </p:cNvSpPr>
            <p:nvPr/>
          </p:nvSpPr>
          <p:spPr bwMode="auto">
            <a:xfrm>
              <a:off x="7780373" y="1833471"/>
              <a:ext cx="181043" cy="17362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14" name="Oval 513">
              <a:extLst>
                <a:ext uri="{FF2B5EF4-FFF2-40B4-BE49-F238E27FC236}">
                  <a16:creationId xmlns:a16="http://schemas.microsoft.com/office/drawing/2014/main" id="{73507DAE-7A58-47A8-893D-746CFF703140}"/>
                </a:ext>
              </a:extLst>
            </p:cNvPr>
            <p:cNvSpPr/>
            <p:nvPr/>
          </p:nvSpPr>
          <p:spPr bwMode="auto">
            <a:xfrm>
              <a:off x="5636077" y="653221"/>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clipboard_3">
              <a:extLst>
                <a:ext uri="{FF2B5EF4-FFF2-40B4-BE49-F238E27FC236}">
                  <a16:creationId xmlns:a16="http://schemas.microsoft.com/office/drawing/2014/main" id="{92012D36-FCCF-48B9-A380-E39A66E559E1}"/>
                </a:ext>
              </a:extLst>
            </p:cNvPr>
            <p:cNvSpPr>
              <a:spLocks noChangeAspect="1" noEditPoints="1"/>
            </p:cNvSpPr>
            <p:nvPr/>
          </p:nvSpPr>
          <p:spPr bwMode="auto">
            <a:xfrm>
              <a:off x="5792302" y="796749"/>
              <a:ext cx="176117" cy="201510"/>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16" name="Oval 515">
              <a:extLst>
                <a:ext uri="{FF2B5EF4-FFF2-40B4-BE49-F238E27FC236}">
                  <a16:creationId xmlns:a16="http://schemas.microsoft.com/office/drawing/2014/main" id="{BF581D6B-D515-4915-83E0-E21486A9463C}"/>
                </a:ext>
              </a:extLst>
            </p:cNvPr>
            <p:cNvSpPr/>
            <p:nvPr/>
          </p:nvSpPr>
          <p:spPr bwMode="auto">
            <a:xfrm>
              <a:off x="4651194" y="1675998"/>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car">
              <a:extLst>
                <a:ext uri="{FF2B5EF4-FFF2-40B4-BE49-F238E27FC236}">
                  <a16:creationId xmlns:a16="http://schemas.microsoft.com/office/drawing/2014/main" id="{1A7BC1FA-7C6F-4862-AE17-05B7C902C8D2}"/>
                </a:ext>
              </a:extLst>
            </p:cNvPr>
            <p:cNvSpPr>
              <a:spLocks noChangeAspect="1" noEditPoints="1"/>
            </p:cNvSpPr>
            <p:nvPr/>
          </p:nvSpPr>
          <p:spPr bwMode="auto">
            <a:xfrm>
              <a:off x="4786539" y="1836804"/>
              <a:ext cx="217877" cy="166955"/>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18" name="Oval 517">
              <a:extLst>
                <a:ext uri="{FF2B5EF4-FFF2-40B4-BE49-F238E27FC236}">
                  <a16:creationId xmlns:a16="http://schemas.microsoft.com/office/drawing/2014/main" id="{B99288AC-7002-4B84-9CEE-380585296D6E}"/>
                </a:ext>
              </a:extLst>
            </p:cNvPr>
            <p:cNvSpPr/>
            <p:nvPr/>
          </p:nvSpPr>
          <p:spPr bwMode="auto">
            <a:xfrm>
              <a:off x="7554955" y="1034933"/>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location_3">
              <a:extLst>
                <a:ext uri="{FF2B5EF4-FFF2-40B4-BE49-F238E27FC236}">
                  <a16:creationId xmlns:a16="http://schemas.microsoft.com/office/drawing/2014/main" id="{82974AC2-2A18-49EC-ADA6-7EDC3A3A5D2B}"/>
                </a:ext>
              </a:extLst>
            </p:cNvPr>
            <p:cNvSpPr>
              <a:spLocks noChangeAspect="1" noEditPoints="1"/>
            </p:cNvSpPr>
            <p:nvPr/>
          </p:nvSpPr>
          <p:spPr bwMode="auto">
            <a:xfrm>
              <a:off x="7692206" y="1189818"/>
              <a:ext cx="214066" cy="178797"/>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20" name="Oval 519">
              <a:extLst>
                <a:ext uri="{FF2B5EF4-FFF2-40B4-BE49-F238E27FC236}">
                  <a16:creationId xmlns:a16="http://schemas.microsoft.com/office/drawing/2014/main" id="{2A944234-8F09-49CC-813A-359876C96E66}"/>
                </a:ext>
              </a:extLst>
            </p:cNvPr>
            <p:cNvSpPr/>
            <p:nvPr/>
          </p:nvSpPr>
          <p:spPr bwMode="auto">
            <a:xfrm>
              <a:off x="8259659" y="1739996"/>
              <a:ext cx="488567" cy="4885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1" name="people_12">
              <a:extLst>
                <a:ext uri="{FF2B5EF4-FFF2-40B4-BE49-F238E27FC236}">
                  <a16:creationId xmlns:a16="http://schemas.microsoft.com/office/drawing/2014/main" id="{342A16B6-00AA-4C48-AE5D-C14A07206B84}"/>
                </a:ext>
              </a:extLst>
            </p:cNvPr>
            <p:cNvSpPr>
              <a:spLocks noChangeAspect="1" noEditPoints="1"/>
            </p:cNvSpPr>
            <p:nvPr/>
          </p:nvSpPr>
          <p:spPr bwMode="auto">
            <a:xfrm>
              <a:off x="8398984" y="1894732"/>
              <a:ext cx="209917" cy="17909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22" name="Oval 521">
              <a:extLst>
                <a:ext uri="{FF2B5EF4-FFF2-40B4-BE49-F238E27FC236}">
                  <a16:creationId xmlns:a16="http://schemas.microsoft.com/office/drawing/2014/main" id="{2BD7CD49-1EBC-4998-B363-627C123C452D}"/>
                </a:ext>
              </a:extLst>
            </p:cNvPr>
            <p:cNvSpPr/>
            <p:nvPr/>
          </p:nvSpPr>
          <p:spPr bwMode="auto">
            <a:xfrm>
              <a:off x="6138902" y="1059538"/>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3" name="Group 522">
              <a:extLst>
                <a:ext uri="{FF2B5EF4-FFF2-40B4-BE49-F238E27FC236}">
                  <a16:creationId xmlns:a16="http://schemas.microsoft.com/office/drawing/2014/main" id="{3CD33B19-94E2-4FEA-99D3-47F136F14DB1}"/>
                </a:ext>
              </a:extLst>
            </p:cNvPr>
            <p:cNvGrpSpPr/>
            <p:nvPr/>
          </p:nvGrpSpPr>
          <p:grpSpPr>
            <a:xfrm>
              <a:off x="6244375" y="1216522"/>
              <a:ext cx="277620" cy="174599"/>
              <a:chOff x="5955969" y="1176009"/>
              <a:chExt cx="285776" cy="179728"/>
            </a:xfrm>
          </p:grpSpPr>
          <p:sp>
            <p:nvSpPr>
              <p:cNvPr id="598" name="mobility">
                <a:extLst>
                  <a:ext uri="{FF2B5EF4-FFF2-40B4-BE49-F238E27FC236}">
                    <a16:creationId xmlns:a16="http://schemas.microsoft.com/office/drawing/2014/main" id="{903338BC-66A7-4177-92EB-AC8ED04E7BE9}"/>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9" name="Rectangle 598">
                <a:extLst>
                  <a:ext uri="{FF2B5EF4-FFF2-40B4-BE49-F238E27FC236}">
                    <a16:creationId xmlns:a16="http://schemas.microsoft.com/office/drawing/2014/main" id="{DEC05F6B-49B2-44B3-92E6-6D7705A2D615}"/>
                  </a:ext>
                </a:extLst>
              </p:cNvPr>
              <p:cNvSpPr/>
              <p:nvPr/>
            </p:nvSpPr>
            <p:spPr bwMode="auto">
              <a:xfrm>
                <a:off x="6039077" y="1238860"/>
                <a:ext cx="74330" cy="68334"/>
              </a:xfrm>
              <a:prstGeom prst="rect">
                <a:avLst/>
              </a:prstGeom>
              <a:solidFill>
                <a:srgbClr val="000000"/>
              </a:solidFill>
              <a:ln w="12700" cap="flat">
                <a:no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00" name="laptop">
                <a:extLst>
                  <a:ext uri="{FF2B5EF4-FFF2-40B4-BE49-F238E27FC236}">
                    <a16:creationId xmlns:a16="http://schemas.microsoft.com/office/drawing/2014/main" id="{45EA26D4-4969-4147-8B77-D0F11BBE0131}"/>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useBgFill="1">
          <p:nvSpPr>
            <p:cNvPr id="524" name="Oval 523">
              <a:extLst>
                <a:ext uri="{FF2B5EF4-FFF2-40B4-BE49-F238E27FC236}">
                  <a16:creationId xmlns:a16="http://schemas.microsoft.com/office/drawing/2014/main" id="{55D11190-3402-4601-8D9A-32EC9839AA48}"/>
                </a:ext>
              </a:extLst>
            </p:cNvPr>
            <p:cNvSpPr/>
            <p:nvPr/>
          </p:nvSpPr>
          <p:spPr bwMode="auto">
            <a:xfrm>
              <a:off x="7626610" y="4651412"/>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language">
              <a:extLst>
                <a:ext uri="{FF2B5EF4-FFF2-40B4-BE49-F238E27FC236}">
                  <a16:creationId xmlns:a16="http://schemas.microsoft.com/office/drawing/2014/main" id="{B13BB568-0B1E-4FFA-BDDD-2211D9BEF88C}"/>
                </a:ext>
              </a:extLst>
            </p:cNvPr>
            <p:cNvSpPr>
              <a:spLocks noChangeAspect="1" noEditPoints="1"/>
            </p:cNvSpPr>
            <p:nvPr/>
          </p:nvSpPr>
          <p:spPr bwMode="auto">
            <a:xfrm>
              <a:off x="7757498" y="4796165"/>
              <a:ext cx="226793" cy="199060"/>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26" name="Oval 525">
              <a:extLst>
                <a:ext uri="{FF2B5EF4-FFF2-40B4-BE49-F238E27FC236}">
                  <a16:creationId xmlns:a16="http://schemas.microsoft.com/office/drawing/2014/main" id="{1E749C04-A731-437D-A7C5-FCD17921F878}"/>
                </a:ext>
              </a:extLst>
            </p:cNvPr>
            <p:cNvSpPr/>
            <p:nvPr/>
          </p:nvSpPr>
          <p:spPr bwMode="auto">
            <a:xfrm>
              <a:off x="3628420" y="3658493"/>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7" name="Group 526">
              <a:extLst>
                <a:ext uri="{FF2B5EF4-FFF2-40B4-BE49-F238E27FC236}">
                  <a16:creationId xmlns:a16="http://schemas.microsoft.com/office/drawing/2014/main" id="{985A81BC-FBFB-4803-822A-ED4EC49D332C}"/>
                </a:ext>
              </a:extLst>
            </p:cNvPr>
            <p:cNvGrpSpPr/>
            <p:nvPr/>
          </p:nvGrpSpPr>
          <p:grpSpPr>
            <a:xfrm>
              <a:off x="3807376" y="3761723"/>
              <a:ext cx="130656" cy="282107"/>
              <a:chOff x="8035563" y="4213789"/>
              <a:chExt cx="170731" cy="368633"/>
            </a:xfrm>
          </p:grpSpPr>
          <p:sp>
            <p:nvSpPr>
              <p:cNvPr id="594" name="light">
                <a:extLst>
                  <a:ext uri="{FF2B5EF4-FFF2-40B4-BE49-F238E27FC236}">
                    <a16:creationId xmlns:a16="http://schemas.microsoft.com/office/drawing/2014/main" id="{492105B4-F2D8-415F-A3AD-18551EFD26FE}"/>
                  </a:ext>
                </a:extLst>
              </p:cNvPr>
              <p:cNvSpPr>
                <a:spLocks noChangeAspect="1" noEditPoints="1"/>
              </p:cNvSpPr>
              <p:nvPr/>
            </p:nvSpPr>
            <p:spPr bwMode="auto">
              <a:xfrm>
                <a:off x="8035563" y="4328947"/>
                <a:ext cx="170731" cy="2534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595" name="Group 594">
                <a:extLst>
                  <a:ext uri="{FF2B5EF4-FFF2-40B4-BE49-F238E27FC236}">
                    <a16:creationId xmlns:a16="http://schemas.microsoft.com/office/drawing/2014/main" id="{9F09CAD2-FA0F-460D-94F4-74FB59592EEA}"/>
                  </a:ext>
                </a:extLst>
              </p:cNvPr>
              <p:cNvGrpSpPr/>
              <p:nvPr/>
            </p:nvGrpSpPr>
            <p:grpSpPr>
              <a:xfrm rot="16200000">
                <a:off x="8082549" y="4180047"/>
                <a:ext cx="76737" cy="144221"/>
                <a:chOff x="2866921" y="3947319"/>
                <a:chExt cx="103684" cy="194866"/>
              </a:xfrm>
            </p:grpSpPr>
            <p:sp>
              <p:nvSpPr>
                <p:cNvPr id="596" name="Oval 5">
                  <a:extLst>
                    <a:ext uri="{FF2B5EF4-FFF2-40B4-BE49-F238E27FC236}">
                      <a16:creationId xmlns:a16="http://schemas.microsoft.com/office/drawing/2014/main" id="{D18192FD-7236-42A7-B793-8A767CB98EEC}"/>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97" name="Oval 5">
                  <a:extLst>
                    <a:ext uri="{FF2B5EF4-FFF2-40B4-BE49-F238E27FC236}">
                      <a16:creationId xmlns:a16="http://schemas.microsoft.com/office/drawing/2014/main" id="{DC905159-33E3-405D-9988-A30B65F9FE65}"/>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sp useBgFill="1">
          <p:nvSpPr>
            <p:cNvPr id="528" name="Oval 527">
              <a:extLst>
                <a:ext uri="{FF2B5EF4-FFF2-40B4-BE49-F238E27FC236}">
                  <a16:creationId xmlns:a16="http://schemas.microsoft.com/office/drawing/2014/main" id="{196A1C81-EBF4-4691-B4E7-D4865800706C}"/>
                </a:ext>
              </a:extLst>
            </p:cNvPr>
            <p:cNvSpPr/>
            <p:nvPr/>
          </p:nvSpPr>
          <p:spPr bwMode="auto">
            <a:xfrm>
              <a:off x="6138902" y="5267871"/>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196">
              <a:extLst>
                <a:ext uri="{FF2B5EF4-FFF2-40B4-BE49-F238E27FC236}">
                  <a16:creationId xmlns:a16="http://schemas.microsoft.com/office/drawing/2014/main" id="{14AFEB84-3DC5-403F-BFD8-F9911C7A4E65}"/>
                </a:ext>
              </a:extLst>
            </p:cNvPr>
            <p:cNvGrpSpPr>
              <a:grpSpLocks noChangeAspect="1"/>
            </p:cNvGrpSpPr>
            <p:nvPr/>
          </p:nvGrpSpPr>
          <p:grpSpPr bwMode="auto">
            <a:xfrm>
              <a:off x="6316563" y="5385203"/>
              <a:ext cx="133247" cy="253903"/>
              <a:chOff x="7261" y="805"/>
              <a:chExt cx="127" cy="242"/>
            </a:xfrm>
            <a:noFill/>
          </p:grpSpPr>
          <p:sp>
            <p:nvSpPr>
              <p:cNvPr id="587" name="Freeform 197">
                <a:extLst>
                  <a:ext uri="{FF2B5EF4-FFF2-40B4-BE49-F238E27FC236}">
                    <a16:creationId xmlns:a16="http://schemas.microsoft.com/office/drawing/2014/main" id="{1AE53796-1369-4418-9BC2-EDDCCF189ABA}"/>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8" name="Freeform 198">
                <a:extLst>
                  <a:ext uri="{FF2B5EF4-FFF2-40B4-BE49-F238E27FC236}">
                    <a16:creationId xmlns:a16="http://schemas.microsoft.com/office/drawing/2014/main" id="{DADB3BC6-EB0A-4B79-A9B1-3DCC2A2157F2}"/>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9" name="Freeform 199">
                <a:extLst>
                  <a:ext uri="{FF2B5EF4-FFF2-40B4-BE49-F238E27FC236}">
                    <a16:creationId xmlns:a16="http://schemas.microsoft.com/office/drawing/2014/main" id="{FF541F5D-4406-4B95-8D42-0897A5D95608}"/>
                  </a:ext>
                </a:extLst>
              </p:cNvPr>
              <p:cNvSpPr>
                <a:spLocks/>
              </p:cNvSpPr>
              <p:nvPr/>
            </p:nvSpPr>
            <p:spPr bwMode="auto">
              <a:xfrm>
                <a:off x="7324" y="992"/>
                <a:ext cx="64"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0" name="Freeform 200">
                <a:extLst>
                  <a:ext uri="{FF2B5EF4-FFF2-40B4-BE49-F238E27FC236}">
                    <a16:creationId xmlns:a16="http://schemas.microsoft.com/office/drawing/2014/main" id="{91D01C6E-BDED-4696-A5A9-C419DA4EF8D1}"/>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1" name="Oval 201">
                <a:extLst>
                  <a:ext uri="{FF2B5EF4-FFF2-40B4-BE49-F238E27FC236}">
                    <a16:creationId xmlns:a16="http://schemas.microsoft.com/office/drawing/2014/main" id="{43CCAA54-E45B-4FCF-8603-B7E573B75FDF}"/>
                  </a:ext>
                </a:extLst>
              </p:cNvPr>
              <p:cNvSpPr>
                <a:spLocks noChangeArrowheads="1"/>
              </p:cNvSpPr>
              <p:nvPr/>
            </p:nvSpPr>
            <p:spPr bwMode="auto">
              <a:xfrm>
                <a:off x="7287" y="878"/>
                <a:ext cx="9" cy="8"/>
              </a:xfrm>
              <a:prstGeom prst="ellipse">
                <a:avLst/>
              </a:pr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2" name="Oval 202">
                <a:extLst>
                  <a:ext uri="{FF2B5EF4-FFF2-40B4-BE49-F238E27FC236}">
                    <a16:creationId xmlns:a16="http://schemas.microsoft.com/office/drawing/2014/main" id="{9500A88B-E545-43CD-A753-949EFB4B840A}"/>
                  </a:ext>
                </a:extLst>
              </p:cNvPr>
              <p:cNvSpPr>
                <a:spLocks noChangeArrowheads="1"/>
              </p:cNvSpPr>
              <p:nvPr/>
            </p:nvSpPr>
            <p:spPr bwMode="auto">
              <a:xfrm>
                <a:off x="7287" y="923"/>
                <a:ext cx="9" cy="8"/>
              </a:xfrm>
              <a:prstGeom prst="ellipse">
                <a:avLst/>
              </a:pr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3" name="Oval 203">
                <a:extLst>
                  <a:ext uri="{FF2B5EF4-FFF2-40B4-BE49-F238E27FC236}">
                    <a16:creationId xmlns:a16="http://schemas.microsoft.com/office/drawing/2014/main" id="{4B87F08C-3AAD-4A3C-831B-06928E64D903}"/>
                  </a:ext>
                </a:extLst>
              </p:cNvPr>
              <p:cNvSpPr>
                <a:spLocks noChangeArrowheads="1"/>
              </p:cNvSpPr>
              <p:nvPr/>
            </p:nvSpPr>
            <p:spPr bwMode="auto">
              <a:xfrm>
                <a:off x="7287" y="967"/>
                <a:ext cx="9" cy="8"/>
              </a:xfrm>
              <a:prstGeom prst="ellipse">
                <a:avLst/>
              </a:prstGeom>
              <a:grpFill/>
              <a:ln w="12700" cap="rnd">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useBgFill="1">
          <p:nvSpPr>
            <p:cNvPr id="530" name="Oval 529">
              <a:extLst>
                <a:ext uri="{FF2B5EF4-FFF2-40B4-BE49-F238E27FC236}">
                  <a16:creationId xmlns:a16="http://schemas.microsoft.com/office/drawing/2014/main" id="{8BAED707-0861-4557-9511-78F46FCD2CF3}"/>
                </a:ext>
              </a:extLst>
            </p:cNvPr>
            <p:cNvSpPr/>
            <p:nvPr/>
          </p:nvSpPr>
          <p:spPr bwMode="auto">
            <a:xfrm>
              <a:off x="4034734" y="3163705"/>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1" name="hand_5">
              <a:extLst>
                <a:ext uri="{FF2B5EF4-FFF2-40B4-BE49-F238E27FC236}">
                  <a16:creationId xmlns:a16="http://schemas.microsoft.com/office/drawing/2014/main" id="{59041B70-29DD-4AA6-B5AD-D1A4CE5FDE0A}"/>
                </a:ext>
              </a:extLst>
            </p:cNvPr>
            <p:cNvSpPr>
              <a:spLocks noChangeAspect="1" noEditPoints="1"/>
            </p:cNvSpPr>
            <p:nvPr/>
          </p:nvSpPr>
          <p:spPr bwMode="auto">
            <a:xfrm>
              <a:off x="4201988" y="3306505"/>
              <a:ext cx="154059" cy="202967"/>
            </a:xfrm>
            <a:custGeom>
              <a:avLst/>
              <a:gdLst>
                <a:gd name="T0" fmla="*/ 120 w 260"/>
                <a:gd name="T1" fmla="*/ 103 h 344"/>
                <a:gd name="T2" fmla="*/ 143 w 260"/>
                <a:gd name="T3" fmla="*/ 78 h 344"/>
                <a:gd name="T4" fmla="*/ 166 w 260"/>
                <a:gd name="T5" fmla="*/ 103 h 344"/>
                <a:gd name="T6" fmla="*/ 166 w 260"/>
                <a:gd name="T7" fmla="*/ 172 h 344"/>
                <a:gd name="T8" fmla="*/ 212 w 260"/>
                <a:gd name="T9" fmla="*/ 172 h 344"/>
                <a:gd name="T10" fmla="*/ 212 w 260"/>
                <a:gd name="T11" fmla="*/ 103 h 344"/>
                <a:gd name="T12" fmla="*/ 189 w 260"/>
                <a:gd name="T13" fmla="*/ 78 h 344"/>
                <a:gd name="T14" fmla="*/ 166 w 260"/>
                <a:gd name="T15" fmla="*/ 103 h 344"/>
                <a:gd name="T16" fmla="*/ 120 w 260"/>
                <a:gd name="T17" fmla="*/ 172 h 344"/>
                <a:gd name="T18" fmla="*/ 120 w 260"/>
                <a:gd name="T19" fmla="*/ 25 h 344"/>
                <a:gd name="T20" fmla="*/ 97 w 260"/>
                <a:gd name="T21" fmla="*/ 0 h 344"/>
                <a:gd name="T22" fmla="*/ 74 w 260"/>
                <a:gd name="T23" fmla="*/ 25 h 344"/>
                <a:gd name="T24" fmla="*/ 74 w 260"/>
                <a:gd name="T25" fmla="*/ 206 h 344"/>
                <a:gd name="T26" fmla="*/ 23 w 260"/>
                <a:gd name="T27" fmla="*/ 188 h 344"/>
                <a:gd name="T28" fmla="*/ 6 w 260"/>
                <a:gd name="T29" fmla="*/ 195 h 344"/>
                <a:gd name="T30" fmla="*/ 8 w 260"/>
                <a:gd name="T31" fmla="*/ 217 h 344"/>
                <a:gd name="T32" fmla="*/ 93 w 260"/>
                <a:gd name="T33" fmla="*/ 316 h 344"/>
                <a:gd name="T34" fmla="*/ 174 w 260"/>
                <a:gd name="T35" fmla="*/ 344 h 344"/>
                <a:gd name="T36" fmla="*/ 255 w 260"/>
                <a:gd name="T37" fmla="*/ 278 h 344"/>
                <a:gd name="T38" fmla="*/ 258 w 260"/>
                <a:gd name="T39" fmla="*/ 200 h 344"/>
                <a:gd name="T40" fmla="*/ 258 w 260"/>
                <a:gd name="T41" fmla="*/ 130 h 344"/>
                <a:gd name="T42" fmla="*/ 235 w 260"/>
                <a:gd name="T43" fmla="*/ 105 h 344"/>
                <a:gd name="T44" fmla="*/ 212 w 260"/>
                <a:gd name="T45" fmla="*/ 1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44">
                  <a:moveTo>
                    <a:pt x="120" y="103"/>
                  </a:moveTo>
                  <a:cubicBezTo>
                    <a:pt x="120" y="89"/>
                    <a:pt x="130" y="78"/>
                    <a:pt x="143" y="78"/>
                  </a:cubicBezTo>
                  <a:cubicBezTo>
                    <a:pt x="156" y="78"/>
                    <a:pt x="166" y="89"/>
                    <a:pt x="166" y="103"/>
                  </a:cubicBezTo>
                  <a:cubicBezTo>
                    <a:pt x="166" y="172"/>
                    <a:pt x="166" y="172"/>
                    <a:pt x="166" y="172"/>
                  </a:cubicBezTo>
                  <a:moveTo>
                    <a:pt x="212" y="172"/>
                  </a:moveTo>
                  <a:cubicBezTo>
                    <a:pt x="212" y="103"/>
                    <a:pt x="212" y="103"/>
                    <a:pt x="212" y="103"/>
                  </a:cubicBezTo>
                  <a:cubicBezTo>
                    <a:pt x="212" y="89"/>
                    <a:pt x="202" y="78"/>
                    <a:pt x="189" y="78"/>
                  </a:cubicBezTo>
                  <a:cubicBezTo>
                    <a:pt x="176" y="78"/>
                    <a:pt x="166" y="89"/>
                    <a:pt x="166" y="103"/>
                  </a:cubicBezTo>
                  <a:moveTo>
                    <a:pt x="120" y="172"/>
                  </a:moveTo>
                  <a:cubicBezTo>
                    <a:pt x="120" y="25"/>
                    <a:pt x="120" y="25"/>
                    <a:pt x="120" y="25"/>
                  </a:cubicBezTo>
                  <a:cubicBezTo>
                    <a:pt x="120" y="11"/>
                    <a:pt x="110" y="0"/>
                    <a:pt x="97" y="0"/>
                  </a:cubicBezTo>
                  <a:cubicBezTo>
                    <a:pt x="84" y="0"/>
                    <a:pt x="74" y="11"/>
                    <a:pt x="74" y="25"/>
                  </a:cubicBezTo>
                  <a:cubicBezTo>
                    <a:pt x="74" y="206"/>
                    <a:pt x="74" y="206"/>
                    <a:pt x="74" y="206"/>
                  </a:cubicBezTo>
                  <a:cubicBezTo>
                    <a:pt x="74" y="206"/>
                    <a:pt x="33" y="189"/>
                    <a:pt x="23" y="188"/>
                  </a:cubicBezTo>
                  <a:cubicBezTo>
                    <a:pt x="14" y="188"/>
                    <a:pt x="13" y="188"/>
                    <a:pt x="6" y="195"/>
                  </a:cubicBezTo>
                  <a:cubicBezTo>
                    <a:pt x="0" y="202"/>
                    <a:pt x="5" y="213"/>
                    <a:pt x="8" y="217"/>
                  </a:cubicBezTo>
                  <a:cubicBezTo>
                    <a:pt x="12" y="220"/>
                    <a:pt x="84" y="309"/>
                    <a:pt x="93" y="316"/>
                  </a:cubicBezTo>
                  <a:cubicBezTo>
                    <a:pt x="101" y="324"/>
                    <a:pt x="118" y="344"/>
                    <a:pt x="174" y="344"/>
                  </a:cubicBezTo>
                  <a:cubicBezTo>
                    <a:pt x="233" y="344"/>
                    <a:pt x="255" y="278"/>
                    <a:pt x="255" y="278"/>
                  </a:cubicBezTo>
                  <a:cubicBezTo>
                    <a:pt x="260" y="261"/>
                    <a:pt x="258" y="200"/>
                    <a:pt x="258" y="200"/>
                  </a:cubicBezTo>
                  <a:cubicBezTo>
                    <a:pt x="258" y="130"/>
                    <a:pt x="258" y="130"/>
                    <a:pt x="258" y="130"/>
                  </a:cubicBezTo>
                  <a:cubicBezTo>
                    <a:pt x="258" y="116"/>
                    <a:pt x="247" y="105"/>
                    <a:pt x="235" y="105"/>
                  </a:cubicBezTo>
                  <a:cubicBezTo>
                    <a:pt x="222" y="105"/>
                    <a:pt x="212" y="116"/>
                    <a:pt x="212" y="130"/>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32" name="Oval 531">
              <a:extLst>
                <a:ext uri="{FF2B5EF4-FFF2-40B4-BE49-F238E27FC236}">
                  <a16:creationId xmlns:a16="http://schemas.microsoft.com/office/drawing/2014/main" id="{CDF3221A-4CE6-44BD-9674-9F08404FE665}"/>
                </a:ext>
              </a:extLst>
            </p:cNvPr>
            <p:cNvSpPr/>
            <p:nvPr/>
          </p:nvSpPr>
          <p:spPr bwMode="auto">
            <a:xfrm>
              <a:off x="4195052" y="2358301"/>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Freeform 5">
              <a:extLst>
                <a:ext uri="{FF2B5EF4-FFF2-40B4-BE49-F238E27FC236}">
                  <a16:creationId xmlns:a16="http://schemas.microsoft.com/office/drawing/2014/main" id="{FD09C0C7-C19F-4E69-9004-EA7502F9F01C}"/>
                </a:ext>
              </a:extLst>
            </p:cNvPr>
            <p:cNvSpPr>
              <a:spLocks noChangeAspect="1" noEditPoints="1"/>
            </p:cNvSpPr>
            <p:nvPr/>
          </p:nvSpPr>
          <p:spPr bwMode="auto">
            <a:xfrm>
              <a:off x="4311879" y="2536158"/>
              <a:ext cx="254913" cy="13285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34" name="Oval 533">
              <a:extLst>
                <a:ext uri="{FF2B5EF4-FFF2-40B4-BE49-F238E27FC236}">
                  <a16:creationId xmlns:a16="http://schemas.microsoft.com/office/drawing/2014/main" id="{558FF019-7536-45AF-A22B-04926F2B5F17}"/>
                </a:ext>
              </a:extLst>
            </p:cNvPr>
            <p:cNvSpPr/>
            <p:nvPr/>
          </p:nvSpPr>
          <p:spPr bwMode="auto">
            <a:xfrm>
              <a:off x="8641473" y="3658307"/>
              <a:ext cx="488567" cy="4885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5" name="Group 534">
              <a:extLst>
                <a:ext uri="{FF2B5EF4-FFF2-40B4-BE49-F238E27FC236}">
                  <a16:creationId xmlns:a16="http://schemas.microsoft.com/office/drawing/2014/main" id="{372F25B3-FC8A-47F5-8D37-FF6599786F3A}"/>
                </a:ext>
              </a:extLst>
            </p:cNvPr>
            <p:cNvGrpSpPr>
              <a:grpSpLocks noChangeAspect="1"/>
            </p:cNvGrpSpPr>
            <p:nvPr/>
          </p:nvGrpSpPr>
          <p:grpSpPr>
            <a:xfrm>
              <a:off x="8731213" y="3812351"/>
              <a:ext cx="309088" cy="180480"/>
              <a:chOff x="11030366" y="2382953"/>
              <a:chExt cx="397040" cy="231838"/>
            </a:xfrm>
            <a:noFill/>
          </p:grpSpPr>
          <p:sp>
            <p:nvSpPr>
              <p:cNvPr id="585" name="Freeform 77">
                <a:extLst>
                  <a:ext uri="{FF2B5EF4-FFF2-40B4-BE49-F238E27FC236}">
                    <a16:creationId xmlns:a16="http://schemas.microsoft.com/office/drawing/2014/main" id="{014B1FA1-7D33-49C4-98FE-1D6D74572B31}"/>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grp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6" name="Freeform 78">
                <a:extLst>
                  <a:ext uri="{FF2B5EF4-FFF2-40B4-BE49-F238E27FC236}">
                    <a16:creationId xmlns:a16="http://schemas.microsoft.com/office/drawing/2014/main" id="{44FB57E4-0AF3-4BF9-9B22-72EAF8773FAF}"/>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grp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505050"/>
                  </a:solidFill>
                  <a:effectLst/>
                  <a:uLnTx/>
                  <a:uFillTx/>
                  <a:latin typeface="Segoe UI Semilight"/>
                  <a:ea typeface="+mn-ea"/>
                  <a:cs typeface="+mn-cs"/>
                </a:endParaRPr>
              </a:p>
            </p:txBody>
          </p:sp>
        </p:grpSp>
        <p:sp useBgFill="1">
          <p:nvSpPr>
            <p:cNvPr id="536" name="Oval 535">
              <a:extLst>
                <a:ext uri="{FF2B5EF4-FFF2-40B4-BE49-F238E27FC236}">
                  <a16:creationId xmlns:a16="http://schemas.microsoft.com/office/drawing/2014/main" id="{803997CE-8BED-4B0C-8D98-CFA763F73204}"/>
                </a:ext>
              </a:extLst>
            </p:cNvPr>
            <p:cNvSpPr/>
            <p:nvPr/>
          </p:nvSpPr>
          <p:spPr bwMode="auto">
            <a:xfrm>
              <a:off x="8082753" y="2358301"/>
              <a:ext cx="488567" cy="4885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7" name="eye_2">
              <a:extLst>
                <a:ext uri="{FF2B5EF4-FFF2-40B4-BE49-F238E27FC236}">
                  <a16:creationId xmlns:a16="http://schemas.microsoft.com/office/drawing/2014/main" id="{F9659EA4-3C82-4ABF-8572-750F5FA2D1D0}"/>
                </a:ext>
              </a:extLst>
            </p:cNvPr>
            <p:cNvSpPr>
              <a:spLocks noChangeAspect="1" noEditPoints="1"/>
            </p:cNvSpPr>
            <p:nvPr/>
          </p:nvSpPr>
          <p:spPr bwMode="auto">
            <a:xfrm>
              <a:off x="8200862" y="2532577"/>
              <a:ext cx="252350" cy="14001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38" name="Oval 537">
              <a:extLst>
                <a:ext uri="{FF2B5EF4-FFF2-40B4-BE49-F238E27FC236}">
                  <a16:creationId xmlns:a16="http://schemas.microsoft.com/office/drawing/2014/main" id="{AD38377F-9F91-48A1-B6EE-55180B3A4747}"/>
                </a:ext>
              </a:extLst>
            </p:cNvPr>
            <p:cNvSpPr/>
            <p:nvPr/>
          </p:nvSpPr>
          <p:spPr bwMode="auto">
            <a:xfrm>
              <a:off x="4715193" y="1034916"/>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mail">
              <a:extLst>
                <a:ext uri="{FF2B5EF4-FFF2-40B4-BE49-F238E27FC236}">
                  <a16:creationId xmlns:a16="http://schemas.microsoft.com/office/drawing/2014/main" id="{64259B9A-42B3-41EA-9DA3-5E3EB51F2A66}"/>
                </a:ext>
              </a:extLst>
            </p:cNvPr>
            <p:cNvSpPr>
              <a:spLocks noChangeAspect="1" noEditPoints="1"/>
            </p:cNvSpPr>
            <p:nvPr/>
          </p:nvSpPr>
          <p:spPr bwMode="auto">
            <a:xfrm>
              <a:off x="4868174" y="1224418"/>
              <a:ext cx="182605" cy="109564"/>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40" name="Oval 539">
              <a:extLst>
                <a:ext uri="{FF2B5EF4-FFF2-40B4-BE49-F238E27FC236}">
                  <a16:creationId xmlns:a16="http://schemas.microsoft.com/office/drawing/2014/main" id="{713438E6-48F0-4149-BBFF-86E0EEE77B01}"/>
                </a:ext>
              </a:extLst>
            </p:cNvPr>
            <p:cNvSpPr/>
            <p:nvPr/>
          </p:nvSpPr>
          <p:spPr bwMode="auto">
            <a:xfrm>
              <a:off x="4714816" y="5284440"/>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261DDFE4-AAE5-4A8D-98CF-E882118DA767}"/>
                </a:ext>
              </a:extLst>
            </p:cNvPr>
            <p:cNvGrpSpPr/>
            <p:nvPr/>
          </p:nvGrpSpPr>
          <p:grpSpPr>
            <a:xfrm>
              <a:off x="4869102" y="5450683"/>
              <a:ext cx="179994" cy="156081"/>
              <a:chOff x="3000375" y="3415903"/>
              <a:chExt cx="205973" cy="178608"/>
            </a:xfrm>
            <a:noFill/>
          </p:grpSpPr>
          <p:sp>
            <p:nvSpPr>
              <p:cNvPr id="581" name="people_4">
                <a:extLst>
                  <a:ext uri="{FF2B5EF4-FFF2-40B4-BE49-F238E27FC236}">
                    <a16:creationId xmlns:a16="http://schemas.microsoft.com/office/drawing/2014/main" id="{1E701D59-D13A-4CDE-8B18-F9CC195BE626}"/>
                  </a:ext>
                </a:extLst>
              </p:cNvPr>
              <p:cNvSpPr>
                <a:spLocks noChangeAspect="1" noEditPoints="1"/>
              </p:cNvSpPr>
              <p:nvPr/>
            </p:nvSpPr>
            <p:spPr bwMode="auto">
              <a:xfrm flipH="1">
                <a:off x="3000375" y="3429290"/>
                <a:ext cx="147784" cy="165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582" name="Group 581">
                <a:extLst>
                  <a:ext uri="{FF2B5EF4-FFF2-40B4-BE49-F238E27FC236}">
                    <a16:creationId xmlns:a16="http://schemas.microsoft.com/office/drawing/2014/main" id="{67038D0A-4995-43BE-9CA9-D5C11A147B3F}"/>
                  </a:ext>
                </a:extLst>
              </p:cNvPr>
              <p:cNvGrpSpPr/>
              <p:nvPr/>
            </p:nvGrpSpPr>
            <p:grpSpPr>
              <a:xfrm>
                <a:off x="3140463" y="3415903"/>
                <a:ext cx="65885" cy="123826"/>
                <a:chOff x="2866921" y="3947319"/>
                <a:chExt cx="103684" cy="194866"/>
              </a:xfrm>
              <a:grpFill/>
            </p:grpSpPr>
            <p:sp>
              <p:nvSpPr>
                <p:cNvPr id="583" name="Oval 5">
                  <a:extLst>
                    <a:ext uri="{FF2B5EF4-FFF2-40B4-BE49-F238E27FC236}">
                      <a16:creationId xmlns:a16="http://schemas.microsoft.com/office/drawing/2014/main" id="{4CE86A90-01CF-4D05-9A85-151B6D6FB17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84" name="Oval 5">
                  <a:extLst>
                    <a:ext uri="{FF2B5EF4-FFF2-40B4-BE49-F238E27FC236}">
                      <a16:creationId xmlns:a16="http://schemas.microsoft.com/office/drawing/2014/main" id="{E05E259A-21D1-4ACE-8203-C89028ECBBE0}"/>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sp useBgFill="1">
          <p:nvSpPr>
            <p:cNvPr id="542" name="Oval 541">
              <a:extLst>
                <a:ext uri="{FF2B5EF4-FFF2-40B4-BE49-F238E27FC236}">
                  <a16:creationId xmlns:a16="http://schemas.microsoft.com/office/drawing/2014/main" id="{7BF8719F-3A89-4469-A7EB-CFFBB3CE55A4}"/>
                </a:ext>
              </a:extLst>
            </p:cNvPr>
            <p:cNvSpPr/>
            <p:nvPr/>
          </p:nvSpPr>
          <p:spPr bwMode="auto">
            <a:xfrm>
              <a:off x="4651194" y="4651412"/>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directory_2">
              <a:extLst>
                <a:ext uri="{FF2B5EF4-FFF2-40B4-BE49-F238E27FC236}">
                  <a16:creationId xmlns:a16="http://schemas.microsoft.com/office/drawing/2014/main" id="{F41D30ED-98CF-465B-A52F-BAFF473B4052}"/>
                </a:ext>
              </a:extLst>
            </p:cNvPr>
            <p:cNvSpPr>
              <a:spLocks noChangeAspect="1" noEditPoints="1"/>
            </p:cNvSpPr>
            <p:nvPr/>
          </p:nvSpPr>
          <p:spPr bwMode="auto">
            <a:xfrm>
              <a:off x="4790949" y="4790714"/>
              <a:ext cx="209056" cy="209965"/>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44" name="Oval 543">
              <a:extLst>
                <a:ext uri="{FF2B5EF4-FFF2-40B4-BE49-F238E27FC236}">
                  <a16:creationId xmlns:a16="http://schemas.microsoft.com/office/drawing/2014/main" id="{B03244B7-171B-49B9-B449-EE532C37FAC1}"/>
                </a:ext>
              </a:extLst>
            </p:cNvPr>
            <p:cNvSpPr/>
            <p:nvPr/>
          </p:nvSpPr>
          <p:spPr bwMode="auto">
            <a:xfrm>
              <a:off x="3628299" y="2661065"/>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5" name="Group 544">
              <a:extLst>
                <a:ext uri="{FF2B5EF4-FFF2-40B4-BE49-F238E27FC236}">
                  <a16:creationId xmlns:a16="http://schemas.microsoft.com/office/drawing/2014/main" id="{81FB4995-B90E-44C3-9C59-F9A591E6BDD4}"/>
                </a:ext>
              </a:extLst>
            </p:cNvPr>
            <p:cNvGrpSpPr/>
            <p:nvPr/>
          </p:nvGrpSpPr>
          <p:grpSpPr>
            <a:xfrm>
              <a:off x="3761717" y="2807467"/>
              <a:ext cx="221731" cy="195763"/>
              <a:chOff x="2145576" y="1852136"/>
              <a:chExt cx="291291" cy="257176"/>
            </a:xfrm>
            <a:noFill/>
          </p:grpSpPr>
          <p:sp>
            <p:nvSpPr>
              <p:cNvPr id="575" name="people_17">
                <a:extLst>
                  <a:ext uri="{FF2B5EF4-FFF2-40B4-BE49-F238E27FC236}">
                    <a16:creationId xmlns:a16="http://schemas.microsoft.com/office/drawing/2014/main" id="{ED1E65FB-FE9F-4882-9451-509A943A3DD1}"/>
                  </a:ext>
                </a:extLst>
              </p:cNvPr>
              <p:cNvSpPr>
                <a:spLocks noChangeAspect="1" noEditPoints="1"/>
              </p:cNvSpPr>
              <p:nvPr/>
            </p:nvSpPr>
            <p:spPr bwMode="auto">
              <a:xfrm>
                <a:off x="2215982" y="1871414"/>
                <a:ext cx="150479" cy="218620"/>
              </a:xfrm>
              <a:custGeom>
                <a:avLst/>
                <a:gdLst>
                  <a:gd name="T0" fmla="*/ 69 w 219"/>
                  <a:gd name="T1" fmla="*/ 33 h 318"/>
                  <a:gd name="T2" fmla="*/ 103 w 219"/>
                  <a:gd name="T3" fmla="*/ 0 h 318"/>
                  <a:gd name="T4" fmla="*/ 136 w 219"/>
                  <a:gd name="T5" fmla="*/ 33 h 318"/>
                  <a:gd name="T6" fmla="*/ 103 w 219"/>
                  <a:gd name="T7" fmla="*/ 67 h 318"/>
                  <a:gd name="T8" fmla="*/ 69 w 219"/>
                  <a:gd name="T9" fmla="*/ 33 h 318"/>
                  <a:gd name="T10" fmla="*/ 34 w 219"/>
                  <a:gd name="T11" fmla="*/ 192 h 318"/>
                  <a:gd name="T12" fmla="*/ 9 w 219"/>
                  <a:gd name="T13" fmla="*/ 295 h 318"/>
                  <a:gd name="T14" fmla="*/ 33 w 219"/>
                  <a:gd name="T15" fmla="*/ 318 h 318"/>
                  <a:gd name="T16" fmla="*/ 56 w 219"/>
                  <a:gd name="T17" fmla="*/ 295 h 318"/>
                  <a:gd name="T18" fmla="*/ 74 w 219"/>
                  <a:gd name="T19" fmla="*/ 206 h 318"/>
                  <a:gd name="T20" fmla="*/ 122 w 219"/>
                  <a:gd name="T21" fmla="*/ 255 h 318"/>
                  <a:gd name="T22" fmla="*/ 122 w 219"/>
                  <a:gd name="T23" fmla="*/ 295 h 318"/>
                  <a:gd name="T24" fmla="*/ 146 w 219"/>
                  <a:gd name="T25" fmla="*/ 318 h 318"/>
                  <a:gd name="T26" fmla="*/ 169 w 219"/>
                  <a:gd name="T27" fmla="*/ 295 h 318"/>
                  <a:gd name="T28" fmla="*/ 168 w 219"/>
                  <a:gd name="T29" fmla="*/ 235 h 318"/>
                  <a:gd name="T30" fmla="*/ 114 w 219"/>
                  <a:gd name="T31" fmla="*/ 180 h 318"/>
                  <a:gd name="T32" fmla="*/ 125 w 219"/>
                  <a:gd name="T33" fmla="*/ 130 h 318"/>
                  <a:gd name="T34" fmla="*/ 146 w 219"/>
                  <a:gd name="T35" fmla="*/ 153 h 318"/>
                  <a:gd name="T36" fmla="*/ 195 w 219"/>
                  <a:gd name="T37" fmla="*/ 153 h 318"/>
                  <a:gd name="T38" fmla="*/ 219 w 219"/>
                  <a:gd name="T39" fmla="*/ 129 h 318"/>
                  <a:gd name="T40" fmla="*/ 195 w 219"/>
                  <a:gd name="T41" fmla="*/ 106 h 318"/>
                  <a:gd name="T42" fmla="*/ 166 w 219"/>
                  <a:gd name="T43" fmla="*/ 106 h 318"/>
                  <a:gd name="T44" fmla="*/ 125 w 219"/>
                  <a:gd name="T45" fmla="*/ 67 h 318"/>
                  <a:gd name="T46" fmla="*/ 55 w 219"/>
                  <a:gd name="T47" fmla="*/ 67 h 318"/>
                  <a:gd name="T48" fmla="*/ 0 w 219"/>
                  <a:gd name="T49" fmla="*/ 95 h 318"/>
                  <a:gd name="T50" fmla="*/ 0 w 219"/>
                  <a:gd name="T51" fmla="*/ 168 h 318"/>
                  <a:gd name="T52" fmla="*/ 24 w 219"/>
                  <a:gd name="T53" fmla="*/ 192 h 318"/>
                  <a:gd name="T54" fmla="*/ 47 w 219"/>
                  <a:gd name="T55" fmla="*/ 168 h 318"/>
                  <a:gd name="T56" fmla="*/ 47 w 219"/>
                  <a:gd name="T57" fmla="*/ 123 h 318"/>
                  <a:gd name="T58" fmla="*/ 73 w 219"/>
                  <a:gd name="T59"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18">
                    <a:moveTo>
                      <a:pt x="69" y="33"/>
                    </a:moveTo>
                    <a:cubicBezTo>
                      <a:pt x="69" y="15"/>
                      <a:pt x="84" y="0"/>
                      <a:pt x="103" y="0"/>
                    </a:cubicBezTo>
                    <a:cubicBezTo>
                      <a:pt x="121" y="0"/>
                      <a:pt x="136" y="15"/>
                      <a:pt x="136" y="33"/>
                    </a:cubicBezTo>
                    <a:cubicBezTo>
                      <a:pt x="136" y="52"/>
                      <a:pt x="121" y="67"/>
                      <a:pt x="103" y="67"/>
                    </a:cubicBezTo>
                    <a:cubicBezTo>
                      <a:pt x="84" y="67"/>
                      <a:pt x="69" y="52"/>
                      <a:pt x="69" y="33"/>
                    </a:cubicBezTo>
                    <a:close/>
                    <a:moveTo>
                      <a:pt x="34" y="192"/>
                    </a:moveTo>
                    <a:cubicBezTo>
                      <a:pt x="9" y="295"/>
                      <a:pt x="9" y="295"/>
                      <a:pt x="9" y="295"/>
                    </a:cubicBezTo>
                    <a:cubicBezTo>
                      <a:pt x="9" y="308"/>
                      <a:pt x="20" y="318"/>
                      <a:pt x="33" y="318"/>
                    </a:cubicBezTo>
                    <a:cubicBezTo>
                      <a:pt x="46" y="318"/>
                      <a:pt x="56" y="308"/>
                      <a:pt x="56" y="295"/>
                    </a:cubicBezTo>
                    <a:cubicBezTo>
                      <a:pt x="74" y="206"/>
                      <a:pt x="74" y="206"/>
                      <a:pt x="74" y="206"/>
                    </a:cubicBezTo>
                    <a:cubicBezTo>
                      <a:pt x="122" y="255"/>
                      <a:pt x="122" y="255"/>
                      <a:pt x="122" y="255"/>
                    </a:cubicBezTo>
                    <a:cubicBezTo>
                      <a:pt x="122" y="295"/>
                      <a:pt x="122" y="295"/>
                      <a:pt x="122" y="295"/>
                    </a:cubicBezTo>
                    <a:cubicBezTo>
                      <a:pt x="122" y="308"/>
                      <a:pt x="133" y="318"/>
                      <a:pt x="146" y="318"/>
                    </a:cubicBezTo>
                    <a:cubicBezTo>
                      <a:pt x="159" y="318"/>
                      <a:pt x="169" y="308"/>
                      <a:pt x="169" y="295"/>
                    </a:cubicBezTo>
                    <a:cubicBezTo>
                      <a:pt x="168" y="235"/>
                      <a:pt x="168" y="235"/>
                      <a:pt x="168" y="235"/>
                    </a:cubicBezTo>
                    <a:cubicBezTo>
                      <a:pt x="114" y="180"/>
                      <a:pt x="114" y="180"/>
                      <a:pt x="114" y="180"/>
                    </a:cubicBezTo>
                    <a:cubicBezTo>
                      <a:pt x="125" y="130"/>
                      <a:pt x="125" y="130"/>
                      <a:pt x="125" y="130"/>
                    </a:cubicBezTo>
                    <a:cubicBezTo>
                      <a:pt x="146" y="153"/>
                      <a:pt x="146" y="153"/>
                      <a:pt x="146" y="153"/>
                    </a:cubicBezTo>
                    <a:cubicBezTo>
                      <a:pt x="195" y="153"/>
                      <a:pt x="195" y="153"/>
                      <a:pt x="195" y="153"/>
                    </a:cubicBezTo>
                    <a:cubicBezTo>
                      <a:pt x="208" y="153"/>
                      <a:pt x="219" y="142"/>
                      <a:pt x="219" y="129"/>
                    </a:cubicBezTo>
                    <a:cubicBezTo>
                      <a:pt x="219" y="116"/>
                      <a:pt x="208" y="106"/>
                      <a:pt x="195" y="106"/>
                    </a:cubicBezTo>
                    <a:cubicBezTo>
                      <a:pt x="166" y="106"/>
                      <a:pt x="166" y="106"/>
                      <a:pt x="166" y="106"/>
                    </a:cubicBezTo>
                    <a:cubicBezTo>
                      <a:pt x="125" y="67"/>
                      <a:pt x="125" y="67"/>
                      <a:pt x="125" y="67"/>
                    </a:cubicBezTo>
                    <a:cubicBezTo>
                      <a:pt x="55" y="67"/>
                      <a:pt x="55" y="67"/>
                      <a:pt x="55" y="67"/>
                    </a:cubicBezTo>
                    <a:cubicBezTo>
                      <a:pt x="0" y="95"/>
                      <a:pt x="0" y="95"/>
                      <a:pt x="0" y="95"/>
                    </a:cubicBezTo>
                    <a:cubicBezTo>
                      <a:pt x="0" y="168"/>
                      <a:pt x="0" y="168"/>
                      <a:pt x="0" y="168"/>
                    </a:cubicBezTo>
                    <a:cubicBezTo>
                      <a:pt x="0" y="182"/>
                      <a:pt x="11" y="192"/>
                      <a:pt x="24" y="192"/>
                    </a:cubicBezTo>
                    <a:cubicBezTo>
                      <a:pt x="37" y="192"/>
                      <a:pt x="47" y="182"/>
                      <a:pt x="47" y="168"/>
                    </a:cubicBezTo>
                    <a:cubicBezTo>
                      <a:pt x="47" y="123"/>
                      <a:pt x="47" y="123"/>
                      <a:pt x="47" y="123"/>
                    </a:cubicBezTo>
                    <a:cubicBezTo>
                      <a:pt x="73" y="110"/>
                      <a:pt x="73" y="110"/>
                      <a:pt x="73" y="110"/>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576" name="Group 575">
                <a:extLst>
                  <a:ext uri="{FF2B5EF4-FFF2-40B4-BE49-F238E27FC236}">
                    <a16:creationId xmlns:a16="http://schemas.microsoft.com/office/drawing/2014/main" id="{2AC94209-5898-428C-B3AC-80ABA4C96AB2}"/>
                  </a:ext>
                </a:extLst>
              </p:cNvPr>
              <p:cNvGrpSpPr/>
              <p:nvPr/>
            </p:nvGrpSpPr>
            <p:grpSpPr>
              <a:xfrm>
                <a:off x="2145576" y="1852136"/>
                <a:ext cx="291291" cy="257176"/>
                <a:chOff x="7206762" y="3013463"/>
                <a:chExt cx="291291" cy="257176"/>
              </a:xfrm>
              <a:grpFill/>
            </p:grpSpPr>
            <p:sp>
              <p:nvSpPr>
                <p:cNvPr id="577" name="Rectangle 12">
                  <a:extLst>
                    <a:ext uri="{FF2B5EF4-FFF2-40B4-BE49-F238E27FC236}">
                      <a16:creationId xmlns:a16="http://schemas.microsoft.com/office/drawing/2014/main" id="{82FD8D64-6ED1-4F6D-B693-273E47AB17B8}"/>
                    </a:ext>
                  </a:extLst>
                </p:cNvPr>
                <p:cNvSpPr/>
                <p:nvPr/>
              </p:nvSpPr>
              <p:spPr bwMode="auto">
                <a:xfrm>
                  <a:off x="720676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78" name="Rectangle 12">
                  <a:extLst>
                    <a:ext uri="{FF2B5EF4-FFF2-40B4-BE49-F238E27FC236}">
                      <a16:creationId xmlns:a16="http://schemas.microsoft.com/office/drawing/2014/main" id="{49FDC681-38B3-4E42-984E-5F693D085168}"/>
                    </a:ext>
                  </a:extLst>
                </p:cNvPr>
                <p:cNvSpPr/>
                <p:nvPr/>
              </p:nvSpPr>
              <p:spPr bwMode="auto">
                <a:xfrm flipH="1">
                  <a:off x="744819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79" name="Rectangle 12">
                  <a:extLst>
                    <a:ext uri="{FF2B5EF4-FFF2-40B4-BE49-F238E27FC236}">
                      <a16:creationId xmlns:a16="http://schemas.microsoft.com/office/drawing/2014/main" id="{C7E3669D-2F15-42E1-AFBC-CDE04D3AB36C}"/>
                    </a:ext>
                  </a:extLst>
                </p:cNvPr>
                <p:cNvSpPr/>
                <p:nvPr/>
              </p:nvSpPr>
              <p:spPr bwMode="auto">
                <a:xfrm flipV="1">
                  <a:off x="720676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80" name="Rectangle 12">
                  <a:extLst>
                    <a:ext uri="{FF2B5EF4-FFF2-40B4-BE49-F238E27FC236}">
                      <a16:creationId xmlns:a16="http://schemas.microsoft.com/office/drawing/2014/main" id="{FC79603D-063B-4B4A-A19F-99984BAB71A2}"/>
                    </a:ext>
                  </a:extLst>
                </p:cNvPr>
                <p:cNvSpPr/>
                <p:nvPr/>
              </p:nvSpPr>
              <p:spPr bwMode="auto">
                <a:xfrm flipH="1" flipV="1">
                  <a:off x="744819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sp useBgFill="1">
          <p:nvSpPr>
            <p:cNvPr id="546" name="Oval 545">
              <a:extLst>
                <a:ext uri="{FF2B5EF4-FFF2-40B4-BE49-F238E27FC236}">
                  <a16:creationId xmlns:a16="http://schemas.microsoft.com/office/drawing/2014/main" id="{8496DF07-7760-4345-8275-2F2413DB9CB9}"/>
                </a:ext>
              </a:extLst>
            </p:cNvPr>
            <p:cNvSpPr/>
            <p:nvPr/>
          </p:nvSpPr>
          <p:spPr bwMode="auto">
            <a:xfrm>
              <a:off x="5333497" y="1219855"/>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7" name="people_3">
              <a:extLst>
                <a:ext uri="{FF2B5EF4-FFF2-40B4-BE49-F238E27FC236}">
                  <a16:creationId xmlns:a16="http://schemas.microsoft.com/office/drawing/2014/main" id="{F63D6A3D-B75E-4054-B597-4F837725C65B}"/>
                </a:ext>
              </a:extLst>
            </p:cNvPr>
            <p:cNvSpPr>
              <a:spLocks noChangeAspect="1" noEditPoints="1"/>
            </p:cNvSpPr>
            <p:nvPr/>
          </p:nvSpPr>
          <p:spPr bwMode="auto">
            <a:xfrm>
              <a:off x="5473531" y="1359056"/>
              <a:ext cx="208499" cy="21016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48" name="Oval 547">
              <a:extLst>
                <a:ext uri="{FF2B5EF4-FFF2-40B4-BE49-F238E27FC236}">
                  <a16:creationId xmlns:a16="http://schemas.microsoft.com/office/drawing/2014/main" id="{320E5C88-8A23-4A64-935C-5662DE8FE9A9}"/>
                </a:ext>
              </a:extLst>
            </p:cNvPr>
            <p:cNvSpPr/>
            <p:nvPr/>
          </p:nvSpPr>
          <p:spPr bwMode="auto">
            <a:xfrm>
              <a:off x="5333497" y="5107554"/>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9" name="graph_2">
              <a:extLst>
                <a:ext uri="{FF2B5EF4-FFF2-40B4-BE49-F238E27FC236}">
                  <a16:creationId xmlns:a16="http://schemas.microsoft.com/office/drawing/2014/main" id="{D05A10DA-E657-4FF5-84B9-53428E8BF519}"/>
                </a:ext>
              </a:extLst>
            </p:cNvPr>
            <p:cNvSpPr>
              <a:spLocks noChangeAspect="1" noEditPoints="1"/>
            </p:cNvSpPr>
            <p:nvPr/>
          </p:nvSpPr>
          <p:spPr bwMode="auto">
            <a:xfrm>
              <a:off x="5479394" y="5294149"/>
              <a:ext cx="196773" cy="11537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550" name="Oval 549">
              <a:extLst>
                <a:ext uri="{FF2B5EF4-FFF2-40B4-BE49-F238E27FC236}">
                  <a16:creationId xmlns:a16="http://schemas.microsoft.com/office/drawing/2014/main" id="{89B27AA0-57B5-4D6F-A392-26FC59BE4BAE}"/>
                </a:ext>
              </a:extLst>
            </p:cNvPr>
            <p:cNvSpPr/>
            <p:nvPr/>
          </p:nvSpPr>
          <p:spPr bwMode="auto">
            <a:xfrm>
              <a:off x="8641355" y="2660879"/>
              <a:ext cx="488567" cy="4885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1" name="Group 550">
              <a:extLst>
                <a:ext uri="{FF2B5EF4-FFF2-40B4-BE49-F238E27FC236}">
                  <a16:creationId xmlns:a16="http://schemas.microsoft.com/office/drawing/2014/main" id="{3417A26B-CD17-4FFD-9B4B-2C941D6321A3}"/>
                </a:ext>
              </a:extLst>
            </p:cNvPr>
            <p:cNvGrpSpPr/>
            <p:nvPr/>
          </p:nvGrpSpPr>
          <p:grpSpPr>
            <a:xfrm>
              <a:off x="8767638" y="2734389"/>
              <a:ext cx="236001" cy="341547"/>
              <a:chOff x="4151913" y="2842749"/>
              <a:chExt cx="242934" cy="351581"/>
            </a:xfrm>
          </p:grpSpPr>
          <p:sp useBgFill="1">
            <p:nvSpPr>
              <p:cNvPr id="569" name="Oval 568">
                <a:extLst>
                  <a:ext uri="{FF2B5EF4-FFF2-40B4-BE49-F238E27FC236}">
                    <a16:creationId xmlns:a16="http://schemas.microsoft.com/office/drawing/2014/main" id="{8D301681-E379-4C64-9D55-B8B3B7CBF976}"/>
                  </a:ext>
                </a:extLst>
              </p:cNvPr>
              <p:cNvSpPr/>
              <p:nvPr/>
            </p:nvSpPr>
            <p:spPr bwMode="auto">
              <a:xfrm>
                <a:off x="4151913" y="2897072"/>
                <a:ext cx="242934" cy="2429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0" name="Group 569">
                <a:extLst>
                  <a:ext uri="{FF2B5EF4-FFF2-40B4-BE49-F238E27FC236}">
                    <a16:creationId xmlns:a16="http://schemas.microsoft.com/office/drawing/2014/main" id="{29DAFAD3-5DE0-4B1B-BE49-93A0369E8D04}"/>
                  </a:ext>
                </a:extLst>
              </p:cNvPr>
              <p:cNvGrpSpPr/>
              <p:nvPr/>
            </p:nvGrpSpPr>
            <p:grpSpPr>
              <a:xfrm>
                <a:off x="4211610" y="2842749"/>
                <a:ext cx="123541" cy="351581"/>
                <a:chOff x="4990745" y="2685821"/>
                <a:chExt cx="144221" cy="410434"/>
              </a:xfrm>
            </p:grpSpPr>
            <p:sp>
              <p:nvSpPr>
                <p:cNvPr id="571" name="Freeform 5">
                  <a:extLst>
                    <a:ext uri="{FF2B5EF4-FFF2-40B4-BE49-F238E27FC236}">
                      <a16:creationId xmlns:a16="http://schemas.microsoft.com/office/drawing/2014/main" id="{9888A894-04EA-4D48-80F0-BF81F1657286}"/>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2700">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2" name="Group 571">
                  <a:extLst>
                    <a:ext uri="{FF2B5EF4-FFF2-40B4-BE49-F238E27FC236}">
                      <a16:creationId xmlns:a16="http://schemas.microsoft.com/office/drawing/2014/main" id="{EBF08988-4A3D-4332-8677-97349EA6A887}"/>
                    </a:ext>
                  </a:extLst>
                </p:cNvPr>
                <p:cNvGrpSpPr/>
                <p:nvPr/>
              </p:nvGrpSpPr>
              <p:grpSpPr>
                <a:xfrm rot="16200000">
                  <a:off x="5024487" y="2652079"/>
                  <a:ext cx="76737" cy="144221"/>
                  <a:chOff x="2866921" y="3947319"/>
                  <a:chExt cx="103684" cy="194866"/>
                </a:xfrm>
              </p:grpSpPr>
              <p:sp>
                <p:nvSpPr>
                  <p:cNvPr id="573" name="Oval 5">
                    <a:extLst>
                      <a:ext uri="{FF2B5EF4-FFF2-40B4-BE49-F238E27FC236}">
                        <a16:creationId xmlns:a16="http://schemas.microsoft.com/office/drawing/2014/main" id="{C671244A-9912-43DD-B4C2-EAE8FCC4C294}"/>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74" name="Oval 5">
                    <a:extLst>
                      <a:ext uri="{FF2B5EF4-FFF2-40B4-BE49-F238E27FC236}">
                        <a16:creationId xmlns:a16="http://schemas.microsoft.com/office/drawing/2014/main" id="{92BE6C51-E28A-4B4C-8009-401C8417E2FF}"/>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552" name="Group 4">
              <a:extLst>
                <a:ext uri="{FF2B5EF4-FFF2-40B4-BE49-F238E27FC236}">
                  <a16:creationId xmlns:a16="http://schemas.microsoft.com/office/drawing/2014/main" id="{8B340C0B-B3FE-477B-A99E-53DB3D66403B}"/>
                </a:ext>
              </a:extLst>
            </p:cNvPr>
            <p:cNvGrpSpPr>
              <a:grpSpLocks noChangeAspect="1"/>
            </p:cNvGrpSpPr>
            <p:nvPr/>
          </p:nvGrpSpPr>
          <p:grpSpPr bwMode="auto">
            <a:xfrm>
              <a:off x="8355871" y="4732931"/>
              <a:ext cx="296100" cy="182216"/>
              <a:chOff x="5597" y="3096"/>
              <a:chExt cx="546" cy="336"/>
            </a:xfrm>
          </p:grpSpPr>
          <p:sp>
            <p:nvSpPr>
              <p:cNvPr id="557" name="Rectangle 5">
                <a:extLst>
                  <a:ext uri="{FF2B5EF4-FFF2-40B4-BE49-F238E27FC236}">
                    <a16:creationId xmlns:a16="http://schemas.microsoft.com/office/drawing/2014/main" id="{1CAC27DF-2D27-493E-BF22-06F28FCA5DFB}"/>
                  </a:ext>
                </a:extLst>
              </p:cNvPr>
              <p:cNvSpPr>
                <a:spLocks noChangeArrowheads="1"/>
              </p:cNvSpPr>
              <p:nvPr/>
            </p:nvSpPr>
            <p:spPr bwMode="auto">
              <a:xfrm>
                <a:off x="5597" y="3096"/>
                <a:ext cx="169" cy="336"/>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8" name="Freeform 6">
                <a:extLst>
                  <a:ext uri="{FF2B5EF4-FFF2-40B4-BE49-F238E27FC236}">
                    <a16:creationId xmlns:a16="http://schemas.microsoft.com/office/drawing/2014/main" id="{001122E4-07CA-49C9-906A-43DF5EE10B64}"/>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9" name="Freeform 7">
                <a:extLst>
                  <a:ext uri="{FF2B5EF4-FFF2-40B4-BE49-F238E27FC236}">
                    <a16:creationId xmlns:a16="http://schemas.microsoft.com/office/drawing/2014/main" id="{26D635D3-0373-4A2B-9D3F-4961490B3F89}"/>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0" name="Line 8">
                <a:extLst>
                  <a:ext uri="{FF2B5EF4-FFF2-40B4-BE49-F238E27FC236}">
                    <a16:creationId xmlns:a16="http://schemas.microsoft.com/office/drawing/2014/main" id="{5891F388-E1AC-4C10-9369-B2702FFDD780}"/>
                  </a:ext>
                </a:extLst>
              </p:cNvPr>
              <p:cNvSpPr>
                <a:spLocks noChangeShapeType="1"/>
              </p:cNvSpPr>
              <p:nvPr/>
            </p:nvSpPr>
            <p:spPr bwMode="auto">
              <a:xfrm>
                <a:off x="5597" y="3205"/>
                <a:ext cx="16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1" name="Line 9">
                <a:extLst>
                  <a:ext uri="{FF2B5EF4-FFF2-40B4-BE49-F238E27FC236}">
                    <a16:creationId xmlns:a16="http://schemas.microsoft.com/office/drawing/2014/main" id="{1217D9B7-2CD8-4A41-A81C-469642240794}"/>
                  </a:ext>
                </a:extLst>
              </p:cNvPr>
              <p:cNvSpPr>
                <a:spLocks noChangeShapeType="1"/>
              </p:cNvSpPr>
              <p:nvPr/>
            </p:nvSpPr>
            <p:spPr bwMode="auto">
              <a:xfrm>
                <a:off x="5597" y="3325"/>
                <a:ext cx="16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2" name="Rectangle 10">
                <a:extLst>
                  <a:ext uri="{FF2B5EF4-FFF2-40B4-BE49-F238E27FC236}">
                    <a16:creationId xmlns:a16="http://schemas.microsoft.com/office/drawing/2014/main" id="{7D9158B1-1CDC-439E-AA1A-2251EED67B90}"/>
                  </a:ext>
                </a:extLst>
              </p:cNvPr>
              <p:cNvSpPr>
                <a:spLocks noChangeArrowheads="1"/>
              </p:cNvSpPr>
              <p:nvPr/>
            </p:nvSpPr>
            <p:spPr bwMode="auto">
              <a:xfrm>
                <a:off x="5974" y="3096"/>
                <a:ext cx="169" cy="336"/>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3" name="Freeform 11">
                <a:extLst>
                  <a:ext uri="{FF2B5EF4-FFF2-40B4-BE49-F238E27FC236}">
                    <a16:creationId xmlns:a16="http://schemas.microsoft.com/office/drawing/2014/main" id="{4DF3FFE4-3035-4A6D-A334-B67EB053C7E8}"/>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4" name="Freeform 12">
                <a:extLst>
                  <a:ext uri="{FF2B5EF4-FFF2-40B4-BE49-F238E27FC236}">
                    <a16:creationId xmlns:a16="http://schemas.microsoft.com/office/drawing/2014/main" id="{DD3652DC-1DCE-4EA7-9059-D7850870ACF5}"/>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5" name="Line 13">
                <a:extLst>
                  <a:ext uri="{FF2B5EF4-FFF2-40B4-BE49-F238E27FC236}">
                    <a16:creationId xmlns:a16="http://schemas.microsoft.com/office/drawing/2014/main" id="{3F7737BA-E1ED-4C33-944D-F153641C6531}"/>
                  </a:ext>
                </a:extLst>
              </p:cNvPr>
              <p:cNvSpPr>
                <a:spLocks noChangeShapeType="1"/>
              </p:cNvSpPr>
              <p:nvPr/>
            </p:nvSpPr>
            <p:spPr bwMode="auto">
              <a:xfrm flipH="1">
                <a:off x="5974" y="3205"/>
                <a:ext cx="16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6" name="Line 14">
                <a:extLst>
                  <a:ext uri="{FF2B5EF4-FFF2-40B4-BE49-F238E27FC236}">
                    <a16:creationId xmlns:a16="http://schemas.microsoft.com/office/drawing/2014/main" id="{FB67FBC8-CD1E-4FD1-B48A-F7D6E93D9F19}"/>
                  </a:ext>
                </a:extLst>
              </p:cNvPr>
              <p:cNvSpPr>
                <a:spLocks noChangeShapeType="1"/>
              </p:cNvSpPr>
              <p:nvPr/>
            </p:nvSpPr>
            <p:spPr bwMode="auto">
              <a:xfrm flipH="1">
                <a:off x="5974" y="3325"/>
                <a:ext cx="16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7" name="Freeform 15">
                <a:extLst>
                  <a:ext uri="{FF2B5EF4-FFF2-40B4-BE49-F238E27FC236}">
                    <a16:creationId xmlns:a16="http://schemas.microsoft.com/office/drawing/2014/main" id="{FB40CD4F-92FA-4AE8-94D8-1FBD2F90BBAF}"/>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8" name="Freeform 16">
                <a:extLst>
                  <a:ext uri="{FF2B5EF4-FFF2-40B4-BE49-F238E27FC236}">
                    <a16:creationId xmlns:a16="http://schemas.microsoft.com/office/drawing/2014/main" id="{E2A2327C-D47B-470F-99FB-64EAFD20AD9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useBgFill="1">
          <p:nvSpPr>
            <p:cNvPr id="553" name="Oval 552">
              <a:extLst>
                <a:ext uri="{FF2B5EF4-FFF2-40B4-BE49-F238E27FC236}">
                  <a16:creationId xmlns:a16="http://schemas.microsoft.com/office/drawing/2014/main" id="{8A96F1D3-E445-4C43-A330-C7190D7BFD39}"/>
                </a:ext>
              </a:extLst>
            </p:cNvPr>
            <p:cNvSpPr/>
            <p:nvPr/>
          </p:nvSpPr>
          <p:spPr bwMode="auto">
            <a:xfrm>
              <a:off x="6616519" y="5721709"/>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4" name="Freeform 41">
              <a:extLst>
                <a:ext uri="{FF2B5EF4-FFF2-40B4-BE49-F238E27FC236}">
                  <a16:creationId xmlns:a16="http://schemas.microsoft.com/office/drawing/2014/main" id="{7BA8121E-56BD-47F3-81AD-1FB4A8EB6C8C}"/>
                </a:ext>
              </a:extLst>
            </p:cNvPr>
            <p:cNvSpPr>
              <a:spLocks noChangeAspect="1" noEditPoints="1"/>
            </p:cNvSpPr>
            <p:nvPr/>
          </p:nvSpPr>
          <p:spPr bwMode="auto">
            <a:xfrm>
              <a:off x="6737972" y="5875345"/>
              <a:ext cx="245661" cy="15353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sq">
              <a:solidFill>
                <a:schemeClr val="tx2"/>
              </a:solidFill>
              <a:prstDash val="solid"/>
              <a:miter lim="800000"/>
              <a:headEnd/>
              <a:tailEnd/>
            </a:ln>
          </p:spPr>
          <p:txBody>
            <a:bodyPr vert="horz" wrap="square" lIns="87868" tIns="43933" rIns="87868" bIns="43933" numCol="1" anchor="t" anchorCtr="0" compatLnSpc="1">
              <a:prstTxWarp prst="textNoShape">
                <a:avLst/>
              </a:prstTxWarp>
            </a:bodyP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555" name="Oval 554">
              <a:extLst>
                <a:ext uri="{FF2B5EF4-FFF2-40B4-BE49-F238E27FC236}">
                  <a16:creationId xmlns:a16="http://schemas.microsoft.com/office/drawing/2014/main" id="{C2ECF1E3-C9F6-4457-BC2A-6B29482C5F15}"/>
                </a:ext>
              </a:extLst>
            </p:cNvPr>
            <p:cNvSpPr/>
            <p:nvPr/>
          </p:nvSpPr>
          <p:spPr bwMode="auto">
            <a:xfrm>
              <a:off x="5590688" y="5708533"/>
              <a:ext cx="488567" cy="48856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location_3">
              <a:extLst>
                <a:ext uri="{FF2B5EF4-FFF2-40B4-BE49-F238E27FC236}">
                  <a16:creationId xmlns:a16="http://schemas.microsoft.com/office/drawing/2014/main" id="{18F720FC-812E-43D8-86BC-48F2C12630F4}"/>
                </a:ext>
              </a:extLst>
            </p:cNvPr>
            <p:cNvSpPr>
              <a:spLocks noChangeAspect="1" noEditPoints="1"/>
            </p:cNvSpPr>
            <p:nvPr/>
          </p:nvSpPr>
          <p:spPr bwMode="auto">
            <a:xfrm>
              <a:off x="5727939" y="5863418"/>
              <a:ext cx="214066" cy="178797"/>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90" name="Title 1">
            <a:extLst>
              <a:ext uri="{FF2B5EF4-FFF2-40B4-BE49-F238E27FC236}">
                <a16:creationId xmlns:a16="http://schemas.microsoft.com/office/drawing/2014/main" id="{98DB4F84-C845-436D-9319-E8CE128D69C2}"/>
              </a:ext>
            </a:extLst>
          </p:cNvPr>
          <p:cNvSpPr txBox="1">
            <a:spLocks/>
          </p:cNvSpPr>
          <p:nvPr/>
        </p:nvSpPr>
        <p:spPr>
          <a:xfrm>
            <a:off x="3452792" y="3426300"/>
            <a:ext cx="2520783" cy="5540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Thank you</a:t>
            </a:r>
          </a:p>
        </p:txBody>
      </p:sp>
      <p:sp>
        <p:nvSpPr>
          <p:cNvPr id="611" name="cloud" title="Icon of a cloud">
            <a:extLst>
              <a:ext uri="{FF2B5EF4-FFF2-40B4-BE49-F238E27FC236}">
                <a16:creationId xmlns:a16="http://schemas.microsoft.com/office/drawing/2014/main" id="{10C3C569-68DF-4DF6-8F15-52E8465113D8}"/>
              </a:ext>
            </a:extLst>
          </p:cNvPr>
          <p:cNvSpPr>
            <a:spLocks noChangeAspect="1"/>
          </p:cNvSpPr>
          <p:nvPr/>
        </p:nvSpPr>
        <p:spPr bwMode="auto">
          <a:xfrm>
            <a:off x="3173110" y="2531972"/>
            <a:ext cx="2815986" cy="179405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gradFill flip="none" rotWithShape="1">
              <a:gsLst>
                <a:gs pos="37000">
                  <a:schemeClr val="accent1"/>
                </a:gs>
                <a:gs pos="100000">
                  <a:schemeClr val="accent3"/>
                </a:gs>
              </a:gsLst>
              <a:lin ang="16200000" scaled="1"/>
              <a:tileRect/>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600554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1BB5C4-9665-4A6E-B0F5-AD2F78FFD078}"/>
              </a:ext>
            </a:extLst>
          </p:cNvPr>
          <p:cNvPicPr>
            <a:picLocks noChangeAspect="1"/>
          </p:cNvPicPr>
          <p:nvPr>
            <p:custDataLst>
              <p:tags r:id="rId1"/>
            </p:custDataLst>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865" y="487"/>
            <a:ext cx="12187223" cy="6857027"/>
          </a:xfrm>
          <a:prstGeom prst="rect">
            <a:avLst/>
          </a:prstGeom>
        </p:spPr>
      </p:pic>
      <p:sp>
        <p:nvSpPr>
          <p:cNvPr id="5" name="Rectangle 4">
            <a:extLst>
              <a:ext uri="{FF2B5EF4-FFF2-40B4-BE49-F238E27FC236}">
                <a16:creationId xmlns:a16="http://schemas.microsoft.com/office/drawing/2014/main" id="{7ACFE699-86C7-4E63-AA37-50CA4AA2DE7B}"/>
              </a:ext>
            </a:extLst>
          </p:cNvPr>
          <p:cNvSpPr/>
          <p:nvPr>
            <p:custDataLst>
              <p:tags r:id="rId2"/>
            </p:custDataLst>
          </p:nvPr>
        </p:nvSpPr>
        <p:spPr>
          <a:xfrm>
            <a:off x="78425" y="3717837"/>
            <a:ext cx="12187223" cy="3041705"/>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BA0C6E2-C300-40E3-98DC-44CCC8605B56}"/>
              </a:ext>
            </a:extLst>
          </p:cNvPr>
          <p:cNvSpPr/>
          <p:nvPr>
            <p:custDataLst>
              <p:tags r:id="rId3"/>
            </p:custDataLst>
          </p:nvPr>
        </p:nvSpPr>
        <p:spPr>
          <a:xfrm>
            <a:off x="15944" y="4087814"/>
            <a:ext cx="12159795" cy="2130979"/>
          </a:xfrm>
          <a:prstGeom prst="rect">
            <a:avLst/>
          </a:prstGeom>
          <a:solidFill>
            <a:srgbClr val="28282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ABA11BC5-0EC6-4734-9795-00AC20BB177D}"/>
              </a:ext>
            </a:extLst>
          </p:cNvPr>
          <p:cNvSpPr/>
          <p:nvPr>
            <p:custDataLst>
              <p:tags r:id="rId4"/>
            </p:custDataLst>
          </p:nvPr>
        </p:nvSpPr>
        <p:spPr>
          <a:xfrm>
            <a:off x="568316" y="3991629"/>
            <a:ext cx="11061718" cy="231827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27E5FC73-C6C8-43B3-8C05-9B57546EF774}"/>
              </a:ext>
            </a:extLst>
          </p:cNvPr>
          <p:cNvSpPr txBox="1">
            <a:spLocks/>
          </p:cNvSpPr>
          <p:nvPr>
            <p:custDataLst>
              <p:tags r:id="rId5"/>
            </p:custDataLst>
          </p:nvPr>
        </p:nvSpPr>
        <p:spPr>
          <a:xfrm>
            <a:off x="568316" y="4087814"/>
            <a:ext cx="11055370" cy="2460697"/>
          </a:xfrm>
          <a:prstGeom prst="rect">
            <a:avLst/>
          </a:prstGeom>
        </p:spPr>
        <p:txBody>
          <a:bodyPr lIns="137141" tIns="91427" rIns="137141" bIns="45713"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800" b="0" i="0" u="none" strike="noStrike" kern="1200" cap="none" spc="0" normalizeH="0" baseline="0" noProof="0">
                <a:ln>
                  <a:noFill/>
                </a:ln>
                <a:solidFill>
                  <a:srgbClr val="33A4D9"/>
                </a:solidFill>
                <a:effectLst/>
                <a:uLnTx/>
                <a:uFillTx/>
                <a:latin typeface="Segoe UI Semilight"/>
                <a:ea typeface="+mn-ea"/>
                <a:cs typeface="+mn-cs"/>
              </a:rPr>
              <a:t>TECH INTENSITY</a:t>
            </a:r>
          </a:p>
          <a:p>
            <a:pPr marL="0" marR="0" lvl="0" indent="0" algn="l" defTabSz="914225"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800" b="0" i="1" u="none" strike="noStrike" kern="1200" cap="none" spc="0" normalizeH="0" baseline="0" noProof="0">
                <a:ln>
                  <a:noFill/>
                </a:ln>
                <a:solidFill>
                  <a:prstClr val="white"/>
                </a:solidFill>
                <a:effectLst/>
                <a:uLnTx/>
                <a:uFillTx/>
                <a:latin typeface="Segoe UI Semilight"/>
                <a:ea typeface="+mn-ea"/>
                <a:cs typeface="+mn-cs"/>
              </a:rPr>
              <a:t>“We must adopt technology in ways that are much faster than anything that we have done in the past.“</a:t>
            </a:r>
          </a:p>
          <a:p>
            <a:pPr marL="0" marR="0" lvl="0" indent="0" algn="r" defTabSz="914225"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600" b="0" i="0" u="none" strike="noStrike" kern="1200" cap="none" spc="0" normalizeH="0" baseline="0" noProof="0">
                <a:ln>
                  <a:noFill/>
                </a:ln>
                <a:solidFill>
                  <a:prstClr val="white"/>
                </a:solidFill>
                <a:effectLst/>
                <a:uLnTx/>
                <a:uFillTx/>
                <a:latin typeface="Segoe UI Semilight"/>
                <a:ea typeface="+mn-ea"/>
                <a:cs typeface="+mn-cs"/>
              </a:rPr>
              <a:t>- </a:t>
            </a:r>
            <a:r>
              <a:rPr kumimoji="0" lang="en-US" sz="2600" b="0" i="0" u="none" strike="noStrike" kern="1200" cap="none" spc="0" normalizeH="0" baseline="0" noProof="0">
                <a:ln>
                  <a:noFill/>
                </a:ln>
                <a:solidFill>
                  <a:prstClr val="white"/>
                </a:solidFill>
                <a:effectLst/>
                <a:uLnTx/>
                <a:uFillTx/>
                <a:latin typeface="Segoe UI Semilight"/>
                <a:ea typeface="+mn-ea"/>
                <a:cs typeface="Segoe UI Semibold" panose="020B0702040204020203" pitchFamily="34" charset="0"/>
              </a:rPr>
              <a:t>Satya Nadella</a:t>
            </a:r>
            <a:endParaRPr kumimoji="0" lang="en-US" sz="2600" b="0" i="0" u="none" strike="noStrike" kern="1200" cap="none" spc="0" normalizeH="0" baseline="0" noProof="0">
              <a:ln>
                <a:noFill/>
              </a:ln>
              <a:solidFill>
                <a:prstClr val="white"/>
              </a:solidFill>
              <a:effectLst/>
              <a:uLnTx/>
              <a:uFillTx/>
              <a:latin typeface="Segoe UI Semilight"/>
              <a:ea typeface="+mn-ea"/>
              <a:cs typeface="+mn-cs"/>
            </a:endParaRPr>
          </a:p>
        </p:txBody>
      </p:sp>
    </p:spTree>
    <p:extLst>
      <p:ext uri="{BB962C8B-B14F-4D97-AF65-F5344CB8AC3E}">
        <p14:creationId xmlns:p14="http://schemas.microsoft.com/office/powerpoint/2010/main" val="25964728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3" name="Picture 112" descr="A close-up of a piece of paper&#10;&#10;Description automatically generated with low confidence">
            <a:extLst>
              <a:ext uri="{FF2B5EF4-FFF2-40B4-BE49-F238E27FC236}">
                <a16:creationId xmlns:a16="http://schemas.microsoft.com/office/drawing/2014/main" id="{0E8937B9-ECE4-4203-BF13-7B93E6E62458}"/>
              </a:ext>
            </a:extLst>
          </p:cNvPr>
          <p:cNvPicPr>
            <a:picLocks noChangeAspect="1"/>
          </p:cNvPicPr>
          <p:nvPr/>
        </p:nvPicPr>
        <p:blipFill rotWithShape="1">
          <a:blip r:embed="rId4">
            <a:clrChange>
              <a:clrFrom>
                <a:srgbClr val="FFFFFF"/>
              </a:clrFrom>
              <a:clrTo>
                <a:srgbClr val="FFFFFF">
                  <a:alpha val="0"/>
                </a:srgbClr>
              </a:clrTo>
            </a:clrChange>
            <a:alphaModFix amt="20000"/>
          </a:blip>
          <a:srcRect l="40852" r="22033" b="3864"/>
          <a:stretch/>
        </p:blipFill>
        <p:spPr>
          <a:xfrm flipH="1">
            <a:off x="9646680" y="264998"/>
            <a:ext cx="2545320" cy="6593002"/>
          </a:xfrm>
          <a:prstGeom prst="rect">
            <a:avLst/>
          </a:prstGeom>
        </p:spPr>
      </p:pic>
      <p:cxnSp>
        <p:nvCxnSpPr>
          <p:cNvPr id="13" name="Straight Connector 12">
            <a:extLst>
              <a:ext uri="{FF2B5EF4-FFF2-40B4-BE49-F238E27FC236}">
                <a16:creationId xmlns:a16="http://schemas.microsoft.com/office/drawing/2014/main" id="{A78D172D-1654-42BD-A9A5-2FEE816EFF8A}"/>
              </a:ext>
              <a:ext uri="{C183D7F6-B498-43B3-948B-1728B52AA6E4}">
                <adec:decorative xmlns:adec="http://schemas.microsoft.com/office/drawing/2017/decorative" val="1"/>
              </a:ext>
            </a:extLst>
          </p:cNvPr>
          <p:cNvCxnSpPr>
            <a:cxnSpLocks/>
          </p:cNvCxnSpPr>
          <p:nvPr/>
        </p:nvCxnSpPr>
        <p:spPr>
          <a:xfrm flipV="1">
            <a:off x="9452735" y="3737280"/>
            <a:ext cx="178" cy="1296655"/>
          </a:xfrm>
          <a:prstGeom prst="line">
            <a:avLst/>
          </a:prstGeom>
          <a:ln w="19050">
            <a:solidFill>
              <a:srgbClr val="A697A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8" name="Group 7" descr="Disruptive Defense &amp; Intel&#10;">
            <a:extLst>
              <a:ext uri="{FF2B5EF4-FFF2-40B4-BE49-F238E27FC236}">
                <a16:creationId xmlns:a16="http://schemas.microsoft.com/office/drawing/2014/main" id="{548D6013-ECED-4388-8E78-C4B54F5FA16D}"/>
              </a:ext>
            </a:extLst>
          </p:cNvPr>
          <p:cNvGrpSpPr/>
          <p:nvPr/>
        </p:nvGrpSpPr>
        <p:grpSpPr>
          <a:xfrm>
            <a:off x="8021835" y="890142"/>
            <a:ext cx="2930159" cy="2847138"/>
            <a:chOff x="7892315" y="2252898"/>
            <a:chExt cx="2930159" cy="2847138"/>
          </a:xfrm>
        </p:grpSpPr>
        <p:sp>
          <p:nvSpPr>
            <p:cNvPr id="78" name="Hexagon 77">
              <a:extLst>
                <a:ext uri="{FF2B5EF4-FFF2-40B4-BE49-F238E27FC236}">
                  <a16:creationId xmlns:a16="http://schemas.microsoft.com/office/drawing/2014/main" id="{1DE82EC4-638B-4827-B989-4796FD34FC19}"/>
                </a:ext>
              </a:extLst>
            </p:cNvPr>
            <p:cNvSpPr/>
            <p:nvPr/>
          </p:nvSpPr>
          <p:spPr bwMode="auto">
            <a:xfrm>
              <a:off x="7892315" y="2574037"/>
              <a:ext cx="2930159" cy="2525999"/>
            </a:xfrm>
            <a:prstGeom prst="hexago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Disruptive</a:t>
              </a:r>
              <a:b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Defence &amp; Intel</a:t>
              </a:r>
            </a:p>
          </p:txBody>
        </p:sp>
        <p:grpSp>
          <p:nvGrpSpPr>
            <p:cNvPr id="12" name="Group 11">
              <a:extLst>
                <a:ext uri="{FF2B5EF4-FFF2-40B4-BE49-F238E27FC236}">
                  <a16:creationId xmlns:a16="http://schemas.microsoft.com/office/drawing/2014/main" id="{B81C4443-ED36-4381-8F63-479B13E07C80}"/>
                </a:ext>
              </a:extLst>
            </p:cNvPr>
            <p:cNvGrpSpPr/>
            <p:nvPr/>
          </p:nvGrpSpPr>
          <p:grpSpPr>
            <a:xfrm>
              <a:off x="9620892" y="2252898"/>
              <a:ext cx="895578" cy="897929"/>
              <a:chOff x="9958905" y="1059470"/>
              <a:chExt cx="702110" cy="703953"/>
            </a:xfrm>
          </p:grpSpPr>
          <p:sp>
            <p:nvSpPr>
              <p:cNvPr id="77" name="Oval 76">
                <a:extLst>
                  <a:ext uri="{FF2B5EF4-FFF2-40B4-BE49-F238E27FC236}">
                    <a16:creationId xmlns:a16="http://schemas.microsoft.com/office/drawing/2014/main" id="{F4691E54-0596-4601-BD33-BA624119EEBC}"/>
                  </a:ext>
                  <a:ext uri="{C183D7F6-B498-43B3-948B-1728B52AA6E4}">
                    <adec:decorative xmlns:adec="http://schemas.microsoft.com/office/drawing/2017/decorative" val="1"/>
                  </a:ext>
                </a:extLst>
              </p:cNvPr>
              <p:cNvSpPr/>
              <p:nvPr/>
            </p:nvSpPr>
            <p:spPr>
              <a:xfrm>
                <a:off x="9958905" y="1059470"/>
                <a:ext cx="702110" cy="703953"/>
              </a:xfrm>
              <a:prstGeom prst="ellipse">
                <a:avLst/>
              </a:prstGeom>
              <a:solidFill>
                <a:schemeClr val="bg1"/>
              </a:solidFill>
              <a:ln w="19050" cap="flat">
                <a:solidFill>
                  <a:schemeClr val="bg2"/>
                </a:solidFill>
                <a:prstDash val="solid"/>
                <a:miter/>
              </a:ln>
              <a:effectLst>
                <a:outerShdw blurRad="25400" dist="25400" dir="16200000" rotWithShape="0">
                  <a:prstClr val="black">
                    <a:alpha val="40000"/>
                  </a:prstClr>
                </a:outerShdw>
              </a:effectLst>
            </p:spPr>
            <p:txBody>
              <a:bodyPr wrap="none"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2" name="Graphic 91" descr="Icon of connected dots ">
                <a:extLst>
                  <a:ext uri="{FF2B5EF4-FFF2-40B4-BE49-F238E27FC236}">
                    <a16:creationId xmlns:a16="http://schemas.microsoft.com/office/drawing/2014/main" id="{1D42AB52-4386-48A4-B6B1-494E78CC3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0272" y="1226589"/>
                <a:ext cx="419376" cy="369714"/>
              </a:xfrm>
              <a:prstGeom prst="rect">
                <a:avLst/>
              </a:prstGeom>
            </p:spPr>
          </p:pic>
        </p:grpSp>
      </p:grpSp>
      <p:grpSp>
        <p:nvGrpSpPr>
          <p:cNvPr id="6" name="Group 5" descr="Digital Defense &amp; Intel ">
            <a:extLst>
              <a:ext uri="{FF2B5EF4-FFF2-40B4-BE49-F238E27FC236}">
                <a16:creationId xmlns:a16="http://schemas.microsoft.com/office/drawing/2014/main" id="{1583ED7C-8D23-4E82-88A4-4229CF64694C}"/>
              </a:ext>
            </a:extLst>
          </p:cNvPr>
          <p:cNvGrpSpPr/>
          <p:nvPr/>
        </p:nvGrpSpPr>
        <p:grpSpPr>
          <a:xfrm>
            <a:off x="5744442" y="1352152"/>
            <a:ext cx="2930159" cy="2848654"/>
            <a:chOff x="5654138" y="1610792"/>
            <a:chExt cx="2930159" cy="2848654"/>
          </a:xfrm>
        </p:grpSpPr>
        <p:sp>
          <p:nvSpPr>
            <p:cNvPr id="74" name="Hexagon 73">
              <a:extLst>
                <a:ext uri="{FF2B5EF4-FFF2-40B4-BE49-F238E27FC236}">
                  <a16:creationId xmlns:a16="http://schemas.microsoft.com/office/drawing/2014/main" id="{BC5460EA-0F83-4E78-A391-362770073ADC}"/>
                </a:ext>
              </a:extLst>
            </p:cNvPr>
            <p:cNvSpPr/>
            <p:nvPr/>
          </p:nvSpPr>
          <p:spPr bwMode="auto">
            <a:xfrm>
              <a:off x="5654138" y="1933447"/>
              <a:ext cx="2930159" cy="2525999"/>
            </a:xfrm>
            <a:prstGeom prst="hexago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Digital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Defence</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&amp; Intel </a:t>
              </a:r>
            </a:p>
          </p:txBody>
        </p:sp>
        <p:grpSp>
          <p:nvGrpSpPr>
            <p:cNvPr id="11" name="Group 10">
              <a:extLst>
                <a:ext uri="{FF2B5EF4-FFF2-40B4-BE49-F238E27FC236}">
                  <a16:creationId xmlns:a16="http://schemas.microsoft.com/office/drawing/2014/main" id="{C5F283BD-BA60-4426-B99B-D17F6500FBA6}"/>
                </a:ext>
              </a:extLst>
            </p:cNvPr>
            <p:cNvGrpSpPr/>
            <p:nvPr/>
          </p:nvGrpSpPr>
          <p:grpSpPr>
            <a:xfrm>
              <a:off x="7412251" y="1610792"/>
              <a:ext cx="895577" cy="897930"/>
              <a:chOff x="7151286" y="1607736"/>
              <a:chExt cx="702110" cy="703953"/>
            </a:xfrm>
          </p:grpSpPr>
          <p:sp>
            <p:nvSpPr>
              <p:cNvPr id="73" name="Oval 72">
                <a:extLst>
                  <a:ext uri="{FF2B5EF4-FFF2-40B4-BE49-F238E27FC236}">
                    <a16:creationId xmlns:a16="http://schemas.microsoft.com/office/drawing/2014/main" id="{7AE9C4E5-4264-4CC6-9891-6C8C9A5E1AF5}"/>
                  </a:ext>
                  <a:ext uri="{C183D7F6-B498-43B3-948B-1728B52AA6E4}">
                    <adec:decorative xmlns:adec="http://schemas.microsoft.com/office/drawing/2017/decorative" val="1"/>
                  </a:ext>
                </a:extLst>
              </p:cNvPr>
              <p:cNvSpPr/>
              <p:nvPr/>
            </p:nvSpPr>
            <p:spPr>
              <a:xfrm>
                <a:off x="7151286" y="1607736"/>
                <a:ext cx="702110" cy="703953"/>
              </a:xfrm>
              <a:prstGeom prst="ellipse">
                <a:avLst/>
              </a:prstGeom>
              <a:solidFill>
                <a:schemeClr val="bg1"/>
              </a:solidFill>
              <a:ln w="19050" cap="flat">
                <a:solidFill>
                  <a:schemeClr val="bg2"/>
                </a:solidFill>
                <a:prstDash val="solid"/>
                <a:miter/>
              </a:ln>
              <a:effectLst>
                <a:outerShdw blurRad="25400" dist="25400" dir="16200000" rotWithShape="0">
                  <a:prstClr val="black">
                    <a:alpha val="40000"/>
                  </a:prstClr>
                </a:outerShdw>
              </a:effectLst>
            </p:spPr>
            <p:txBody>
              <a:bodyPr wrap="none"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3" name="artificial intelligence" descr="artificial intelligence, automated">
                <a:extLst>
                  <a:ext uri="{FF2B5EF4-FFF2-40B4-BE49-F238E27FC236}">
                    <a16:creationId xmlns:a16="http://schemas.microsoft.com/office/drawing/2014/main" id="{04BF73C2-A9DE-47B3-9B79-A94ECD732500}"/>
                  </a:ext>
                </a:extLst>
              </p:cNvPr>
              <p:cNvGrpSpPr/>
              <p:nvPr/>
            </p:nvGrpSpPr>
            <p:grpSpPr>
              <a:xfrm>
                <a:off x="7270023" y="1767765"/>
                <a:ext cx="464634" cy="383937"/>
                <a:chOff x="10050541" y="4800090"/>
                <a:chExt cx="591391" cy="488676"/>
              </a:xfrm>
            </p:grpSpPr>
            <p:sp>
              <p:nvSpPr>
                <p:cNvPr id="71" name="Freeform 45">
                  <a:extLst>
                    <a:ext uri="{FF2B5EF4-FFF2-40B4-BE49-F238E27FC236}">
                      <a16:creationId xmlns:a16="http://schemas.microsoft.com/office/drawing/2014/main" id="{3C15A7C8-38DC-4AD9-ABBC-11517C9C9498}"/>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6">
                  <a:extLst>
                    <a:ext uri="{FF2B5EF4-FFF2-40B4-BE49-F238E27FC236}">
                      <a16:creationId xmlns:a16="http://schemas.microsoft.com/office/drawing/2014/main" id="{4C839634-C8A2-4389-814B-B4C5212BC9B6}"/>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47">
                  <a:extLst>
                    <a:ext uri="{FF2B5EF4-FFF2-40B4-BE49-F238E27FC236}">
                      <a16:creationId xmlns:a16="http://schemas.microsoft.com/office/drawing/2014/main" id="{E757BD51-EBD7-4AAB-B580-F74D8D3DCF00}"/>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48">
                  <a:extLst>
                    <a:ext uri="{FF2B5EF4-FFF2-40B4-BE49-F238E27FC236}">
                      <a16:creationId xmlns:a16="http://schemas.microsoft.com/office/drawing/2014/main" id="{E81B2B8F-E3BF-4C6F-8E31-130841111EAC}"/>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49">
                  <a:extLst>
                    <a:ext uri="{FF2B5EF4-FFF2-40B4-BE49-F238E27FC236}">
                      <a16:creationId xmlns:a16="http://schemas.microsoft.com/office/drawing/2014/main" id="{85CBB87C-4D36-4077-A7AC-6A45A29EB481}"/>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0">
                  <a:extLst>
                    <a:ext uri="{FF2B5EF4-FFF2-40B4-BE49-F238E27FC236}">
                      <a16:creationId xmlns:a16="http://schemas.microsoft.com/office/drawing/2014/main" id="{360FA666-9FDD-42EC-B75B-CAE57810EE92}"/>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51">
                  <a:extLst>
                    <a:ext uri="{FF2B5EF4-FFF2-40B4-BE49-F238E27FC236}">
                      <a16:creationId xmlns:a16="http://schemas.microsoft.com/office/drawing/2014/main" id="{6F174F92-9BA1-4330-A858-A2A7A390A5CB}"/>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2">
                  <a:extLst>
                    <a:ext uri="{FF2B5EF4-FFF2-40B4-BE49-F238E27FC236}">
                      <a16:creationId xmlns:a16="http://schemas.microsoft.com/office/drawing/2014/main" id="{F45B8995-B0DB-48A1-8F37-D4DF7C72FD9D}"/>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53">
                  <a:extLst>
                    <a:ext uri="{FF2B5EF4-FFF2-40B4-BE49-F238E27FC236}">
                      <a16:creationId xmlns:a16="http://schemas.microsoft.com/office/drawing/2014/main" id="{5303882E-B7F2-4294-A799-C9904B32D81F}"/>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54">
                  <a:extLst>
                    <a:ext uri="{FF2B5EF4-FFF2-40B4-BE49-F238E27FC236}">
                      <a16:creationId xmlns:a16="http://schemas.microsoft.com/office/drawing/2014/main" id="{DFFB274A-47E6-4E19-A29C-DBC34BA3FBE4}"/>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55">
                  <a:extLst>
                    <a:ext uri="{FF2B5EF4-FFF2-40B4-BE49-F238E27FC236}">
                      <a16:creationId xmlns:a16="http://schemas.microsoft.com/office/drawing/2014/main" id="{EA917CC0-668E-4262-BC18-B92F94336D6A}"/>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6">
                  <a:extLst>
                    <a:ext uri="{FF2B5EF4-FFF2-40B4-BE49-F238E27FC236}">
                      <a16:creationId xmlns:a16="http://schemas.microsoft.com/office/drawing/2014/main" id="{48DAA08F-EF34-4751-85AD-EEF4CABE07B3}"/>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7">
                  <a:extLst>
                    <a:ext uri="{FF2B5EF4-FFF2-40B4-BE49-F238E27FC236}">
                      <a16:creationId xmlns:a16="http://schemas.microsoft.com/office/drawing/2014/main" id="{20DBC2C3-5BE3-4258-88D1-4D0EEBEDED02}"/>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8">
                  <a:extLst>
                    <a:ext uri="{FF2B5EF4-FFF2-40B4-BE49-F238E27FC236}">
                      <a16:creationId xmlns:a16="http://schemas.microsoft.com/office/drawing/2014/main" id="{C8602932-B0E1-4BD6-A2B6-B44D2FDA7705}"/>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59">
                  <a:extLst>
                    <a:ext uri="{FF2B5EF4-FFF2-40B4-BE49-F238E27FC236}">
                      <a16:creationId xmlns:a16="http://schemas.microsoft.com/office/drawing/2014/main" id="{549EA43E-7F34-4903-AF30-F79BB79E78E0}"/>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pic>
        <p:nvPicPr>
          <p:cNvPr id="16" name="Picture 15" descr="A close-up of a piece of paper&#10;&#10;Description automatically generated with low confidence">
            <a:extLst>
              <a:ext uri="{FF2B5EF4-FFF2-40B4-BE49-F238E27FC236}">
                <a16:creationId xmlns:a16="http://schemas.microsoft.com/office/drawing/2014/main" id="{AD5BFA0C-85B5-47AB-A209-2154151678D2}"/>
              </a:ext>
            </a:extLst>
          </p:cNvPr>
          <p:cNvPicPr>
            <a:picLocks noChangeAspect="1"/>
          </p:cNvPicPr>
          <p:nvPr/>
        </p:nvPicPr>
        <p:blipFill rotWithShape="1">
          <a:blip r:embed="rId4">
            <a:clrChange>
              <a:clrFrom>
                <a:srgbClr val="FFFFFF"/>
              </a:clrFrom>
              <a:clrTo>
                <a:srgbClr val="FFFFFF">
                  <a:alpha val="0"/>
                </a:srgbClr>
              </a:clrTo>
            </a:clrChange>
            <a:alphaModFix amt="20000"/>
          </a:blip>
          <a:srcRect l="28618" b="3864"/>
          <a:stretch/>
        </p:blipFill>
        <p:spPr>
          <a:xfrm>
            <a:off x="-1" y="264998"/>
            <a:ext cx="4895335" cy="6593002"/>
          </a:xfrm>
          <a:prstGeom prst="rect">
            <a:avLst/>
          </a:prstGeom>
        </p:spPr>
      </p:pic>
      <p:sp>
        <p:nvSpPr>
          <p:cNvPr id="5" name="Freeform: Shape 4">
            <a:extLst>
              <a:ext uri="{FF2B5EF4-FFF2-40B4-BE49-F238E27FC236}">
                <a16:creationId xmlns:a16="http://schemas.microsoft.com/office/drawing/2014/main" id="{1D43337E-D8F1-4CB8-A408-D6C012707D36}"/>
              </a:ext>
              <a:ext uri="{C183D7F6-B498-43B3-948B-1728B52AA6E4}">
                <adec:decorative xmlns:adec="http://schemas.microsoft.com/office/drawing/2017/decorative" val="1"/>
              </a:ext>
            </a:extLst>
          </p:cNvPr>
          <p:cNvSpPr/>
          <p:nvPr/>
        </p:nvSpPr>
        <p:spPr bwMode="auto">
          <a:xfrm>
            <a:off x="2629771" y="2744848"/>
            <a:ext cx="6822430" cy="3834588"/>
          </a:xfrm>
          <a:custGeom>
            <a:avLst/>
            <a:gdLst>
              <a:gd name="connsiteX0" fmla="*/ 0 w 6800850"/>
              <a:gd name="connsiteY0" fmla="*/ 0 h 2819400"/>
              <a:gd name="connsiteX1" fmla="*/ 0 w 6800850"/>
              <a:gd name="connsiteY1" fmla="*/ 2819400 h 2819400"/>
              <a:gd name="connsiteX2" fmla="*/ 6781800 w 6800850"/>
              <a:gd name="connsiteY2" fmla="*/ 2819400 h 2819400"/>
              <a:gd name="connsiteX3" fmla="*/ 6800850 w 6800850"/>
              <a:gd name="connsiteY3" fmla="*/ 1885950 h 2819400"/>
              <a:gd name="connsiteX0" fmla="*/ 0 w 6791325"/>
              <a:gd name="connsiteY0" fmla="*/ 0 h 2819400"/>
              <a:gd name="connsiteX1" fmla="*/ 0 w 6791325"/>
              <a:gd name="connsiteY1" fmla="*/ 2819400 h 2819400"/>
              <a:gd name="connsiteX2" fmla="*/ 6781800 w 6791325"/>
              <a:gd name="connsiteY2" fmla="*/ 2819400 h 2819400"/>
              <a:gd name="connsiteX3" fmla="*/ 6791325 w 6791325"/>
              <a:gd name="connsiteY3" fmla="*/ 1895475 h 2819400"/>
              <a:gd name="connsiteX0" fmla="*/ 0 w 6782806"/>
              <a:gd name="connsiteY0" fmla="*/ 0 h 2819400"/>
              <a:gd name="connsiteX1" fmla="*/ 0 w 6782806"/>
              <a:gd name="connsiteY1" fmla="*/ 2819400 h 2819400"/>
              <a:gd name="connsiteX2" fmla="*/ 6781800 w 6782806"/>
              <a:gd name="connsiteY2" fmla="*/ 2819400 h 2819400"/>
              <a:gd name="connsiteX3" fmla="*/ 6768465 w 6782806"/>
              <a:gd name="connsiteY3" fmla="*/ 1677882 h 2819400"/>
              <a:gd name="connsiteX0" fmla="*/ 0 w 6798945"/>
              <a:gd name="connsiteY0" fmla="*/ 0 h 2819400"/>
              <a:gd name="connsiteX1" fmla="*/ 0 w 6798945"/>
              <a:gd name="connsiteY1" fmla="*/ 2819400 h 2819400"/>
              <a:gd name="connsiteX2" fmla="*/ 6781800 w 6798945"/>
              <a:gd name="connsiteY2" fmla="*/ 2819400 h 2819400"/>
              <a:gd name="connsiteX3" fmla="*/ 6798945 w 6798945"/>
              <a:gd name="connsiteY3" fmla="*/ 1684682 h 2819400"/>
              <a:gd name="connsiteX0" fmla="*/ 0 w 6791325"/>
              <a:gd name="connsiteY0" fmla="*/ 0 h 2819400"/>
              <a:gd name="connsiteX1" fmla="*/ 0 w 6791325"/>
              <a:gd name="connsiteY1" fmla="*/ 2819400 h 2819400"/>
              <a:gd name="connsiteX2" fmla="*/ 6781800 w 6791325"/>
              <a:gd name="connsiteY2" fmla="*/ 2819400 h 2819400"/>
              <a:gd name="connsiteX3" fmla="*/ 6791325 w 6791325"/>
              <a:gd name="connsiteY3" fmla="*/ 1684682 h 2819400"/>
              <a:gd name="connsiteX0" fmla="*/ 0 w 6791325"/>
              <a:gd name="connsiteY0" fmla="*/ 0 h 2819400"/>
              <a:gd name="connsiteX1" fmla="*/ 0 w 6791325"/>
              <a:gd name="connsiteY1" fmla="*/ 2819400 h 2819400"/>
              <a:gd name="connsiteX2" fmla="*/ 6781800 w 6791325"/>
              <a:gd name="connsiteY2" fmla="*/ 2819400 h 2819400"/>
              <a:gd name="connsiteX3" fmla="*/ 6791325 w 6791325"/>
              <a:gd name="connsiteY3" fmla="*/ 1677882 h 2819400"/>
              <a:gd name="connsiteX0" fmla="*/ 0 w 6783153"/>
              <a:gd name="connsiteY0" fmla="*/ 0 h 2819400"/>
              <a:gd name="connsiteX1" fmla="*/ 0 w 6783153"/>
              <a:gd name="connsiteY1" fmla="*/ 2819400 h 2819400"/>
              <a:gd name="connsiteX2" fmla="*/ 6781800 w 6783153"/>
              <a:gd name="connsiteY2" fmla="*/ 2819400 h 2819400"/>
              <a:gd name="connsiteX3" fmla="*/ 6776085 w 6783153"/>
              <a:gd name="connsiteY3" fmla="*/ 1677882 h 2819400"/>
              <a:gd name="connsiteX0" fmla="*/ 0 w 6798945"/>
              <a:gd name="connsiteY0" fmla="*/ 0 h 2819400"/>
              <a:gd name="connsiteX1" fmla="*/ 0 w 6798945"/>
              <a:gd name="connsiteY1" fmla="*/ 2819400 h 2819400"/>
              <a:gd name="connsiteX2" fmla="*/ 6781800 w 6798945"/>
              <a:gd name="connsiteY2" fmla="*/ 2819400 h 2819400"/>
              <a:gd name="connsiteX3" fmla="*/ 6798945 w 6798945"/>
              <a:gd name="connsiteY3" fmla="*/ 1671083 h 2819400"/>
              <a:gd name="connsiteX0" fmla="*/ 0 w 6783884"/>
              <a:gd name="connsiteY0" fmla="*/ 0 h 2819400"/>
              <a:gd name="connsiteX1" fmla="*/ 0 w 6783884"/>
              <a:gd name="connsiteY1" fmla="*/ 2819400 h 2819400"/>
              <a:gd name="connsiteX2" fmla="*/ 6781800 w 6783884"/>
              <a:gd name="connsiteY2" fmla="*/ 2819400 h 2819400"/>
              <a:gd name="connsiteX3" fmla="*/ 6783705 w 6783884"/>
              <a:gd name="connsiteY3" fmla="*/ 1664283 h 2819400"/>
            </a:gdLst>
            <a:ahLst/>
            <a:cxnLst>
              <a:cxn ang="0">
                <a:pos x="connsiteX0" y="connsiteY0"/>
              </a:cxn>
              <a:cxn ang="0">
                <a:pos x="connsiteX1" y="connsiteY1"/>
              </a:cxn>
              <a:cxn ang="0">
                <a:pos x="connsiteX2" y="connsiteY2"/>
              </a:cxn>
              <a:cxn ang="0">
                <a:pos x="connsiteX3" y="connsiteY3"/>
              </a:cxn>
            </a:cxnLst>
            <a:rect l="l" t="t" r="r" b="b"/>
            <a:pathLst>
              <a:path w="6783884" h="2819400">
                <a:moveTo>
                  <a:pt x="0" y="0"/>
                </a:moveTo>
                <a:lnTo>
                  <a:pt x="0" y="2819400"/>
                </a:lnTo>
                <a:lnTo>
                  <a:pt x="6781800" y="2819400"/>
                </a:lnTo>
                <a:cubicBezTo>
                  <a:pt x="6788150" y="2508250"/>
                  <a:pt x="6777355" y="1975433"/>
                  <a:pt x="6783705" y="1664283"/>
                </a:cubicBezTo>
              </a:path>
            </a:pathLst>
          </a:custGeom>
          <a:noFill/>
          <a:ln w="19050">
            <a:solidFill>
              <a:srgbClr val="A697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Title 1">
            <a:extLst>
              <a:ext uri="{FF2B5EF4-FFF2-40B4-BE49-F238E27FC236}">
                <a16:creationId xmlns:a16="http://schemas.microsoft.com/office/drawing/2014/main" id="{21BBE843-CD69-4A3E-B5A9-AA6BE9436ADA}"/>
              </a:ext>
            </a:extLst>
          </p:cNvPr>
          <p:cNvSpPr>
            <a:spLocks noGrp="1"/>
          </p:cNvSpPr>
          <p:nvPr>
            <p:ph type="title"/>
          </p:nvPr>
        </p:nvSpPr>
        <p:spPr>
          <a:xfrm>
            <a:off x="379399" y="418137"/>
            <a:ext cx="4895336" cy="738664"/>
          </a:xfrm>
        </p:spPr>
        <p:txBody>
          <a:bodyPr>
            <a:normAutofit/>
          </a:bodyPr>
          <a:lstStyle/>
          <a:p>
            <a:r>
              <a:rPr lang="en-US" sz="2400" spc="200"/>
              <a:t>DIGITAL TRANSFORMATION OF THE DEFENCE ECOSYSTEM</a:t>
            </a:r>
          </a:p>
        </p:txBody>
      </p:sp>
      <p:sp>
        <p:nvSpPr>
          <p:cNvPr id="94" name="TextBox 93">
            <a:extLst>
              <a:ext uri="{FF2B5EF4-FFF2-40B4-BE49-F238E27FC236}">
                <a16:creationId xmlns:a16="http://schemas.microsoft.com/office/drawing/2014/main" id="{8702334E-F35B-473E-83D3-6CD2E0A8A3A5}"/>
              </a:ext>
              <a:ext uri="{C183D7F6-B498-43B3-948B-1728B52AA6E4}">
                <adec:decorative xmlns:adec="http://schemas.microsoft.com/office/drawing/2017/decorative" val="1"/>
              </a:ext>
            </a:extLst>
          </p:cNvPr>
          <p:cNvSpPr txBox="1">
            <a:spLocks/>
          </p:cNvSpPr>
          <p:nvPr/>
        </p:nvSpPr>
        <p:spPr>
          <a:xfrm>
            <a:off x="4997297" y="5143056"/>
            <a:ext cx="196348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spcBef>
                <a:spcPct val="0"/>
              </a:spcBef>
              <a:spcAft>
                <a:spcPct val="0"/>
              </a:spcAft>
              <a:defRPr sz="1200">
                <a:solidFill>
                  <a:schemeClr val="lt1"/>
                </a:soli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cs typeface="Segoe UI" pitchFamily="34" charset="0"/>
              </a:rPr>
              <a:t>People and culture</a:t>
            </a:r>
          </a:p>
        </p:txBody>
      </p:sp>
      <p:sp>
        <p:nvSpPr>
          <p:cNvPr id="97" name="TextBox 96">
            <a:extLst>
              <a:ext uri="{FF2B5EF4-FFF2-40B4-BE49-F238E27FC236}">
                <a16:creationId xmlns:a16="http://schemas.microsoft.com/office/drawing/2014/main" id="{D7955F14-1A33-4E1A-8620-FA010F008BBF}"/>
              </a:ext>
              <a:ext uri="{C183D7F6-B498-43B3-948B-1728B52AA6E4}">
                <adec:decorative xmlns:adec="http://schemas.microsoft.com/office/drawing/2017/decorative" val="1"/>
              </a:ext>
            </a:extLst>
          </p:cNvPr>
          <p:cNvSpPr txBox="1">
            <a:spLocks/>
          </p:cNvSpPr>
          <p:nvPr/>
        </p:nvSpPr>
        <p:spPr>
          <a:xfrm>
            <a:off x="4097499" y="5625917"/>
            <a:ext cx="3763081"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spcBef>
                <a:spcPct val="0"/>
              </a:spcBef>
              <a:spcAft>
                <a:spcPct val="0"/>
              </a:spcAft>
              <a:defRPr sz="1200">
                <a:solidFill>
                  <a:schemeClr val="lt1"/>
                </a:soli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cs typeface="Segoe UI" pitchFamily="34" charset="0"/>
              </a:rPr>
              <a:t>Policy, governance, and acquisitions</a:t>
            </a:r>
          </a:p>
        </p:txBody>
      </p:sp>
      <p:sp>
        <p:nvSpPr>
          <p:cNvPr id="102" name="TextBox 101">
            <a:extLst>
              <a:ext uri="{FF2B5EF4-FFF2-40B4-BE49-F238E27FC236}">
                <a16:creationId xmlns:a16="http://schemas.microsoft.com/office/drawing/2014/main" id="{03CB1688-DFF1-48F4-8F8B-E20BEF71CC52}"/>
              </a:ext>
              <a:ext uri="{C183D7F6-B498-43B3-948B-1728B52AA6E4}">
                <adec:decorative xmlns:adec="http://schemas.microsoft.com/office/drawing/2017/decorative" val="1"/>
              </a:ext>
            </a:extLst>
          </p:cNvPr>
          <p:cNvSpPr txBox="1">
            <a:spLocks/>
          </p:cNvSpPr>
          <p:nvPr/>
        </p:nvSpPr>
        <p:spPr>
          <a:xfrm>
            <a:off x="4902460" y="6162864"/>
            <a:ext cx="2184892"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spcBef>
                <a:spcPct val="0"/>
              </a:spcBef>
              <a:spcAft>
                <a:spcPct val="0"/>
              </a:spcAft>
              <a:defRPr sz="1200">
                <a:solidFill>
                  <a:schemeClr val="lt1"/>
                </a:soli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cs typeface="Segoe UI" pitchFamily="34" charset="0"/>
              </a:rPr>
              <a:t>Technology and data</a:t>
            </a:r>
          </a:p>
        </p:txBody>
      </p:sp>
      <p:sp>
        <p:nvSpPr>
          <p:cNvPr id="70" name="Hexagon 69">
            <a:extLst>
              <a:ext uri="{FF2B5EF4-FFF2-40B4-BE49-F238E27FC236}">
                <a16:creationId xmlns:a16="http://schemas.microsoft.com/office/drawing/2014/main" id="{4EE6063C-5ED0-49C8-A52D-858A98A06DDE}"/>
              </a:ext>
            </a:extLst>
          </p:cNvPr>
          <p:cNvSpPr/>
          <p:nvPr/>
        </p:nvSpPr>
        <p:spPr bwMode="auto">
          <a:xfrm>
            <a:off x="3478879" y="2141450"/>
            <a:ext cx="2930159" cy="2525999"/>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Advanced</a:t>
            </a:r>
            <a:b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Defence</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&amp; Intel</a:t>
            </a:r>
          </a:p>
        </p:txBody>
      </p:sp>
      <p:cxnSp>
        <p:nvCxnSpPr>
          <p:cNvPr id="7" name="Straight Connector 6">
            <a:extLst>
              <a:ext uri="{FF2B5EF4-FFF2-40B4-BE49-F238E27FC236}">
                <a16:creationId xmlns:a16="http://schemas.microsoft.com/office/drawing/2014/main" id="{383DBE51-6DED-4361-B761-D5F5D90D4E24}"/>
              </a:ext>
              <a:ext uri="{C183D7F6-B498-43B3-948B-1728B52AA6E4}">
                <adec:decorative xmlns:adec="http://schemas.microsoft.com/office/drawing/2017/decorative" val="1"/>
              </a:ext>
            </a:extLst>
          </p:cNvPr>
          <p:cNvCxnSpPr>
            <a:cxnSpLocks/>
          </p:cNvCxnSpPr>
          <p:nvPr/>
        </p:nvCxnSpPr>
        <p:spPr>
          <a:xfrm>
            <a:off x="2632691" y="5520893"/>
            <a:ext cx="6761042" cy="0"/>
          </a:xfrm>
          <a:prstGeom prst="line">
            <a:avLst/>
          </a:prstGeom>
          <a:noFill/>
          <a:ln w="9525">
            <a:solidFill>
              <a:srgbClr val="A697A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64ED28E5-DB0E-4570-B62B-1DAF6BD3C3B8}"/>
              </a:ext>
              <a:ext uri="{C183D7F6-B498-43B3-948B-1728B52AA6E4}">
                <adec:decorative xmlns:adec="http://schemas.microsoft.com/office/drawing/2017/decorative" val="1"/>
              </a:ext>
            </a:extLst>
          </p:cNvPr>
          <p:cNvCxnSpPr>
            <a:cxnSpLocks/>
          </p:cNvCxnSpPr>
          <p:nvPr/>
        </p:nvCxnSpPr>
        <p:spPr>
          <a:xfrm>
            <a:off x="2632691" y="6047200"/>
            <a:ext cx="6761042" cy="0"/>
          </a:xfrm>
          <a:prstGeom prst="line">
            <a:avLst/>
          </a:prstGeom>
          <a:noFill/>
          <a:ln w="9525">
            <a:solidFill>
              <a:srgbClr val="A697A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Hexagon 1">
            <a:extLst>
              <a:ext uri="{FF2B5EF4-FFF2-40B4-BE49-F238E27FC236}">
                <a16:creationId xmlns:a16="http://schemas.microsoft.com/office/drawing/2014/main" id="{9FE8008C-9B78-44FC-AD9F-8DBC388830C0}"/>
              </a:ext>
            </a:extLst>
          </p:cNvPr>
          <p:cNvSpPr/>
          <p:nvPr/>
        </p:nvSpPr>
        <p:spPr bwMode="auto">
          <a:xfrm>
            <a:off x="1190013" y="2595641"/>
            <a:ext cx="2930159" cy="2525999"/>
          </a:xfrm>
          <a:prstGeom prst="hexagon">
            <a:avLst/>
          </a:prstGeom>
          <a:solidFill>
            <a:srgbClr val="008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Analog</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err="1">
                <a:ln>
                  <a:noFill/>
                </a:ln>
                <a:solidFill>
                  <a:srgbClr val="FFFFFF"/>
                </a:solidFill>
                <a:effectLst/>
                <a:uLnTx/>
                <a:uFillTx/>
                <a:latin typeface="Segoe UI Semibold"/>
                <a:ea typeface="+mn-ea"/>
                <a:cs typeface="+mn-cs"/>
              </a:rPr>
              <a:t>Defence</a:t>
            </a:r>
            <a:r>
              <a:rPr kumimoji="0" lang="en-US" sz="2000" b="0" i="0" u="none" strike="noStrike" kern="1200" cap="none" spc="0" normalizeH="0" baseline="0" noProof="0">
                <a:ln>
                  <a:noFill/>
                </a:ln>
                <a:solidFill>
                  <a:srgbClr val="FFFFFF"/>
                </a:solidFill>
                <a:effectLst/>
                <a:uLnTx/>
                <a:uFillTx/>
                <a:latin typeface="Segoe UI Semibold"/>
                <a:ea typeface="+mn-ea"/>
                <a:cs typeface="+mn-cs"/>
              </a:rPr>
              <a:t> &amp; Intel</a:t>
            </a:r>
            <a:endParaRPr kumimoji="0" lang="en-US" sz="2000" b="0" i="0" u="none" strike="noStrike" kern="1200" cap="none" spc="0" normalizeH="0" baseline="0" noProof="0">
              <a:ln>
                <a:noFill/>
              </a:ln>
              <a:solidFill>
                <a:srgbClr val="FFFFFF"/>
              </a:solidFill>
              <a:effectLst/>
              <a:uLnTx/>
              <a:uFillTx/>
              <a:latin typeface="Segoe UI Semibold"/>
              <a:ea typeface="+mn-ea"/>
              <a:cs typeface="Segoe UI"/>
            </a:endParaRPr>
          </a:p>
        </p:txBody>
      </p:sp>
      <p:grpSp>
        <p:nvGrpSpPr>
          <p:cNvPr id="3" name="Group 2">
            <a:extLst>
              <a:ext uri="{FF2B5EF4-FFF2-40B4-BE49-F238E27FC236}">
                <a16:creationId xmlns:a16="http://schemas.microsoft.com/office/drawing/2014/main" id="{9EF994E6-EDCE-4B4C-A6D5-CC6AA4E5906D}"/>
              </a:ext>
              <a:ext uri="{C183D7F6-B498-43B3-948B-1728B52AA6E4}">
                <adec:decorative xmlns:adec="http://schemas.microsoft.com/office/drawing/2017/decorative" val="1"/>
              </a:ext>
            </a:extLst>
          </p:cNvPr>
          <p:cNvGrpSpPr/>
          <p:nvPr/>
        </p:nvGrpSpPr>
        <p:grpSpPr>
          <a:xfrm>
            <a:off x="5266550" y="1817275"/>
            <a:ext cx="895578" cy="897929"/>
            <a:chOff x="5266550" y="1817275"/>
            <a:chExt cx="895578" cy="897929"/>
          </a:xfrm>
        </p:grpSpPr>
        <p:sp>
          <p:nvSpPr>
            <p:cNvPr id="69" name="Oval 68">
              <a:extLst>
                <a:ext uri="{FF2B5EF4-FFF2-40B4-BE49-F238E27FC236}">
                  <a16:creationId xmlns:a16="http://schemas.microsoft.com/office/drawing/2014/main" id="{887D72F9-DC3E-466F-8342-D0E3A98DF106}"/>
                </a:ext>
                <a:ext uri="{C183D7F6-B498-43B3-948B-1728B52AA6E4}">
                  <adec:decorative xmlns:adec="http://schemas.microsoft.com/office/drawing/2017/decorative" val="1"/>
                </a:ext>
              </a:extLst>
            </p:cNvPr>
            <p:cNvSpPr/>
            <p:nvPr/>
          </p:nvSpPr>
          <p:spPr>
            <a:xfrm>
              <a:off x="5266550" y="1817275"/>
              <a:ext cx="895578" cy="897929"/>
            </a:xfrm>
            <a:prstGeom prst="ellipse">
              <a:avLst/>
            </a:prstGeom>
            <a:solidFill>
              <a:schemeClr val="bg1"/>
            </a:solidFill>
            <a:ln w="19050" cap="flat">
              <a:solidFill>
                <a:schemeClr val="bg2"/>
              </a:solidFill>
              <a:prstDash val="solid"/>
              <a:miter/>
            </a:ln>
            <a:effectLst>
              <a:outerShdw blurRad="25400" dist="25400" dir="16200000" rotWithShape="0">
                <a:prstClr val="black">
                  <a:alpha val="40000"/>
                </a:prstClr>
              </a:outerShdw>
            </a:effectLst>
          </p:spPr>
          <p:txBody>
            <a:bodyPr wrap="none"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4" name="extend" descr="extend, connect, datacenters">
              <a:extLst>
                <a:ext uri="{FF2B5EF4-FFF2-40B4-BE49-F238E27FC236}">
                  <a16:creationId xmlns:a16="http://schemas.microsoft.com/office/drawing/2014/main" id="{75C427A6-C647-4F7B-A523-2681B37D3B8F}"/>
                </a:ext>
              </a:extLst>
            </p:cNvPr>
            <p:cNvGrpSpPr>
              <a:grpSpLocks noChangeAspect="1"/>
            </p:cNvGrpSpPr>
            <p:nvPr/>
          </p:nvGrpSpPr>
          <p:grpSpPr bwMode="auto">
            <a:xfrm>
              <a:off x="5492089" y="2043989"/>
              <a:ext cx="444500" cy="444500"/>
              <a:chOff x="1633" y="784"/>
              <a:chExt cx="280" cy="280"/>
            </a:xfrm>
          </p:grpSpPr>
          <p:sp>
            <p:nvSpPr>
              <p:cNvPr id="55" name="Rectangle 18">
                <a:extLst>
                  <a:ext uri="{FF2B5EF4-FFF2-40B4-BE49-F238E27FC236}">
                    <a16:creationId xmlns:a16="http://schemas.microsoft.com/office/drawing/2014/main" id="{DFA15E65-4B42-4E21-8EE6-0973DAF059C9}"/>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19">
                <a:extLst>
                  <a:ext uri="{FF2B5EF4-FFF2-40B4-BE49-F238E27FC236}">
                    <a16:creationId xmlns:a16="http://schemas.microsoft.com/office/drawing/2014/main" id="{5355006E-EDBD-4A84-BC98-EF45363E9735}"/>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9790FCC6-9D5D-465A-AEC1-EFDF4132FB70}"/>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0DD2DBDF-F771-4432-98F4-4F74410DD5D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07DA11E3-F741-44C2-8D1C-17D6CBB1B502}"/>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82EF746F-1ECF-46F4-83B3-631EFE1BEBF7}"/>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0EB5024E-9DE1-465B-843A-46D933606C89}"/>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D61A08BB-A8CB-42D2-91EB-7EDB01B70480}"/>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26">
                <a:extLst>
                  <a:ext uri="{FF2B5EF4-FFF2-40B4-BE49-F238E27FC236}">
                    <a16:creationId xmlns:a16="http://schemas.microsoft.com/office/drawing/2014/main" id="{D0798FB9-1967-4CD6-B106-DFB226F260F7}"/>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27">
                <a:extLst>
                  <a:ext uri="{FF2B5EF4-FFF2-40B4-BE49-F238E27FC236}">
                    <a16:creationId xmlns:a16="http://schemas.microsoft.com/office/drawing/2014/main" id="{18E210AF-5239-4B77-929D-3C8B306802F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28">
                <a:extLst>
                  <a:ext uri="{FF2B5EF4-FFF2-40B4-BE49-F238E27FC236}">
                    <a16:creationId xmlns:a16="http://schemas.microsoft.com/office/drawing/2014/main" id="{7433B928-A169-4E50-9A24-89908FE4F79B}"/>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29">
                <a:extLst>
                  <a:ext uri="{FF2B5EF4-FFF2-40B4-BE49-F238E27FC236}">
                    <a16:creationId xmlns:a16="http://schemas.microsoft.com/office/drawing/2014/main" id="{F0F0B5E8-D3EB-480B-BA44-5EB77D9D3987}"/>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30">
                <a:extLst>
                  <a:ext uri="{FF2B5EF4-FFF2-40B4-BE49-F238E27FC236}">
                    <a16:creationId xmlns:a16="http://schemas.microsoft.com/office/drawing/2014/main" id="{8C9896AF-2529-434D-87B8-6AD8CEC99C93}"/>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31">
                <a:extLst>
                  <a:ext uri="{FF2B5EF4-FFF2-40B4-BE49-F238E27FC236}">
                    <a16:creationId xmlns:a16="http://schemas.microsoft.com/office/drawing/2014/main" id="{D8ED4C6B-FDC3-4FDF-8C1C-40C2C519D6DB}"/>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Oval 32">
                <a:extLst>
                  <a:ext uri="{FF2B5EF4-FFF2-40B4-BE49-F238E27FC236}">
                    <a16:creationId xmlns:a16="http://schemas.microsoft.com/office/drawing/2014/main" id="{43917CFF-B8B9-4F3E-8D51-4CF292A2A31E}"/>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Oval 33">
                <a:extLst>
                  <a:ext uri="{FF2B5EF4-FFF2-40B4-BE49-F238E27FC236}">
                    <a16:creationId xmlns:a16="http://schemas.microsoft.com/office/drawing/2014/main" id="{0C85875C-6BE6-44A8-9A2D-CDBA289B27F9}"/>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34">
                <a:extLst>
                  <a:ext uri="{FF2B5EF4-FFF2-40B4-BE49-F238E27FC236}">
                    <a16:creationId xmlns:a16="http://schemas.microsoft.com/office/drawing/2014/main" id="{EDFE387A-72D3-4739-ACC5-BBB6FFE11DBC}"/>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35">
                <a:extLst>
                  <a:ext uri="{FF2B5EF4-FFF2-40B4-BE49-F238E27FC236}">
                    <a16:creationId xmlns:a16="http://schemas.microsoft.com/office/drawing/2014/main" id="{D5926620-CCBF-4D13-9C4E-CEBA56568BD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36">
                <a:extLst>
                  <a:ext uri="{FF2B5EF4-FFF2-40B4-BE49-F238E27FC236}">
                    <a16:creationId xmlns:a16="http://schemas.microsoft.com/office/drawing/2014/main" id="{2BC42EF0-5A73-4067-84A2-004581CBD7AC}"/>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35A82FED-0303-49AA-A09E-325C88697001}"/>
              </a:ext>
              <a:ext uri="{C183D7F6-B498-43B3-948B-1728B52AA6E4}">
                <adec:decorative xmlns:adec="http://schemas.microsoft.com/office/drawing/2017/decorative" val="1"/>
              </a:ext>
            </a:extLst>
          </p:cNvPr>
          <p:cNvGrpSpPr/>
          <p:nvPr/>
        </p:nvGrpSpPr>
        <p:grpSpPr>
          <a:xfrm>
            <a:off x="3007231" y="2269948"/>
            <a:ext cx="895578" cy="897929"/>
            <a:chOff x="3007231" y="2269948"/>
            <a:chExt cx="895578" cy="897929"/>
          </a:xfrm>
        </p:grpSpPr>
        <p:sp>
          <p:nvSpPr>
            <p:cNvPr id="121" name="Oval 120">
              <a:extLst>
                <a:ext uri="{FF2B5EF4-FFF2-40B4-BE49-F238E27FC236}">
                  <a16:creationId xmlns:a16="http://schemas.microsoft.com/office/drawing/2014/main" id="{1BF24B1A-A367-40D2-B142-F36DD971CECE}"/>
                </a:ext>
                <a:ext uri="{C183D7F6-B498-43B3-948B-1728B52AA6E4}">
                  <adec:decorative xmlns:adec="http://schemas.microsoft.com/office/drawing/2017/decorative" val="1"/>
                </a:ext>
              </a:extLst>
            </p:cNvPr>
            <p:cNvSpPr/>
            <p:nvPr/>
          </p:nvSpPr>
          <p:spPr>
            <a:xfrm>
              <a:off x="3007231" y="2269948"/>
              <a:ext cx="895578" cy="897929"/>
            </a:xfrm>
            <a:prstGeom prst="ellipse">
              <a:avLst/>
            </a:prstGeom>
            <a:solidFill>
              <a:schemeClr val="bg1"/>
            </a:solidFill>
            <a:ln w="19050" cap="flat">
              <a:solidFill>
                <a:schemeClr val="bg2"/>
              </a:solidFill>
              <a:prstDash val="solid"/>
              <a:miter/>
            </a:ln>
            <a:effectLst>
              <a:outerShdw blurRad="25400" dist="25400" dir="16200000" rotWithShape="0">
                <a:prstClr val="black">
                  <a:alpha val="40000"/>
                </a:prstClr>
              </a:outerShdw>
            </a:effectLst>
          </p:spPr>
          <p:txBody>
            <a:bodyPr wrap="none"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3" name="Group 42">
              <a:extLst>
                <a:ext uri="{FF2B5EF4-FFF2-40B4-BE49-F238E27FC236}">
                  <a16:creationId xmlns:a16="http://schemas.microsoft.com/office/drawing/2014/main" id="{C118AAF1-128A-4DEB-B23B-7746B04FE167}"/>
                </a:ext>
              </a:extLst>
            </p:cNvPr>
            <p:cNvGrpSpPr/>
            <p:nvPr/>
          </p:nvGrpSpPr>
          <p:grpSpPr>
            <a:xfrm>
              <a:off x="3152397" y="2416289"/>
              <a:ext cx="605246" cy="605246"/>
              <a:chOff x="3126234" y="2390126"/>
              <a:chExt cx="657572" cy="657572"/>
            </a:xfrm>
          </p:grpSpPr>
          <p:sp>
            <p:nvSpPr>
              <p:cNvPr id="26" name="Circle: Hollow 25">
                <a:extLst>
                  <a:ext uri="{FF2B5EF4-FFF2-40B4-BE49-F238E27FC236}">
                    <a16:creationId xmlns:a16="http://schemas.microsoft.com/office/drawing/2014/main" id="{1B10E6C5-BC6B-478F-A0CE-BA341E3EE961}"/>
                  </a:ext>
                </a:extLst>
              </p:cNvPr>
              <p:cNvSpPr/>
              <p:nvPr/>
            </p:nvSpPr>
            <p:spPr bwMode="auto">
              <a:xfrm>
                <a:off x="3126234" y="2390126"/>
                <a:ext cx="657572" cy="657572"/>
              </a:xfrm>
              <a:prstGeom prst="donut">
                <a:avLst>
                  <a:gd name="adj" fmla="val 50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aphic 37">
                <a:extLst>
                  <a:ext uri="{FF2B5EF4-FFF2-40B4-BE49-F238E27FC236}">
                    <a16:creationId xmlns:a16="http://schemas.microsoft.com/office/drawing/2014/main" id="{409C2BFA-8F85-4857-8C3D-D4ED8A4FF7F4}"/>
                  </a:ext>
                </a:extLst>
              </p:cNvPr>
              <p:cNvGrpSpPr/>
              <p:nvPr/>
            </p:nvGrpSpPr>
            <p:grpSpPr>
              <a:xfrm>
                <a:off x="3219280" y="2624137"/>
                <a:ext cx="471481" cy="189550"/>
                <a:chOff x="4252807" y="2689859"/>
                <a:chExt cx="3685159" cy="1481552"/>
              </a:xfrm>
              <a:solidFill>
                <a:schemeClr val="accent2"/>
              </a:solidFill>
            </p:grpSpPr>
            <p:sp>
              <p:nvSpPr>
                <p:cNvPr id="40" name="Graphic 37">
                  <a:extLst>
                    <a:ext uri="{FF2B5EF4-FFF2-40B4-BE49-F238E27FC236}">
                      <a16:creationId xmlns:a16="http://schemas.microsoft.com/office/drawing/2014/main" id="{FF8E157E-B76F-4730-AB94-295D29CC44FA}"/>
                    </a:ext>
                  </a:extLst>
                </p:cNvPr>
                <p:cNvSpPr/>
                <p:nvPr/>
              </p:nvSpPr>
              <p:spPr>
                <a:xfrm rot="-3913732">
                  <a:off x="4308161" y="3221484"/>
                  <a:ext cx="47625" cy="152401"/>
                </a:xfrm>
                <a:custGeom>
                  <a:avLst/>
                  <a:gdLst>
                    <a:gd name="connsiteX0" fmla="*/ 0 w 47625"/>
                    <a:gd name="connsiteY0" fmla="*/ 0 h 152401"/>
                    <a:gd name="connsiteX1" fmla="*/ 47626 w 47625"/>
                    <a:gd name="connsiteY1" fmla="*/ 0 h 152401"/>
                    <a:gd name="connsiteX2" fmla="*/ 47626 w 47625"/>
                    <a:gd name="connsiteY2" fmla="*/ 152402 h 152401"/>
                    <a:gd name="connsiteX3" fmla="*/ 0 w 47625"/>
                    <a:gd name="connsiteY3" fmla="*/ 152402 h 152401"/>
                  </a:gdLst>
                  <a:ahLst/>
                  <a:cxnLst>
                    <a:cxn ang="0">
                      <a:pos x="connsiteX0" y="connsiteY0"/>
                    </a:cxn>
                    <a:cxn ang="0">
                      <a:pos x="connsiteX1" y="connsiteY1"/>
                    </a:cxn>
                    <a:cxn ang="0">
                      <a:pos x="connsiteX2" y="connsiteY2"/>
                    </a:cxn>
                    <a:cxn ang="0">
                      <a:pos x="connsiteX3" y="connsiteY3"/>
                    </a:cxn>
                  </a:cxnLst>
                  <a:rect l="l" t="t" r="r" b="b"/>
                  <a:pathLst>
                    <a:path w="47625" h="152401">
                      <a:moveTo>
                        <a:pt x="0" y="0"/>
                      </a:moveTo>
                      <a:lnTo>
                        <a:pt x="47626" y="0"/>
                      </a:lnTo>
                      <a:lnTo>
                        <a:pt x="47626" y="152402"/>
                      </a:lnTo>
                      <a:lnTo>
                        <a:pt x="0" y="152402"/>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Graphic 37">
                  <a:extLst>
                    <a:ext uri="{FF2B5EF4-FFF2-40B4-BE49-F238E27FC236}">
                      <a16:creationId xmlns:a16="http://schemas.microsoft.com/office/drawing/2014/main" id="{0019A137-80CA-4119-BF90-1C5BDD857A49}"/>
                    </a:ext>
                  </a:extLst>
                </p:cNvPr>
                <p:cNvSpPr/>
                <p:nvPr/>
              </p:nvSpPr>
              <p:spPr>
                <a:xfrm>
                  <a:off x="4312919" y="2689859"/>
                  <a:ext cx="3580447" cy="1414462"/>
                </a:xfrm>
                <a:custGeom>
                  <a:avLst/>
                  <a:gdLst>
                    <a:gd name="connsiteX0" fmla="*/ 2241233 w 3580447"/>
                    <a:gd name="connsiteY0" fmla="*/ 1414463 h 1414462"/>
                    <a:gd name="connsiteX1" fmla="*/ 2124075 w 3580447"/>
                    <a:gd name="connsiteY1" fmla="*/ 1316355 h 1414462"/>
                    <a:gd name="connsiteX2" fmla="*/ 2260283 w 3580447"/>
                    <a:gd name="connsiteY2" fmla="*/ 1247775 h 1414462"/>
                    <a:gd name="connsiteX3" fmla="*/ 2286000 w 3580447"/>
                    <a:gd name="connsiteY3" fmla="*/ 1269683 h 1414462"/>
                    <a:gd name="connsiteX4" fmla="*/ 2241233 w 3580447"/>
                    <a:gd name="connsiteY4" fmla="*/ 1414463 h 1414462"/>
                    <a:gd name="connsiteX5" fmla="*/ 997268 w 3580447"/>
                    <a:gd name="connsiteY5" fmla="*/ 1413510 h 1414462"/>
                    <a:gd name="connsiteX6" fmla="*/ 870585 w 3580447"/>
                    <a:gd name="connsiteY6" fmla="*/ 1327785 h 1414462"/>
                    <a:gd name="connsiteX7" fmla="*/ 998220 w 3580447"/>
                    <a:gd name="connsiteY7" fmla="*/ 1244918 h 1414462"/>
                    <a:gd name="connsiteX8" fmla="*/ 1025843 w 3580447"/>
                    <a:gd name="connsiteY8" fmla="*/ 1263015 h 1414462"/>
                    <a:gd name="connsiteX9" fmla="*/ 997268 w 3580447"/>
                    <a:gd name="connsiteY9" fmla="*/ 1413510 h 1414462"/>
                    <a:gd name="connsiteX10" fmla="*/ 2391728 w 3580447"/>
                    <a:gd name="connsiteY10" fmla="*/ 1400175 h 1414462"/>
                    <a:gd name="connsiteX11" fmla="*/ 2320290 w 3580447"/>
                    <a:gd name="connsiteY11" fmla="*/ 1265873 h 1414462"/>
                    <a:gd name="connsiteX12" fmla="*/ 2339340 w 3580447"/>
                    <a:gd name="connsiteY12" fmla="*/ 1244918 h 1414462"/>
                    <a:gd name="connsiteX13" fmla="*/ 2346960 w 3580447"/>
                    <a:gd name="connsiteY13" fmla="*/ 1228725 h 1414462"/>
                    <a:gd name="connsiteX14" fmla="*/ 2485073 w 3580447"/>
                    <a:gd name="connsiteY14" fmla="*/ 1292543 h 1414462"/>
                    <a:gd name="connsiteX15" fmla="*/ 2477453 w 3580447"/>
                    <a:gd name="connsiteY15" fmla="*/ 1308735 h 1414462"/>
                    <a:gd name="connsiteX16" fmla="*/ 2391728 w 3580447"/>
                    <a:gd name="connsiteY16" fmla="*/ 1400175 h 1414462"/>
                    <a:gd name="connsiteX17" fmla="*/ 1145858 w 3580447"/>
                    <a:gd name="connsiteY17" fmla="*/ 1383030 h 1414462"/>
                    <a:gd name="connsiteX18" fmla="*/ 1060133 w 3580447"/>
                    <a:gd name="connsiteY18" fmla="*/ 1256348 h 1414462"/>
                    <a:gd name="connsiteX19" fmla="*/ 1076325 w 3580447"/>
                    <a:gd name="connsiteY19" fmla="*/ 1235393 h 1414462"/>
                    <a:gd name="connsiteX20" fmla="*/ 1084898 w 3580447"/>
                    <a:gd name="connsiteY20" fmla="*/ 1213485 h 1414462"/>
                    <a:gd name="connsiteX21" fmla="*/ 1226820 w 3580447"/>
                    <a:gd name="connsiteY21" fmla="*/ 1268730 h 1414462"/>
                    <a:gd name="connsiteX22" fmla="*/ 1218248 w 3580447"/>
                    <a:gd name="connsiteY22" fmla="*/ 1290638 h 1414462"/>
                    <a:gd name="connsiteX23" fmla="*/ 1145858 w 3580447"/>
                    <a:gd name="connsiteY23" fmla="*/ 1383030 h 1414462"/>
                    <a:gd name="connsiteX24" fmla="*/ 3435668 w 3580447"/>
                    <a:gd name="connsiteY24" fmla="*/ 1343025 h 1414462"/>
                    <a:gd name="connsiteX25" fmla="*/ 3406140 w 3580447"/>
                    <a:gd name="connsiteY25" fmla="*/ 1251585 h 1414462"/>
                    <a:gd name="connsiteX26" fmla="*/ 3550920 w 3580447"/>
                    <a:gd name="connsiteY26" fmla="*/ 1204913 h 1414462"/>
                    <a:gd name="connsiteX27" fmla="*/ 3580448 w 3580447"/>
                    <a:gd name="connsiteY27" fmla="*/ 1296353 h 1414462"/>
                    <a:gd name="connsiteX28" fmla="*/ 3435668 w 3580447"/>
                    <a:gd name="connsiteY28" fmla="*/ 1343025 h 1414462"/>
                    <a:gd name="connsiteX29" fmla="*/ 824865 w 3580447"/>
                    <a:gd name="connsiteY29" fmla="*/ 1227773 h 1414462"/>
                    <a:gd name="connsiteX30" fmla="*/ 787718 w 3580447"/>
                    <a:gd name="connsiteY30" fmla="*/ 1139190 h 1414462"/>
                    <a:gd name="connsiteX31" fmla="*/ 928688 w 3580447"/>
                    <a:gd name="connsiteY31" fmla="*/ 1081088 h 1414462"/>
                    <a:gd name="connsiteX32" fmla="*/ 965835 w 3580447"/>
                    <a:gd name="connsiteY32" fmla="*/ 1169670 h 1414462"/>
                    <a:gd name="connsiteX33" fmla="*/ 824865 w 3580447"/>
                    <a:gd name="connsiteY33" fmla="*/ 1227773 h 1414462"/>
                    <a:gd name="connsiteX34" fmla="*/ 2085975 w 3580447"/>
                    <a:gd name="connsiteY34" fmla="*/ 1217295 h 1414462"/>
                    <a:gd name="connsiteX35" fmla="*/ 2053590 w 3580447"/>
                    <a:gd name="connsiteY35" fmla="*/ 1126808 h 1414462"/>
                    <a:gd name="connsiteX36" fmla="*/ 2196465 w 3580447"/>
                    <a:gd name="connsiteY36" fmla="*/ 1075373 h 1414462"/>
                    <a:gd name="connsiteX37" fmla="*/ 2228850 w 3580447"/>
                    <a:gd name="connsiteY37" fmla="*/ 1165860 h 1414462"/>
                    <a:gd name="connsiteX38" fmla="*/ 2085975 w 3580447"/>
                    <a:gd name="connsiteY38" fmla="*/ 1217295 h 1414462"/>
                    <a:gd name="connsiteX39" fmla="*/ 2525078 w 3580447"/>
                    <a:gd name="connsiteY39" fmla="*/ 1204913 h 1414462"/>
                    <a:gd name="connsiteX40" fmla="*/ 2386965 w 3580447"/>
                    <a:gd name="connsiteY40" fmla="*/ 1141095 h 1414462"/>
                    <a:gd name="connsiteX41" fmla="*/ 2426970 w 3580447"/>
                    <a:gd name="connsiteY41" fmla="*/ 1053465 h 1414462"/>
                    <a:gd name="connsiteX42" fmla="*/ 2565083 w 3580447"/>
                    <a:gd name="connsiteY42" fmla="*/ 1117283 h 1414462"/>
                    <a:gd name="connsiteX43" fmla="*/ 2525078 w 3580447"/>
                    <a:gd name="connsiteY43" fmla="*/ 1204913 h 1414462"/>
                    <a:gd name="connsiteX44" fmla="*/ 1261110 w 3580447"/>
                    <a:gd name="connsiteY44" fmla="*/ 1181100 h 1414462"/>
                    <a:gd name="connsiteX45" fmla="*/ 1119188 w 3580447"/>
                    <a:gd name="connsiteY45" fmla="*/ 1125855 h 1414462"/>
                    <a:gd name="connsiteX46" fmla="*/ 1154430 w 3580447"/>
                    <a:gd name="connsiteY46" fmla="*/ 1036320 h 1414462"/>
                    <a:gd name="connsiteX47" fmla="*/ 1296353 w 3580447"/>
                    <a:gd name="connsiteY47" fmla="*/ 1091565 h 1414462"/>
                    <a:gd name="connsiteX48" fmla="*/ 1261110 w 3580447"/>
                    <a:gd name="connsiteY48" fmla="*/ 1181100 h 1414462"/>
                    <a:gd name="connsiteX49" fmla="*/ 3376613 w 3580447"/>
                    <a:gd name="connsiteY49" fmla="*/ 1160145 h 1414462"/>
                    <a:gd name="connsiteX50" fmla="*/ 3347085 w 3580447"/>
                    <a:gd name="connsiteY50" fmla="*/ 1068705 h 1414462"/>
                    <a:gd name="connsiteX51" fmla="*/ 3491865 w 3580447"/>
                    <a:gd name="connsiteY51" fmla="*/ 1022033 h 1414462"/>
                    <a:gd name="connsiteX52" fmla="*/ 3521393 w 3580447"/>
                    <a:gd name="connsiteY52" fmla="*/ 1113473 h 1414462"/>
                    <a:gd name="connsiteX53" fmla="*/ 3376613 w 3580447"/>
                    <a:gd name="connsiteY53" fmla="*/ 1160145 h 1414462"/>
                    <a:gd name="connsiteX54" fmla="*/ 751523 w 3580447"/>
                    <a:gd name="connsiteY54" fmla="*/ 1050608 h 1414462"/>
                    <a:gd name="connsiteX55" fmla="*/ 714375 w 3580447"/>
                    <a:gd name="connsiteY55" fmla="*/ 962025 h 1414462"/>
                    <a:gd name="connsiteX56" fmla="*/ 855345 w 3580447"/>
                    <a:gd name="connsiteY56" fmla="*/ 903923 h 1414462"/>
                    <a:gd name="connsiteX57" fmla="*/ 892493 w 3580447"/>
                    <a:gd name="connsiteY57" fmla="*/ 992505 h 1414462"/>
                    <a:gd name="connsiteX58" fmla="*/ 751523 w 3580447"/>
                    <a:gd name="connsiteY58" fmla="*/ 1050608 h 1414462"/>
                    <a:gd name="connsiteX59" fmla="*/ 2021205 w 3580447"/>
                    <a:gd name="connsiteY59" fmla="*/ 1037273 h 1414462"/>
                    <a:gd name="connsiteX60" fmla="*/ 1988820 w 3580447"/>
                    <a:gd name="connsiteY60" fmla="*/ 946785 h 1414462"/>
                    <a:gd name="connsiteX61" fmla="*/ 2131695 w 3580447"/>
                    <a:gd name="connsiteY61" fmla="*/ 895350 h 1414462"/>
                    <a:gd name="connsiteX62" fmla="*/ 2164080 w 3580447"/>
                    <a:gd name="connsiteY62" fmla="*/ 985838 h 1414462"/>
                    <a:gd name="connsiteX63" fmla="*/ 2021205 w 3580447"/>
                    <a:gd name="connsiteY63" fmla="*/ 1037273 h 1414462"/>
                    <a:gd name="connsiteX64" fmla="*/ 2605088 w 3580447"/>
                    <a:gd name="connsiteY64" fmla="*/ 1030605 h 1414462"/>
                    <a:gd name="connsiteX65" fmla="*/ 2466975 w 3580447"/>
                    <a:gd name="connsiteY65" fmla="*/ 966788 h 1414462"/>
                    <a:gd name="connsiteX66" fmla="*/ 2506980 w 3580447"/>
                    <a:gd name="connsiteY66" fmla="*/ 879158 h 1414462"/>
                    <a:gd name="connsiteX67" fmla="*/ 2645093 w 3580447"/>
                    <a:gd name="connsiteY67" fmla="*/ 942975 h 1414462"/>
                    <a:gd name="connsiteX68" fmla="*/ 2605088 w 3580447"/>
                    <a:gd name="connsiteY68" fmla="*/ 1030605 h 1414462"/>
                    <a:gd name="connsiteX69" fmla="*/ 1331595 w 3580447"/>
                    <a:gd name="connsiteY69" fmla="*/ 1002030 h 1414462"/>
                    <a:gd name="connsiteX70" fmla="*/ 1189673 w 3580447"/>
                    <a:gd name="connsiteY70" fmla="*/ 946785 h 1414462"/>
                    <a:gd name="connsiteX71" fmla="*/ 1224915 w 3580447"/>
                    <a:gd name="connsiteY71" fmla="*/ 857250 h 1414462"/>
                    <a:gd name="connsiteX72" fmla="*/ 1366838 w 3580447"/>
                    <a:gd name="connsiteY72" fmla="*/ 912495 h 1414462"/>
                    <a:gd name="connsiteX73" fmla="*/ 1331595 w 3580447"/>
                    <a:gd name="connsiteY73" fmla="*/ 1002030 h 1414462"/>
                    <a:gd name="connsiteX74" fmla="*/ 3318510 w 3580447"/>
                    <a:gd name="connsiteY74" fmla="*/ 977265 h 1414462"/>
                    <a:gd name="connsiteX75" fmla="*/ 3288983 w 3580447"/>
                    <a:gd name="connsiteY75" fmla="*/ 885825 h 1414462"/>
                    <a:gd name="connsiteX76" fmla="*/ 3433763 w 3580447"/>
                    <a:gd name="connsiteY76" fmla="*/ 839153 h 1414462"/>
                    <a:gd name="connsiteX77" fmla="*/ 3463290 w 3580447"/>
                    <a:gd name="connsiteY77" fmla="*/ 930593 h 1414462"/>
                    <a:gd name="connsiteX78" fmla="*/ 3318510 w 3580447"/>
                    <a:gd name="connsiteY78" fmla="*/ 977265 h 1414462"/>
                    <a:gd name="connsiteX79" fmla="*/ 678180 w 3580447"/>
                    <a:gd name="connsiteY79" fmla="*/ 873443 h 1414462"/>
                    <a:gd name="connsiteX80" fmla="*/ 641033 w 3580447"/>
                    <a:gd name="connsiteY80" fmla="*/ 784860 h 1414462"/>
                    <a:gd name="connsiteX81" fmla="*/ 782003 w 3580447"/>
                    <a:gd name="connsiteY81" fmla="*/ 726758 h 1414462"/>
                    <a:gd name="connsiteX82" fmla="*/ 819150 w 3580447"/>
                    <a:gd name="connsiteY82" fmla="*/ 815340 h 1414462"/>
                    <a:gd name="connsiteX83" fmla="*/ 678180 w 3580447"/>
                    <a:gd name="connsiteY83" fmla="*/ 873443 h 1414462"/>
                    <a:gd name="connsiteX84" fmla="*/ 1955483 w 3580447"/>
                    <a:gd name="connsiteY84" fmla="*/ 856298 h 1414462"/>
                    <a:gd name="connsiteX85" fmla="*/ 1923098 w 3580447"/>
                    <a:gd name="connsiteY85" fmla="*/ 765810 h 1414462"/>
                    <a:gd name="connsiteX86" fmla="*/ 2065973 w 3580447"/>
                    <a:gd name="connsiteY86" fmla="*/ 714375 h 1414462"/>
                    <a:gd name="connsiteX87" fmla="*/ 2098358 w 3580447"/>
                    <a:gd name="connsiteY87" fmla="*/ 804863 h 1414462"/>
                    <a:gd name="connsiteX88" fmla="*/ 1955483 w 3580447"/>
                    <a:gd name="connsiteY88" fmla="*/ 856298 h 1414462"/>
                    <a:gd name="connsiteX89" fmla="*/ 2686050 w 3580447"/>
                    <a:gd name="connsiteY89" fmla="*/ 856298 h 1414462"/>
                    <a:gd name="connsiteX90" fmla="*/ 2547938 w 3580447"/>
                    <a:gd name="connsiteY90" fmla="*/ 792480 h 1414462"/>
                    <a:gd name="connsiteX91" fmla="*/ 2587943 w 3580447"/>
                    <a:gd name="connsiteY91" fmla="*/ 704850 h 1414462"/>
                    <a:gd name="connsiteX92" fmla="*/ 2726055 w 3580447"/>
                    <a:gd name="connsiteY92" fmla="*/ 768668 h 1414462"/>
                    <a:gd name="connsiteX93" fmla="*/ 2686050 w 3580447"/>
                    <a:gd name="connsiteY93" fmla="*/ 856298 h 1414462"/>
                    <a:gd name="connsiteX94" fmla="*/ 1401128 w 3580447"/>
                    <a:gd name="connsiteY94" fmla="*/ 822960 h 1414462"/>
                    <a:gd name="connsiteX95" fmla="*/ 1259205 w 3580447"/>
                    <a:gd name="connsiteY95" fmla="*/ 767715 h 1414462"/>
                    <a:gd name="connsiteX96" fmla="*/ 1294448 w 3580447"/>
                    <a:gd name="connsiteY96" fmla="*/ 678180 h 1414462"/>
                    <a:gd name="connsiteX97" fmla="*/ 1436370 w 3580447"/>
                    <a:gd name="connsiteY97" fmla="*/ 733425 h 1414462"/>
                    <a:gd name="connsiteX98" fmla="*/ 1401128 w 3580447"/>
                    <a:gd name="connsiteY98" fmla="*/ 822960 h 1414462"/>
                    <a:gd name="connsiteX99" fmla="*/ 3259455 w 3580447"/>
                    <a:gd name="connsiteY99" fmla="*/ 795338 h 1414462"/>
                    <a:gd name="connsiteX100" fmla="*/ 3229928 w 3580447"/>
                    <a:gd name="connsiteY100" fmla="*/ 703898 h 1414462"/>
                    <a:gd name="connsiteX101" fmla="*/ 3374708 w 3580447"/>
                    <a:gd name="connsiteY101" fmla="*/ 657225 h 1414462"/>
                    <a:gd name="connsiteX102" fmla="*/ 3404235 w 3580447"/>
                    <a:gd name="connsiteY102" fmla="*/ 748665 h 1414462"/>
                    <a:gd name="connsiteX103" fmla="*/ 3259455 w 3580447"/>
                    <a:gd name="connsiteY103" fmla="*/ 795338 h 1414462"/>
                    <a:gd name="connsiteX104" fmla="*/ 604838 w 3580447"/>
                    <a:gd name="connsiteY104" fmla="*/ 696278 h 1414462"/>
                    <a:gd name="connsiteX105" fmla="*/ 567690 w 3580447"/>
                    <a:gd name="connsiteY105" fmla="*/ 607695 h 1414462"/>
                    <a:gd name="connsiteX106" fmla="*/ 708660 w 3580447"/>
                    <a:gd name="connsiteY106" fmla="*/ 549593 h 1414462"/>
                    <a:gd name="connsiteX107" fmla="*/ 745808 w 3580447"/>
                    <a:gd name="connsiteY107" fmla="*/ 638175 h 1414462"/>
                    <a:gd name="connsiteX108" fmla="*/ 604838 w 3580447"/>
                    <a:gd name="connsiteY108" fmla="*/ 696278 h 1414462"/>
                    <a:gd name="connsiteX109" fmla="*/ 2766060 w 3580447"/>
                    <a:gd name="connsiteY109" fmla="*/ 681990 h 1414462"/>
                    <a:gd name="connsiteX110" fmla="*/ 2627948 w 3580447"/>
                    <a:gd name="connsiteY110" fmla="*/ 618173 h 1414462"/>
                    <a:gd name="connsiteX111" fmla="*/ 2667953 w 3580447"/>
                    <a:gd name="connsiteY111" fmla="*/ 530543 h 1414462"/>
                    <a:gd name="connsiteX112" fmla="*/ 2806065 w 3580447"/>
                    <a:gd name="connsiteY112" fmla="*/ 594360 h 1414462"/>
                    <a:gd name="connsiteX113" fmla="*/ 2766060 w 3580447"/>
                    <a:gd name="connsiteY113" fmla="*/ 681990 h 1414462"/>
                    <a:gd name="connsiteX114" fmla="*/ 1890713 w 3580447"/>
                    <a:gd name="connsiteY114" fmla="*/ 676275 h 1414462"/>
                    <a:gd name="connsiteX115" fmla="*/ 1858328 w 3580447"/>
                    <a:gd name="connsiteY115" fmla="*/ 585788 h 1414462"/>
                    <a:gd name="connsiteX116" fmla="*/ 2001203 w 3580447"/>
                    <a:gd name="connsiteY116" fmla="*/ 534353 h 1414462"/>
                    <a:gd name="connsiteX117" fmla="*/ 2033588 w 3580447"/>
                    <a:gd name="connsiteY117" fmla="*/ 624840 h 1414462"/>
                    <a:gd name="connsiteX118" fmla="*/ 1890713 w 3580447"/>
                    <a:gd name="connsiteY118" fmla="*/ 676275 h 1414462"/>
                    <a:gd name="connsiteX119" fmla="*/ 1470660 w 3580447"/>
                    <a:gd name="connsiteY119" fmla="*/ 644843 h 1414462"/>
                    <a:gd name="connsiteX120" fmla="*/ 1328738 w 3580447"/>
                    <a:gd name="connsiteY120" fmla="*/ 589598 h 1414462"/>
                    <a:gd name="connsiteX121" fmla="*/ 1363980 w 3580447"/>
                    <a:gd name="connsiteY121" fmla="*/ 500063 h 1414462"/>
                    <a:gd name="connsiteX122" fmla="*/ 1505903 w 3580447"/>
                    <a:gd name="connsiteY122" fmla="*/ 555308 h 1414462"/>
                    <a:gd name="connsiteX123" fmla="*/ 1470660 w 3580447"/>
                    <a:gd name="connsiteY123" fmla="*/ 644843 h 1414462"/>
                    <a:gd name="connsiteX124" fmla="*/ 3200400 w 3580447"/>
                    <a:gd name="connsiteY124" fmla="*/ 612458 h 1414462"/>
                    <a:gd name="connsiteX125" fmla="*/ 3170873 w 3580447"/>
                    <a:gd name="connsiteY125" fmla="*/ 521018 h 1414462"/>
                    <a:gd name="connsiteX126" fmla="*/ 3315653 w 3580447"/>
                    <a:gd name="connsiteY126" fmla="*/ 474345 h 1414462"/>
                    <a:gd name="connsiteX127" fmla="*/ 3345180 w 3580447"/>
                    <a:gd name="connsiteY127" fmla="*/ 565785 h 1414462"/>
                    <a:gd name="connsiteX128" fmla="*/ 3200400 w 3580447"/>
                    <a:gd name="connsiteY128" fmla="*/ 612458 h 1414462"/>
                    <a:gd name="connsiteX129" fmla="*/ 138112 w 3580447"/>
                    <a:gd name="connsiteY129" fmla="*/ 530543 h 1414462"/>
                    <a:gd name="connsiteX130" fmla="*/ 0 w 3580447"/>
                    <a:gd name="connsiteY130" fmla="*/ 466725 h 1414462"/>
                    <a:gd name="connsiteX131" fmla="*/ 40005 w 3580447"/>
                    <a:gd name="connsiteY131" fmla="*/ 380048 h 1414462"/>
                    <a:gd name="connsiteX132" fmla="*/ 178118 w 3580447"/>
                    <a:gd name="connsiteY132" fmla="*/ 443865 h 1414462"/>
                    <a:gd name="connsiteX133" fmla="*/ 138112 w 3580447"/>
                    <a:gd name="connsiteY133" fmla="*/ 530543 h 1414462"/>
                    <a:gd name="connsiteX134" fmla="*/ 531495 w 3580447"/>
                    <a:gd name="connsiteY134" fmla="*/ 519113 h 1414462"/>
                    <a:gd name="connsiteX135" fmla="*/ 494348 w 3580447"/>
                    <a:gd name="connsiteY135" fmla="*/ 430530 h 1414462"/>
                    <a:gd name="connsiteX136" fmla="*/ 635318 w 3580447"/>
                    <a:gd name="connsiteY136" fmla="*/ 371475 h 1414462"/>
                    <a:gd name="connsiteX137" fmla="*/ 672465 w 3580447"/>
                    <a:gd name="connsiteY137" fmla="*/ 460058 h 1414462"/>
                    <a:gd name="connsiteX138" fmla="*/ 531495 w 3580447"/>
                    <a:gd name="connsiteY138" fmla="*/ 519113 h 1414462"/>
                    <a:gd name="connsiteX139" fmla="*/ 2846070 w 3580447"/>
                    <a:gd name="connsiteY139" fmla="*/ 507683 h 1414462"/>
                    <a:gd name="connsiteX140" fmla="*/ 2707958 w 3580447"/>
                    <a:gd name="connsiteY140" fmla="*/ 443865 h 1414462"/>
                    <a:gd name="connsiteX141" fmla="*/ 2747963 w 3580447"/>
                    <a:gd name="connsiteY141" fmla="*/ 356235 h 1414462"/>
                    <a:gd name="connsiteX142" fmla="*/ 2886075 w 3580447"/>
                    <a:gd name="connsiteY142" fmla="*/ 420053 h 1414462"/>
                    <a:gd name="connsiteX143" fmla="*/ 2846070 w 3580447"/>
                    <a:gd name="connsiteY143" fmla="*/ 507683 h 1414462"/>
                    <a:gd name="connsiteX144" fmla="*/ 1824990 w 3580447"/>
                    <a:gd name="connsiteY144" fmla="*/ 495300 h 1414462"/>
                    <a:gd name="connsiteX145" fmla="*/ 1792605 w 3580447"/>
                    <a:gd name="connsiteY145" fmla="*/ 404813 h 1414462"/>
                    <a:gd name="connsiteX146" fmla="*/ 1935480 w 3580447"/>
                    <a:gd name="connsiteY146" fmla="*/ 353378 h 1414462"/>
                    <a:gd name="connsiteX147" fmla="*/ 1967865 w 3580447"/>
                    <a:gd name="connsiteY147" fmla="*/ 443865 h 1414462"/>
                    <a:gd name="connsiteX148" fmla="*/ 1824990 w 3580447"/>
                    <a:gd name="connsiteY148" fmla="*/ 495300 h 1414462"/>
                    <a:gd name="connsiteX149" fmla="*/ 1541145 w 3580447"/>
                    <a:gd name="connsiteY149" fmla="*/ 465773 h 1414462"/>
                    <a:gd name="connsiteX150" fmla="*/ 1399223 w 3580447"/>
                    <a:gd name="connsiteY150" fmla="*/ 410528 h 1414462"/>
                    <a:gd name="connsiteX151" fmla="*/ 1434465 w 3580447"/>
                    <a:gd name="connsiteY151" fmla="*/ 320993 h 1414462"/>
                    <a:gd name="connsiteX152" fmla="*/ 1576388 w 3580447"/>
                    <a:gd name="connsiteY152" fmla="*/ 376238 h 1414462"/>
                    <a:gd name="connsiteX153" fmla="*/ 1541145 w 3580447"/>
                    <a:gd name="connsiteY153" fmla="*/ 465773 h 1414462"/>
                    <a:gd name="connsiteX154" fmla="*/ 3142298 w 3580447"/>
                    <a:gd name="connsiteY154" fmla="*/ 429578 h 1414462"/>
                    <a:gd name="connsiteX155" fmla="*/ 3112770 w 3580447"/>
                    <a:gd name="connsiteY155" fmla="*/ 338138 h 1414462"/>
                    <a:gd name="connsiteX156" fmla="*/ 3257550 w 3580447"/>
                    <a:gd name="connsiteY156" fmla="*/ 291465 h 1414462"/>
                    <a:gd name="connsiteX157" fmla="*/ 3287078 w 3580447"/>
                    <a:gd name="connsiteY157" fmla="*/ 382905 h 1414462"/>
                    <a:gd name="connsiteX158" fmla="*/ 3142298 w 3580447"/>
                    <a:gd name="connsiteY158" fmla="*/ 429578 h 1414462"/>
                    <a:gd name="connsiteX159" fmla="*/ 219075 w 3580447"/>
                    <a:gd name="connsiteY159" fmla="*/ 357188 h 1414462"/>
                    <a:gd name="connsiteX160" fmla="*/ 80963 w 3580447"/>
                    <a:gd name="connsiteY160" fmla="*/ 293370 h 1414462"/>
                    <a:gd name="connsiteX161" fmla="*/ 120968 w 3580447"/>
                    <a:gd name="connsiteY161" fmla="*/ 206693 h 1414462"/>
                    <a:gd name="connsiteX162" fmla="*/ 259080 w 3580447"/>
                    <a:gd name="connsiteY162" fmla="*/ 270510 h 1414462"/>
                    <a:gd name="connsiteX163" fmla="*/ 219075 w 3580447"/>
                    <a:gd name="connsiteY163" fmla="*/ 357188 h 1414462"/>
                    <a:gd name="connsiteX164" fmla="*/ 458153 w 3580447"/>
                    <a:gd name="connsiteY164" fmla="*/ 340995 h 1414462"/>
                    <a:gd name="connsiteX165" fmla="*/ 421005 w 3580447"/>
                    <a:gd name="connsiteY165" fmla="*/ 252413 h 1414462"/>
                    <a:gd name="connsiteX166" fmla="*/ 561975 w 3580447"/>
                    <a:gd name="connsiteY166" fmla="*/ 194310 h 1414462"/>
                    <a:gd name="connsiteX167" fmla="*/ 599123 w 3580447"/>
                    <a:gd name="connsiteY167" fmla="*/ 282893 h 1414462"/>
                    <a:gd name="connsiteX168" fmla="*/ 458153 w 3580447"/>
                    <a:gd name="connsiteY168" fmla="*/ 340995 h 1414462"/>
                    <a:gd name="connsiteX169" fmla="*/ 2926080 w 3580447"/>
                    <a:gd name="connsiteY169" fmla="*/ 333375 h 1414462"/>
                    <a:gd name="connsiteX170" fmla="*/ 2787968 w 3580447"/>
                    <a:gd name="connsiteY170" fmla="*/ 269558 h 1414462"/>
                    <a:gd name="connsiteX171" fmla="*/ 2827973 w 3580447"/>
                    <a:gd name="connsiteY171" fmla="*/ 181928 h 1414462"/>
                    <a:gd name="connsiteX172" fmla="*/ 2966085 w 3580447"/>
                    <a:gd name="connsiteY172" fmla="*/ 245745 h 1414462"/>
                    <a:gd name="connsiteX173" fmla="*/ 2926080 w 3580447"/>
                    <a:gd name="connsiteY173" fmla="*/ 333375 h 1414462"/>
                    <a:gd name="connsiteX174" fmla="*/ 1759268 w 3580447"/>
                    <a:gd name="connsiteY174" fmla="*/ 315278 h 1414462"/>
                    <a:gd name="connsiteX175" fmla="*/ 1726883 w 3580447"/>
                    <a:gd name="connsiteY175" fmla="*/ 224790 h 1414462"/>
                    <a:gd name="connsiteX176" fmla="*/ 1869758 w 3580447"/>
                    <a:gd name="connsiteY176" fmla="*/ 173355 h 1414462"/>
                    <a:gd name="connsiteX177" fmla="*/ 1902143 w 3580447"/>
                    <a:gd name="connsiteY177" fmla="*/ 263843 h 1414462"/>
                    <a:gd name="connsiteX178" fmla="*/ 1759268 w 3580447"/>
                    <a:gd name="connsiteY178" fmla="*/ 315278 h 1414462"/>
                    <a:gd name="connsiteX179" fmla="*/ 1610678 w 3580447"/>
                    <a:gd name="connsiteY179" fmla="*/ 286703 h 1414462"/>
                    <a:gd name="connsiteX180" fmla="*/ 1468755 w 3580447"/>
                    <a:gd name="connsiteY180" fmla="*/ 231458 h 1414462"/>
                    <a:gd name="connsiteX181" fmla="*/ 1497330 w 3580447"/>
                    <a:gd name="connsiteY181" fmla="*/ 157163 h 1414462"/>
                    <a:gd name="connsiteX182" fmla="*/ 1508760 w 3580447"/>
                    <a:gd name="connsiteY182" fmla="*/ 133350 h 1414462"/>
                    <a:gd name="connsiteX183" fmla="*/ 1642110 w 3580447"/>
                    <a:gd name="connsiteY183" fmla="*/ 206693 h 1414462"/>
                    <a:gd name="connsiteX184" fmla="*/ 1639253 w 3580447"/>
                    <a:gd name="connsiteY184" fmla="*/ 213360 h 1414462"/>
                    <a:gd name="connsiteX185" fmla="*/ 1610678 w 3580447"/>
                    <a:gd name="connsiteY185" fmla="*/ 286703 h 1414462"/>
                    <a:gd name="connsiteX186" fmla="*/ 3083243 w 3580447"/>
                    <a:gd name="connsiteY186" fmla="*/ 246698 h 1414462"/>
                    <a:gd name="connsiteX187" fmla="*/ 3069908 w 3580447"/>
                    <a:gd name="connsiteY187" fmla="*/ 205740 h 1414462"/>
                    <a:gd name="connsiteX188" fmla="*/ 3060383 w 3580447"/>
                    <a:gd name="connsiteY188" fmla="*/ 188595 h 1414462"/>
                    <a:gd name="connsiteX189" fmla="*/ 3172778 w 3580447"/>
                    <a:gd name="connsiteY189" fmla="*/ 85725 h 1414462"/>
                    <a:gd name="connsiteX190" fmla="*/ 3214688 w 3580447"/>
                    <a:gd name="connsiteY190" fmla="*/ 159068 h 1414462"/>
                    <a:gd name="connsiteX191" fmla="*/ 3228023 w 3580447"/>
                    <a:gd name="connsiteY191" fmla="*/ 200025 h 1414462"/>
                    <a:gd name="connsiteX192" fmla="*/ 3083243 w 3580447"/>
                    <a:gd name="connsiteY192" fmla="*/ 246698 h 1414462"/>
                    <a:gd name="connsiteX193" fmla="*/ 1704023 w 3580447"/>
                    <a:gd name="connsiteY193" fmla="*/ 190500 h 1414462"/>
                    <a:gd name="connsiteX194" fmla="*/ 1668780 w 3580447"/>
                    <a:gd name="connsiteY194" fmla="*/ 185738 h 1414462"/>
                    <a:gd name="connsiteX195" fmla="*/ 1629728 w 3580447"/>
                    <a:gd name="connsiteY195" fmla="*/ 39053 h 1414462"/>
                    <a:gd name="connsiteX196" fmla="*/ 1780223 w 3580447"/>
                    <a:gd name="connsiteY196" fmla="*/ 58103 h 1414462"/>
                    <a:gd name="connsiteX197" fmla="*/ 1704023 w 3580447"/>
                    <a:gd name="connsiteY197" fmla="*/ 190500 h 1414462"/>
                    <a:gd name="connsiteX198" fmla="*/ 2996565 w 3580447"/>
                    <a:gd name="connsiteY198" fmla="*/ 186690 h 1414462"/>
                    <a:gd name="connsiteX199" fmla="*/ 2891790 w 3580447"/>
                    <a:gd name="connsiteY199" fmla="*/ 76200 h 1414462"/>
                    <a:gd name="connsiteX200" fmla="*/ 3027998 w 3580447"/>
                    <a:gd name="connsiteY200" fmla="*/ 21908 h 1414462"/>
                    <a:gd name="connsiteX201" fmla="*/ 3034665 w 3580447"/>
                    <a:gd name="connsiteY201" fmla="*/ 21908 h 1414462"/>
                    <a:gd name="connsiteX202" fmla="*/ 3028950 w 3580447"/>
                    <a:gd name="connsiteY202" fmla="*/ 174308 h 1414462"/>
                    <a:gd name="connsiteX203" fmla="*/ 3027045 w 3580447"/>
                    <a:gd name="connsiteY203" fmla="*/ 174308 h 1414462"/>
                    <a:gd name="connsiteX204" fmla="*/ 2996565 w 3580447"/>
                    <a:gd name="connsiteY204" fmla="*/ 186690 h 1414462"/>
                    <a:gd name="connsiteX205" fmla="*/ 299085 w 3580447"/>
                    <a:gd name="connsiteY205" fmla="*/ 182880 h 1414462"/>
                    <a:gd name="connsiteX206" fmla="*/ 160973 w 3580447"/>
                    <a:gd name="connsiteY206" fmla="*/ 119063 h 1414462"/>
                    <a:gd name="connsiteX207" fmla="*/ 166687 w 3580447"/>
                    <a:gd name="connsiteY207" fmla="*/ 105728 h 1414462"/>
                    <a:gd name="connsiteX208" fmla="*/ 257175 w 3580447"/>
                    <a:gd name="connsiteY208" fmla="*/ 12383 h 1414462"/>
                    <a:gd name="connsiteX209" fmla="*/ 324803 w 3580447"/>
                    <a:gd name="connsiteY209" fmla="*/ 148590 h 1414462"/>
                    <a:gd name="connsiteX210" fmla="*/ 304800 w 3580447"/>
                    <a:gd name="connsiteY210" fmla="*/ 169545 h 1414462"/>
                    <a:gd name="connsiteX211" fmla="*/ 299085 w 3580447"/>
                    <a:gd name="connsiteY211" fmla="*/ 182880 h 1414462"/>
                    <a:gd name="connsiteX212" fmla="*/ 385763 w 3580447"/>
                    <a:gd name="connsiteY212" fmla="*/ 167640 h 1414462"/>
                    <a:gd name="connsiteX213" fmla="*/ 360998 w 3580447"/>
                    <a:gd name="connsiteY213" fmla="*/ 144780 h 1414462"/>
                    <a:gd name="connsiteX214" fmla="*/ 408623 w 3580447"/>
                    <a:gd name="connsiteY214" fmla="*/ 0 h 1414462"/>
                    <a:gd name="connsiteX215" fmla="*/ 522923 w 3580447"/>
                    <a:gd name="connsiteY215" fmla="*/ 100965 h 1414462"/>
                    <a:gd name="connsiteX216" fmla="*/ 385763 w 3580447"/>
                    <a:gd name="connsiteY216" fmla="*/ 167640 h 141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3580447" h="1414462">
                      <a:moveTo>
                        <a:pt x="2241233" y="1414463"/>
                      </a:moveTo>
                      <a:cubicBezTo>
                        <a:pt x="2189798" y="1399223"/>
                        <a:pt x="2147888" y="1363980"/>
                        <a:pt x="2124075" y="1316355"/>
                      </a:cubicBezTo>
                      <a:lnTo>
                        <a:pt x="2260283" y="1247775"/>
                      </a:lnTo>
                      <a:cubicBezTo>
                        <a:pt x="2266950" y="1261110"/>
                        <a:pt x="2278380" y="1266825"/>
                        <a:pt x="2286000" y="1269683"/>
                      </a:cubicBezTo>
                      <a:lnTo>
                        <a:pt x="2241233" y="1414463"/>
                      </a:lnTo>
                      <a:close/>
                      <a:moveTo>
                        <a:pt x="997268" y="1413510"/>
                      </a:moveTo>
                      <a:cubicBezTo>
                        <a:pt x="943928" y="1403033"/>
                        <a:pt x="899160" y="1372553"/>
                        <a:pt x="870585" y="1327785"/>
                      </a:cubicBezTo>
                      <a:lnTo>
                        <a:pt x="998220" y="1244918"/>
                      </a:lnTo>
                      <a:cubicBezTo>
                        <a:pt x="1005840" y="1257300"/>
                        <a:pt x="1018223" y="1262063"/>
                        <a:pt x="1025843" y="1263015"/>
                      </a:cubicBezTo>
                      <a:lnTo>
                        <a:pt x="997268" y="1413510"/>
                      </a:lnTo>
                      <a:close/>
                      <a:moveTo>
                        <a:pt x="2391728" y="1400175"/>
                      </a:moveTo>
                      <a:lnTo>
                        <a:pt x="2320290" y="1265873"/>
                      </a:lnTo>
                      <a:cubicBezTo>
                        <a:pt x="2328863" y="1261110"/>
                        <a:pt x="2334578" y="1254443"/>
                        <a:pt x="2339340" y="1244918"/>
                      </a:cubicBezTo>
                      <a:lnTo>
                        <a:pt x="2346960" y="1228725"/>
                      </a:lnTo>
                      <a:lnTo>
                        <a:pt x="2485073" y="1292543"/>
                      </a:lnTo>
                      <a:lnTo>
                        <a:pt x="2477453" y="1308735"/>
                      </a:lnTo>
                      <a:cubicBezTo>
                        <a:pt x="2459355" y="1347788"/>
                        <a:pt x="2429828" y="1379220"/>
                        <a:pt x="2391728" y="1400175"/>
                      </a:cubicBezTo>
                      <a:close/>
                      <a:moveTo>
                        <a:pt x="1145858" y="1383030"/>
                      </a:moveTo>
                      <a:lnTo>
                        <a:pt x="1060133" y="1256348"/>
                      </a:lnTo>
                      <a:cubicBezTo>
                        <a:pt x="1066800" y="1251585"/>
                        <a:pt x="1072515" y="1244918"/>
                        <a:pt x="1076325" y="1235393"/>
                      </a:cubicBezTo>
                      <a:lnTo>
                        <a:pt x="1084898" y="1213485"/>
                      </a:lnTo>
                      <a:lnTo>
                        <a:pt x="1226820" y="1268730"/>
                      </a:lnTo>
                      <a:lnTo>
                        <a:pt x="1218248" y="1290638"/>
                      </a:lnTo>
                      <a:cubicBezTo>
                        <a:pt x="1203008" y="1329690"/>
                        <a:pt x="1178243" y="1361123"/>
                        <a:pt x="1145858" y="1383030"/>
                      </a:cubicBezTo>
                      <a:close/>
                      <a:moveTo>
                        <a:pt x="3435668" y="1343025"/>
                      </a:moveTo>
                      <a:lnTo>
                        <a:pt x="3406140" y="1251585"/>
                      </a:lnTo>
                      <a:lnTo>
                        <a:pt x="3550920" y="1204913"/>
                      </a:lnTo>
                      <a:lnTo>
                        <a:pt x="3580448" y="1296353"/>
                      </a:lnTo>
                      <a:lnTo>
                        <a:pt x="3435668" y="1343025"/>
                      </a:lnTo>
                      <a:close/>
                      <a:moveTo>
                        <a:pt x="824865" y="1227773"/>
                      </a:moveTo>
                      <a:lnTo>
                        <a:pt x="787718" y="1139190"/>
                      </a:lnTo>
                      <a:lnTo>
                        <a:pt x="928688" y="1081088"/>
                      </a:lnTo>
                      <a:lnTo>
                        <a:pt x="965835" y="1169670"/>
                      </a:lnTo>
                      <a:lnTo>
                        <a:pt x="824865" y="1227773"/>
                      </a:lnTo>
                      <a:close/>
                      <a:moveTo>
                        <a:pt x="2085975" y="1217295"/>
                      </a:moveTo>
                      <a:lnTo>
                        <a:pt x="2053590" y="1126808"/>
                      </a:lnTo>
                      <a:lnTo>
                        <a:pt x="2196465" y="1075373"/>
                      </a:lnTo>
                      <a:lnTo>
                        <a:pt x="2228850" y="1165860"/>
                      </a:lnTo>
                      <a:lnTo>
                        <a:pt x="2085975" y="1217295"/>
                      </a:lnTo>
                      <a:close/>
                      <a:moveTo>
                        <a:pt x="2525078" y="1204913"/>
                      </a:moveTo>
                      <a:lnTo>
                        <a:pt x="2386965" y="1141095"/>
                      </a:lnTo>
                      <a:lnTo>
                        <a:pt x="2426970" y="1053465"/>
                      </a:lnTo>
                      <a:lnTo>
                        <a:pt x="2565083" y="1117283"/>
                      </a:lnTo>
                      <a:lnTo>
                        <a:pt x="2525078" y="1204913"/>
                      </a:lnTo>
                      <a:close/>
                      <a:moveTo>
                        <a:pt x="1261110" y="1181100"/>
                      </a:moveTo>
                      <a:lnTo>
                        <a:pt x="1119188" y="1125855"/>
                      </a:lnTo>
                      <a:lnTo>
                        <a:pt x="1154430" y="1036320"/>
                      </a:lnTo>
                      <a:lnTo>
                        <a:pt x="1296353" y="1091565"/>
                      </a:lnTo>
                      <a:lnTo>
                        <a:pt x="1261110" y="1181100"/>
                      </a:lnTo>
                      <a:close/>
                      <a:moveTo>
                        <a:pt x="3376613" y="1160145"/>
                      </a:moveTo>
                      <a:lnTo>
                        <a:pt x="3347085" y="1068705"/>
                      </a:lnTo>
                      <a:lnTo>
                        <a:pt x="3491865" y="1022033"/>
                      </a:lnTo>
                      <a:lnTo>
                        <a:pt x="3521393" y="1113473"/>
                      </a:lnTo>
                      <a:lnTo>
                        <a:pt x="3376613" y="1160145"/>
                      </a:lnTo>
                      <a:close/>
                      <a:moveTo>
                        <a:pt x="751523" y="1050608"/>
                      </a:moveTo>
                      <a:lnTo>
                        <a:pt x="714375" y="962025"/>
                      </a:lnTo>
                      <a:lnTo>
                        <a:pt x="855345" y="903923"/>
                      </a:lnTo>
                      <a:lnTo>
                        <a:pt x="892493" y="992505"/>
                      </a:lnTo>
                      <a:lnTo>
                        <a:pt x="751523" y="1050608"/>
                      </a:lnTo>
                      <a:close/>
                      <a:moveTo>
                        <a:pt x="2021205" y="1037273"/>
                      </a:moveTo>
                      <a:lnTo>
                        <a:pt x="1988820" y="946785"/>
                      </a:lnTo>
                      <a:lnTo>
                        <a:pt x="2131695" y="895350"/>
                      </a:lnTo>
                      <a:lnTo>
                        <a:pt x="2164080" y="985838"/>
                      </a:lnTo>
                      <a:lnTo>
                        <a:pt x="2021205" y="1037273"/>
                      </a:lnTo>
                      <a:close/>
                      <a:moveTo>
                        <a:pt x="2605088" y="1030605"/>
                      </a:moveTo>
                      <a:lnTo>
                        <a:pt x="2466975" y="966788"/>
                      </a:lnTo>
                      <a:lnTo>
                        <a:pt x="2506980" y="879158"/>
                      </a:lnTo>
                      <a:lnTo>
                        <a:pt x="2645093" y="942975"/>
                      </a:lnTo>
                      <a:lnTo>
                        <a:pt x="2605088" y="1030605"/>
                      </a:lnTo>
                      <a:close/>
                      <a:moveTo>
                        <a:pt x="1331595" y="1002030"/>
                      </a:moveTo>
                      <a:lnTo>
                        <a:pt x="1189673" y="946785"/>
                      </a:lnTo>
                      <a:lnTo>
                        <a:pt x="1224915" y="857250"/>
                      </a:lnTo>
                      <a:lnTo>
                        <a:pt x="1366838" y="912495"/>
                      </a:lnTo>
                      <a:lnTo>
                        <a:pt x="1331595" y="1002030"/>
                      </a:lnTo>
                      <a:close/>
                      <a:moveTo>
                        <a:pt x="3318510" y="977265"/>
                      </a:moveTo>
                      <a:lnTo>
                        <a:pt x="3288983" y="885825"/>
                      </a:lnTo>
                      <a:lnTo>
                        <a:pt x="3433763" y="839153"/>
                      </a:lnTo>
                      <a:lnTo>
                        <a:pt x="3463290" y="930593"/>
                      </a:lnTo>
                      <a:lnTo>
                        <a:pt x="3318510" y="977265"/>
                      </a:lnTo>
                      <a:close/>
                      <a:moveTo>
                        <a:pt x="678180" y="873443"/>
                      </a:moveTo>
                      <a:lnTo>
                        <a:pt x="641033" y="784860"/>
                      </a:lnTo>
                      <a:lnTo>
                        <a:pt x="782003" y="726758"/>
                      </a:lnTo>
                      <a:lnTo>
                        <a:pt x="819150" y="815340"/>
                      </a:lnTo>
                      <a:lnTo>
                        <a:pt x="678180" y="873443"/>
                      </a:lnTo>
                      <a:close/>
                      <a:moveTo>
                        <a:pt x="1955483" y="856298"/>
                      </a:moveTo>
                      <a:lnTo>
                        <a:pt x="1923098" y="765810"/>
                      </a:lnTo>
                      <a:lnTo>
                        <a:pt x="2065973" y="714375"/>
                      </a:lnTo>
                      <a:lnTo>
                        <a:pt x="2098358" y="804863"/>
                      </a:lnTo>
                      <a:lnTo>
                        <a:pt x="1955483" y="856298"/>
                      </a:lnTo>
                      <a:close/>
                      <a:moveTo>
                        <a:pt x="2686050" y="856298"/>
                      </a:moveTo>
                      <a:lnTo>
                        <a:pt x="2547938" y="792480"/>
                      </a:lnTo>
                      <a:lnTo>
                        <a:pt x="2587943" y="704850"/>
                      </a:lnTo>
                      <a:lnTo>
                        <a:pt x="2726055" y="768668"/>
                      </a:lnTo>
                      <a:lnTo>
                        <a:pt x="2686050" y="856298"/>
                      </a:lnTo>
                      <a:close/>
                      <a:moveTo>
                        <a:pt x="1401128" y="822960"/>
                      </a:moveTo>
                      <a:lnTo>
                        <a:pt x="1259205" y="767715"/>
                      </a:lnTo>
                      <a:lnTo>
                        <a:pt x="1294448" y="678180"/>
                      </a:lnTo>
                      <a:lnTo>
                        <a:pt x="1436370" y="733425"/>
                      </a:lnTo>
                      <a:lnTo>
                        <a:pt x="1401128" y="822960"/>
                      </a:lnTo>
                      <a:close/>
                      <a:moveTo>
                        <a:pt x="3259455" y="795338"/>
                      </a:moveTo>
                      <a:lnTo>
                        <a:pt x="3229928" y="703898"/>
                      </a:lnTo>
                      <a:lnTo>
                        <a:pt x="3374708" y="657225"/>
                      </a:lnTo>
                      <a:lnTo>
                        <a:pt x="3404235" y="748665"/>
                      </a:lnTo>
                      <a:lnTo>
                        <a:pt x="3259455" y="795338"/>
                      </a:lnTo>
                      <a:close/>
                      <a:moveTo>
                        <a:pt x="604838" y="696278"/>
                      </a:moveTo>
                      <a:lnTo>
                        <a:pt x="567690" y="607695"/>
                      </a:lnTo>
                      <a:lnTo>
                        <a:pt x="708660" y="549593"/>
                      </a:lnTo>
                      <a:lnTo>
                        <a:pt x="745808" y="638175"/>
                      </a:lnTo>
                      <a:lnTo>
                        <a:pt x="604838" y="696278"/>
                      </a:lnTo>
                      <a:close/>
                      <a:moveTo>
                        <a:pt x="2766060" y="681990"/>
                      </a:moveTo>
                      <a:lnTo>
                        <a:pt x="2627948" y="618173"/>
                      </a:lnTo>
                      <a:lnTo>
                        <a:pt x="2667953" y="530543"/>
                      </a:lnTo>
                      <a:lnTo>
                        <a:pt x="2806065" y="594360"/>
                      </a:lnTo>
                      <a:lnTo>
                        <a:pt x="2766060" y="681990"/>
                      </a:lnTo>
                      <a:close/>
                      <a:moveTo>
                        <a:pt x="1890713" y="676275"/>
                      </a:moveTo>
                      <a:lnTo>
                        <a:pt x="1858328" y="585788"/>
                      </a:lnTo>
                      <a:lnTo>
                        <a:pt x="2001203" y="534353"/>
                      </a:lnTo>
                      <a:lnTo>
                        <a:pt x="2033588" y="624840"/>
                      </a:lnTo>
                      <a:lnTo>
                        <a:pt x="1890713" y="676275"/>
                      </a:lnTo>
                      <a:close/>
                      <a:moveTo>
                        <a:pt x="1470660" y="644843"/>
                      </a:moveTo>
                      <a:lnTo>
                        <a:pt x="1328738" y="589598"/>
                      </a:lnTo>
                      <a:lnTo>
                        <a:pt x="1363980" y="500063"/>
                      </a:lnTo>
                      <a:lnTo>
                        <a:pt x="1505903" y="555308"/>
                      </a:lnTo>
                      <a:lnTo>
                        <a:pt x="1470660" y="644843"/>
                      </a:lnTo>
                      <a:close/>
                      <a:moveTo>
                        <a:pt x="3200400" y="612458"/>
                      </a:moveTo>
                      <a:lnTo>
                        <a:pt x="3170873" y="521018"/>
                      </a:lnTo>
                      <a:lnTo>
                        <a:pt x="3315653" y="474345"/>
                      </a:lnTo>
                      <a:lnTo>
                        <a:pt x="3345180" y="565785"/>
                      </a:lnTo>
                      <a:lnTo>
                        <a:pt x="3200400" y="612458"/>
                      </a:lnTo>
                      <a:close/>
                      <a:moveTo>
                        <a:pt x="138112" y="530543"/>
                      </a:moveTo>
                      <a:lnTo>
                        <a:pt x="0" y="466725"/>
                      </a:lnTo>
                      <a:lnTo>
                        <a:pt x="40005" y="380048"/>
                      </a:lnTo>
                      <a:lnTo>
                        <a:pt x="178118" y="443865"/>
                      </a:lnTo>
                      <a:lnTo>
                        <a:pt x="138112" y="530543"/>
                      </a:lnTo>
                      <a:close/>
                      <a:moveTo>
                        <a:pt x="531495" y="519113"/>
                      </a:moveTo>
                      <a:lnTo>
                        <a:pt x="494348" y="430530"/>
                      </a:lnTo>
                      <a:lnTo>
                        <a:pt x="635318" y="371475"/>
                      </a:lnTo>
                      <a:lnTo>
                        <a:pt x="672465" y="460058"/>
                      </a:lnTo>
                      <a:lnTo>
                        <a:pt x="531495" y="519113"/>
                      </a:lnTo>
                      <a:close/>
                      <a:moveTo>
                        <a:pt x="2846070" y="507683"/>
                      </a:moveTo>
                      <a:lnTo>
                        <a:pt x="2707958" y="443865"/>
                      </a:lnTo>
                      <a:lnTo>
                        <a:pt x="2747963" y="356235"/>
                      </a:lnTo>
                      <a:lnTo>
                        <a:pt x="2886075" y="420053"/>
                      </a:lnTo>
                      <a:lnTo>
                        <a:pt x="2846070" y="507683"/>
                      </a:lnTo>
                      <a:close/>
                      <a:moveTo>
                        <a:pt x="1824990" y="495300"/>
                      </a:moveTo>
                      <a:lnTo>
                        <a:pt x="1792605" y="404813"/>
                      </a:lnTo>
                      <a:lnTo>
                        <a:pt x="1935480" y="353378"/>
                      </a:lnTo>
                      <a:lnTo>
                        <a:pt x="1967865" y="443865"/>
                      </a:lnTo>
                      <a:lnTo>
                        <a:pt x="1824990" y="495300"/>
                      </a:lnTo>
                      <a:close/>
                      <a:moveTo>
                        <a:pt x="1541145" y="465773"/>
                      </a:moveTo>
                      <a:lnTo>
                        <a:pt x="1399223" y="410528"/>
                      </a:lnTo>
                      <a:lnTo>
                        <a:pt x="1434465" y="320993"/>
                      </a:lnTo>
                      <a:lnTo>
                        <a:pt x="1576388" y="376238"/>
                      </a:lnTo>
                      <a:lnTo>
                        <a:pt x="1541145" y="465773"/>
                      </a:lnTo>
                      <a:close/>
                      <a:moveTo>
                        <a:pt x="3142298" y="429578"/>
                      </a:moveTo>
                      <a:lnTo>
                        <a:pt x="3112770" y="338138"/>
                      </a:lnTo>
                      <a:lnTo>
                        <a:pt x="3257550" y="291465"/>
                      </a:lnTo>
                      <a:lnTo>
                        <a:pt x="3287078" y="382905"/>
                      </a:lnTo>
                      <a:lnTo>
                        <a:pt x="3142298" y="429578"/>
                      </a:lnTo>
                      <a:close/>
                      <a:moveTo>
                        <a:pt x="219075" y="357188"/>
                      </a:moveTo>
                      <a:lnTo>
                        <a:pt x="80963" y="293370"/>
                      </a:lnTo>
                      <a:lnTo>
                        <a:pt x="120968" y="206693"/>
                      </a:lnTo>
                      <a:lnTo>
                        <a:pt x="259080" y="270510"/>
                      </a:lnTo>
                      <a:lnTo>
                        <a:pt x="219075" y="357188"/>
                      </a:lnTo>
                      <a:close/>
                      <a:moveTo>
                        <a:pt x="458153" y="340995"/>
                      </a:moveTo>
                      <a:lnTo>
                        <a:pt x="421005" y="252413"/>
                      </a:lnTo>
                      <a:lnTo>
                        <a:pt x="561975" y="194310"/>
                      </a:lnTo>
                      <a:lnTo>
                        <a:pt x="599123" y="282893"/>
                      </a:lnTo>
                      <a:lnTo>
                        <a:pt x="458153" y="340995"/>
                      </a:lnTo>
                      <a:close/>
                      <a:moveTo>
                        <a:pt x="2926080" y="333375"/>
                      </a:moveTo>
                      <a:lnTo>
                        <a:pt x="2787968" y="269558"/>
                      </a:lnTo>
                      <a:lnTo>
                        <a:pt x="2827973" y="181928"/>
                      </a:lnTo>
                      <a:lnTo>
                        <a:pt x="2966085" y="245745"/>
                      </a:lnTo>
                      <a:lnTo>
                        <a:pt x="2926080" y="333375"/>
                      </a:lnTo>
                      <a:close/>
                      <a:moveTo>
                        <a:pt x="1759268" y="315278"/>
                      </a:moveTo>
                      <a:lnTo>
                        <a:pt x="1726883" y="224790"/>
                      </a:lnTo>
                      <a:lnTo>
                        <a:pt x="1869758" y="173355"/>
                      </a:lnTo>
                      <a:lnTo>
                        <a:pt x="1902143" y="263843"/>
                      </a:lnTo>
                      <a:lnTo>
                        <a:pt x="1759268" y="315278"/>
                      </a:lnTo>
                      <a:close/>
                      <a:moveTo>
                        <a:pt x="1610678" y="286703"/>
                      </a:moveTo>
                      <a:lnTo>
                        <a:pt x="1468755" y="231458"/>
                      </a:lnTo>
                      <a:lnTo>
                        <a:pt x="1497330" y="157163"/>
                      </a:lnTo>
                      <a:cubicBezTo>
                        <a:pt x="1500188" y="148590"/>
                        <a:pt x="1503998" y="140970"/>
                        <a:pt x="1508760" y="133350"/>
                      </a:cubicBezTo>
                      <a:lnTo>
                        <a:pt x="1642110" y="206693"/>
                      </a:lnTo>
                      <a:cubicBezTo>
                        <a:pt x="1641158" y="208598"/>
                        <a:pt x="1640205" y="210503"/>
                        <a:pt x="1639253" y="213360"/>
                      </a:cubicBezTo>
                      <a:lnTo>
                        <a:pt x="1610678" y="286703"/>
                      </a:lnTo>
                      <a:close/>
                      <a:moveTo>
                        <a:pt x="3083243" y="246698"/>
                      </a:moveTo>
                      <a:lnTo>
                        <a:pt x="3069908" y="205740"/>
                      </a:lnTo>
                      <a:cubicBezTo>
                        <a:pt x="3068003" y="199073"/>
                        <a:pt x="3064193" y="193358"/>
                        <a:pt x="3060383" y="188595"/>
                      </a:cubicBezTo>
                      <a:lnTo>
                        <a:pt x="3172778" y="85725"/>
                      </a:lnTo>
                      <a:cubicBezTo>
                        <a:pt x="3191828" y="106680"/>
                        <a:pt x="3206115" y="131445"/>
                        <a:pt x="3214688" y="159068"/>
                      </a:cubicBezTo>
                      <a:lnTo>
                        <a:pt x="3228023" y="200025"/>
                      </a:lnTo>
                      <a:lnTo>
                        <a:pt x="3083243" y="246698"/>
                      </a:lnTo>
                      <a:close/>
                      <a:moveTo>
                        <a:pt x="1704023" y="190500"/>
                      </a:moveTo>
                      <a:cubicBezTo>
                        <a:pt x="1693545" y="184785"/>
                        <a:pt x="1680210" y="182880"/>
                        <a:pt x="1668780" y="185738"/>
                      </a:cubicBezTo>
                      <a:lnTo>
                        <a:pt x="1629728" y="39053"/>
                      </a:lnTo>
                      <a:cubicBezTo>
                        <a:pt x="1680210" y="25718"/>
                        <a:pt x="1735455" y="32385"/>
                        <a:pt x="1780223" y="58103"/>
                      </a:cubicBezTo>
                      <a:lnTo>
                        <a:pt x="1704023" y="190500"/>
                      </a:lnTo>
                      <a:close/>
                      <a:moveTo>
                        <a:pt x="2996565" y="186690"/>
                      </a:moveTo>
                      <a:lnTo>
                        <a:pt x="2891790" y="76200"/>
                      </a:lnTo>
                      <a:cubicBezTo>
                        <a:pt x="2927985" y="40958"/>
                        <a:pt x="2976563" y="21908"/>
                        <a:pt x="3027998" y="21908"/>
                      </a:cubicBezTo>
                      <a:cubicBezTo>
                        <a:pt x="3029903" y="21908"/>
                        <a:pt x="3032760" y="21908"/>
                        <a:pt x="3034665" y="21908"/>
                      </a:cubicBezTo>
                      <a:lnTo>
                        <a:pt x="3028950" y="174308"/>
                      </a:lnTo>
                      <a:lnTo>
                        <a:pt x="3027045" y="174308"/>
                      </a:lnTo>
                      <a:cubicBezTo>
                        <a:pt x="3020378" y="174308"/>
                        <a:pt x="3007995" y="176213"/>
                        <a:pt x="2996565" y="186690"/>
                      </a:cubicBezTo>
                      <a:close/>
                      <a:moveTo>
                        <a:pt x="299085" y="182880"/>
                      </a:moveTo>
                      <a:lnTo>
                        <a:pt x="160973" y="119063"/>
                      </a:lnTo>
                      <a:lnTo>
                        <a:pt x="166687" y="105728"/>
                      </a:lnTo>
                      <a:cubicBezTo>
                        <a:pt x="185737" y="63818"/>
                        <a:pt x="217170" y="31433"/>
                        <a:pt x="257175" y="12383"/>
                      </a:cubicBezTo>
                      <a:lnTo>
                        <a:pt x="324803" y="148590"/>
                      </a:lnTo>
                      <a:cubicBezTo>
                        <a:pt x="316230" y="153353"/>
                        <a:pt x="309563" y="160020"/>
                        <a:pt x="304800" y="169545"/>
                      </a:cubicBezTo>
                      <a:lnTo>
                        <a:pt x="299085" y="182880"/>
                      </a:lnTo>
                      <a:close/>
                      <a:moveTo>
                        <a:pt x="385763" y="167640"/>
                      </a:moveTo>
                      <a:cubicBezTo>
                        <a:pt x="380048" y="156210"/>
                        <a:pt x="371475" y="148590"/>
                        <a:pt x="360998" y="144780"/>
                      </a:cubicBezTo>
                      <a:lnTo>
                        <a:pt x="408623" y="0"/>
                      </a:lnTo>
                      <a:cubicBezTo>
                        <a:pt x="459105" y="17145"/>
                        <a:pt x="500063" y="52388"/>
                        <a:pt x="522923" y="100965"/>
                      </a:cubicBezTo>
                      <a:lnTo>
                        <a:pt x="385763" y="16764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Graphic 37">
                  <a:extLst>
                    <a:ext uri="{FF2B5EF4-FFF2-40B4-BE49-F238E27FC236}">
                      <a16:creationId xmlns:a16="http://schemas.microsoft.com/office/drawing/2014/main" id="{425B76E3-ACC4-4244-A3C9-D32F51A0E98E}"/>
                    </a:ext>
                  </a:extLst>
                </p:cNvPr>
                <p:cNvSpPr/>
                <p:nvPr/>
              </p:nvSpPr>
              <p:spPr>
                <a:xfrm rot="-1068374">
                  <a:off x="7781934" y="4101625"/>
                  <a:ext cx="152400" cy="47625"/>
                </a:xfrm>
                <a:custGeom>
                  <a:avLst/>
                  <a:gdLst>
                    <a:gd name="connsiteX0" fmla="*/ 0 w 152400"/>
                    <a:gd name="connsiteY0" fmla="*/ 0 h 47625"/>
                    <a:gd name="connsiteX1" fmla="*/ 152401 w 152400"/>
                    <a:gd name="connsiteY1" fmla="*/ 0 h 47625"/>
                    <a:gd name="connsiteX2" fmla="*/ 152401 w 152400"/>
                    <a:gd name="connsiteY2" fmla="*/ 47625 h 47625"/>
                    <a:gd name="connsiteX3" fmla="*/ 0 w 15240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152400" h="47625">
                      <a:moveTo>
                        <a:pt x="0" y="0"/>
                      </a:moveTo>
                      <a:lnTo>
                        <a:pt x="152401" y="0"/>
                      </a:lnTo>
                      <a:lnTo>
                        <a:pt x="152401" y="47625"/>
                      </a:lnTo>
                      <a:lnTo>
                        <a:pt x="0" y="4762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4" name="Picture 3">
            <a:extLst>
              <a:ext uri="{FF2B5EF4-FFF2-40B4-BE49-F238E27FC236}">
                <a16:creationId xmlns:a16="http://schemas.microsoft.com/office/drawing/2014/main" id="{D9065DA5-7D81-4709-948F-CC0403C4A5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94142" y="6232354"/>
            <a:ext cx="965808" cy="207509"/>
          </a:xfrm>
          <a:prstGeom prst="rect">
            <a:avLst/>
          </a:prstGeom>
        </p:spPr>
      </p:pic>
    </p:spTree>
    <p:extLst>
      <p:ext uri="{BB962C8B-B14F-4D97-AF65-F5344CB8AC3E}">
        <p14:creationId xmlns:p14="http://schemas.microsoft.com/office/powerpoint/2010/main" val="2579816748"/>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8E8B3AC3-88FF-473A-A105-78082AF8B6D3}"/>
              </a:ext>
            </a:extLst>
          </p:cNvPr>
          <p:cNvGrpSpPr/>
          <p:nvPr/>
        </p:nvGrpSpPr>
        <p:grpSpPr>
          <a:xfrm>
            <a:off x="463524" y="312811"/>
            <a:ext cx="4545084" cy="4545076"/>
            <a:chOff x="507304" y="734988"/>
            <a:chExt cx="5259510" cy="5259500"/>
          </a:xfrm>
        </p:grpSpPr>
        <p:grpSp>
          <p:nvGrpSpPr>
            <p:cNvPr id="3" name="Group 2">
              <a:extLst>
                <a:ext uri="{FF2B5EF4-FFF2-40B4-BE49-F238E27FC236}">
                  <a16:creationId xmlns:a16="http://schemas.microsoft.com/office/drawing/2014/main" id="{10184C45-07CE-4917-9005-0335F5193444}"/>
                </a:ext>
              </a:extLst>
            </p:cNvPr>
            <p:cNvGrpSpPr/>
            <p:nvPr/>
          </p:nvGrpSpPr>
          <p:grpSpPr>
            <a:xfrm>
              <a:off x="915958" y="1159706"/>
              <a:ext cx="4467285" cy="4538588"/>
              <a:chOff x="3858568" y="1134756"/>
              <a:chExt cx="4467285" cy="4538588"/>
            </a:xfrm>
          </p:grpSpPr>
          <p:grpSp>
            <p:nvGrpSpPr>
              <p:cNvPr id="4" name="Group 3">
                <a:extLst>
                  <a:ext uri="{FF2B5EF4-FFF2-40B4-BE49-F238E27FC236}">
                    <a16:creationId xmlns:a16="http://schemas.microsoft.com/office/drawing/2014/main" id="{1F2071F3-7083-4E54-A9F4-78FB993CBFD5}"/>
                  </a:ext>
                </a:extLst>
              </p:cNvPr>
              <p:cNvGrpSpPr/>
              <p:nvPr/>
            </p:nvGrpSpPr>
            <p:grpSpPr bwMode="black">
              <a:xfrm>
                <a:off x="5109168" y="2655060"/>
                <a:ext cx="1966941" cy="1272629"/>
                <a:chOff x="5109168" y="2655060"/>
                <a:chExt cx="1966941" cy="1272629"/>
              </a:xfrm>
            </p:grpSpPr>
            <p:sp>
              <p:nvSpPr>
                <p:cNvPr id="117" name="Freeform: Shape 116">
                  <a:extLst>
                    <a:ext uri="{FF2B5EF4-FFF2-40B4-BE49-F238E27FC236}">
                      <a16:creationId xmlns:a16="http://schemas.microsoft.com/office/drawing/2014/main" id="{9943186A-E0E1-4593-931A-4EA0E8961929}"/>
                    </a:ext>
                  </a:extLst>
                </p:cNvPr>
                <p:cNvSpPr/>
                <p:nvPr/>
              </p:nvSpPr>
              <p:spPr bwMode="black">
                <a:xfrm>
                  <a:off x="5374284" y="2655060"/>
                  <a:ext cx="1457956" cy="807174"/>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1"/>
                </a:solidFill>
                <a:ln w="25400" cap="flat">
                  <a:solidFill>
                    <a:schemeClr val="tx1"/>
                  </a:solidFill>
                  <a:prstDash val="solid"/>
                  <a:miter lim="800000"/>
                  <a:headEnd/>
                  <a:tailEnd/>
                </a:ln>
              </p:spPr>
              <p:txBody>
                <a:bodyPr vert="horz" wrap="square" lIns="80677" tIns="40338" rIns="80677" bIns="40338" numCol="1" anchor="t" anchorCtr="0" compatLnSpc="1">
                  <a:prstTxWarp prst="textNoShape">
                    <a:avLst/>
                  </a:prstTxWarp>
                </a:bodyPr>
                <a:lstStyle/>
                <a:p>
                  <a:pPr marL="0" marR="0" lvl="0" indent="0" algn="ctr" defTabSz="80677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8" name="Intelligent Cloud">
                  <a:extLst>
                    <a:ext uri="{FF2B5EF4-FFF2-40B4-BE49-F238E27FC236}">
                      <a16:creationId xmlns:a16="http://schemas.microsoft.com/office/drawing/2014/main" id="{22B497F8-509A-4F41-BD37-E9F9A70A1664}"/>
                    </a:ext>
                  </a:extLst>
                </p:cNvPr>
                <p:cNvSpPr txBox="1"/>
                <p:nvPr/>
              </p:nvSpPr>
              <p:spPr bwMode="black">
                <a:xfrm>
                  <a:off x="5109168" y="3607149"/>
                  <a:ext cx="1966941" cy="320540"/>
                </a:xfrm>
                <a:prstGeom prst="rect">
                  <a:avLst/>
                </a:prstGeom>
                <a:noFill/>
              </p:spPr>
              <p:txBody>
                <a:bodyPr wrap="none" lIns="0" tIns="0" rIns="0" bIns="0" rtlCol="0">
                  <a:spAutoFit/>
                </a:bodyPr>
                <a:lstStyle/>
                <a:p>
                  <a:pPr marL="0" marR="0" lvl="0" indent="0" algn="ctr" defTabSz="430279" rtl="0" eaLnBrk="1" fontAlgn="auto" latinLnBrk="0" hangingPunct="1">
                    <a:lnSpc>
                      <a:spcPct val="100000"/>
                    </a:lnSpc>
                    <a:spcBef>
                      <a:spcPts val="0"/>
                    </a:spcBef>
                    <a:spcAft>
                      <a:spcPts val="0"/>
                    </a:spcAft>
                    <a:buClrTx/>
                    <a:buSzTx/>
                    <a:buFontTx/>
                    <a:buNone/>
                    <a:tabLst/>
                    <a:defRPr/>
                  </a:pPr>
                  <a:r>
                    <a:rPr kumimoji="0" lang="en-US" sz="1800" b="0" i="0" u="none" strike="noStrike" kern="0" cap="none" spc="-24" normalizeH="0" baseline="0" noProof="0">
                      <a:ln>
                        <a:noFill/>
                      </a:ln>
                      <a:solidFill>
                        <a:srgbClr val="50E6FF"/>
                      </a:solidFill>
                      <a:effectLst/>
                      <a:uLnTx/>
                      <a:uFillTx/>
                      <a:latin typeface="Segoe UI Semibold"/>
                      <a:ea typeface="+mn-ea"/>
                      <a:cs typeface="Segoe UI Semilight" panose="020B0402040204020203" pitchFamily="34" charset="0"/>
                    </a:rPr>
                    <a:t>Intelligent Cloud</a:t>
                  </a:r>
                </a:p>
              </p:txBody>
            </p:sp>
          </p:grpSp>
          <p:grpSp>
            <p:nvGrpSpPr>
              <p:cNvPr id="5" name="Group 4">
                <a:extLst>
                  <a:ext uri="{FF2B5EF4-FFF2-40B4-BE49-F238E27FC236}">
                    <a16:creationId xmlns:a16="http://schemas.microsoft.com/office/drawing/2014/main" id="{9A97215E-2B6A-404B-B319-93BFA1B410F7}"/>
                  </a:ext>
                </a:extLst>
              </p:cNvPr>
              <p:cNvGrpSpPr/>
              <p:nvPr/>
            </p:nvGrpSpPr>
            <p:grpSpPr bwMode="black">
              <a:xfrm>
                <a:off x="4002396" y="1281551"/>
                <a:ext cx="4177765" cy="4177766"/>
                <a:chOff x="4002396" y="1281551"/>
                <a:chExt cx="4177765" cy="4177766"/>
              </a:xfrm>
            </p:grpSpPr>
            <p:sp>
              <p:nvSpPr>
                <p:cNvPr id="114" name="Inner circle">
                  <a:extLst>
                    <a:ext uri="{FF2B5EF4-FFF2-40B4-BE49-F238E27FC236}">
                      <a16:creationId xmlns:a16="http://schemas.microsoft.com/office/drawing/2014/main" id="{F5ED5468-2D2F-4479-BDE7-0FF240BD2A28}"/>
                    </a:ext>
                  </a:extLst>
                </p:cNvPr>
                <p:cNvSpPr/>
                <p:nvPr/>
              </p:nvSpPr>
              <p:spPr bwMode="black">
                <a:xfrm>
                  <a:off x="4365680" y="1644835"/>
                  <a:ext cx="3451198" cy="3451198"/>
                </a:xfrm>
                <a:prstGeom prst="ellipse">
                  <a:avLst/>
                </a:prstGeom>
                <a:noFill/>
                <a:ln w="254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5" name="Zigzag">
                  <a:extLst>
                    <a:ext uri="{FF2B5EF4-FFF2-40B4-BE49-F238E27FC236}">
                      <a16:creationId xmlns:a16="http://schemas.microsoft.com/office/drawing/2014/main" id="{D4EDEF7F-5CF2-4460-B850-5BC6CD8354F6}"/>
                    </a:ext>
                  </a:extLst>
                </p:cNvPr>
                <p:cNvSpPr>
                  <a:spLocks/>
                </p:cNvSpPr>
                <p:nvPr/>
              </p:nvSpPr>
              <p:spPr bwMode="black">
                <a:xfrm>
                  <a:off x="4020560" y="1301018"/>
                  <a:ext cx="4141437" cy="4138833"/>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5971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50 w 10000"/>
                    <a:gd name="connsiteY28" fmla="*/ 6667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073 w 10000"/>
                    <a:gd name="connsiteY2" fmla="*/ 2086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40 w 10000"/>
                    <a:gd name="connsiteY9" fmla="*/ 785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35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52 w 10000"/>
                    <a:gd name="connsiteY9" fmla="*/ 822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36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078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69 w 10000"/>
                    <a:gd name="connsiteY11" fmla="*/ 2218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09 w 10000"/>
                    <a:gd name="connsiteY12" fmla="*/ 3394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10000"/>
                    <a:gd name="connsiteY0" fmla="*/ 3394 h 10000"/>
                    <a:gd name="connsiteX1" fmla="*/ 834 w 10000"/>
                    <a:gd name="connsiteY1" fmla="*/ 2078 h 10000"/>
                    <a:gd name="connsiteX2" fmla="*/ 2110 w 10000"/>
                    <a:gd name="connsiteY2" fmla="*/ 2068 h 10000"/>
                    <a:gd name="connsiteX3" fmla="*/ 2232 w 10000"/>
                    <a:gd name="connsiteY3" fmla="*/ 745 h 10000"/>
                    <a:gd name="connsiteX4" fmla="*/ 3447 w 10000"/>
                    <a:gd name="connsiteY4" fmla="*/ 1174 h 10000"/>
                    <a:gd name="connsiteX5" fmla="*/ 4122 w 10000"/>
                    <a:gd name="connsiteY5" fmla="*/ 0 h 10000"/>
                    <a:gd name="connsiteX6" fmla="*/ 5004 w 10000"/>
                    <a:gd name="connsiteY6" fmla="*/ 880 h 10000"/>
                    <a:gd name="connsiteX7" fmla="*/ 6052 w 10000"/>
                    <a:gd name="connsiteY7" fmla="*/ 16 h 10000"/>
                    <a:gd name="connsiteX8" fmla="*/ 6553 w 10000"/>
                    <a:gd name="connsiteY8" fmla="*/ 1182 h 10000"/>
                    <a:gd name="connsiteX9" fmla="*/ 7889 w 10000"/>
                    <a:gd name="connsiteY9" fmla="*/ 828 h 10000"/>
                    <a:gd name="connsiteX10" fmla="*/ 7947 w 10000"/>
                    <a:gd name="connsiteY10" fmla="*/ 2115 h 10000"/>
                    <a:gd name="connsiteX11" fmla="*/ 9275 w 10000"/>
                    <a:gd name="connsiteY11" fmla="*/ 2175 h 10000"/>
                    <a:gd name="connsiteX12" fmla="*/ 8876 w 10000"/>
                    <a:gd name="connsiteY12" fmla="*/ 3437 h 10000"/>
                    <a:gd name="connsiteX13" fmla="*/ 10000 w 10000"/>
                    <a:gd name="connsiteY13" fmla="*/ 4021 h 10000"/>
                    <a:gd name="connsiteX14" fmla="*/ 9134 w 10000"/>
                    <a:gd name="connsiteY14" fmla="*/ 4996 h 10000"/>
                    <a:gd name="connsiteX15" fmla="*/ 9976 w 10000"/>
                    <a:gd name="connsiteY15" fmla="*/ 6059 h 10000"/>
                    <a:gd name="connsiteX16" fmla="*/ 8809 w 10000"/>
                    <a:gd name="connsiteY16" fmla="*/ 6614 h 10000"/>
                    <a:gd name="connsiteX17" fmla="*/ 9174 w 10000"/>
                    <a:gd name="connsiteY17" fmla="*/ 7898 h 10000"/>
                    <a:gd name="connsiteX18" fmla="*/ 7919 w 10000"/>
                    <a:gd name="connsiteY18" fmla="*/ 7922 h 10000"/>
                    <a:gd name="connsiteX19" fmla="*/ 7776 w 10000"/>
                    <a:gd name="connsiteY19" fmla="*/ 9262 h 10000"/>
                    <a:gd name="connsiteX20" fmla="*/ 6545 w 10000"/>
                    <a:gd name="connsiteY20" fmla="*/ 8818 h 10000"/>
                    <a:gd name="connsiteX21" fmla="*/ 5894 w 10000"/>
                    <a:gd name="connsiteY21" fmla="*/ 10000 h 10000"/>
                    <a:gd name="connsiteX22" fmla="*/ 4996 w 10000"/>
                    <a:gd name="connsiteY22" fmla="*/ 9120 h 10000"/>
                    <a:gd name="connsiteX23" fmla="*/ 3932 w 10000"/>
                    <a:gd name="connsiteY23" fmla="*/ 9968 h 10000"/>
                    <a:gd name="connsiteX24" fmla="*/ 3439 w 10000"/>
                    <a:gd name="connsiteY24" fmla="*/ 8803 h 10000"/>
                    <a:gd name="connsiteX25" fmla="*/ 2160 w 10000"/>
                    <a:gd name="connsiteY25" fmla="*/ 9215 h 10000"/>
                    <a:gd name="connsiteX26" fmla="*/ 2073 w 10000"/>
                    <a:gd name="connsiteY26" fmla="*/ 7898 h 10000"/>
                    <a:gd name="connsiteX27" fmla="*/ 731 w 10000"/>
                    <a:gd name="connsiteY27" fmla="*/ 7756 h 10000"/>
                    <a:gd name="connsiteX28" fmla="*/ 1174 w 10000"/>
                    <a:gd name="connsiteY28" fmla="*/ 6624 h 10000"/>
                    <a:gd name="connsiteX29" fmla="*/ 0 w 10000"/>
                    <a:gd name="connsiteY29" fmla="*/ 6050 h 10000"/>
                    <a:gd name="connsiteX30" fmla="*/ 874 w 10000"/>
                    <a:gd name="connsiteY30" fmla="*/ 4988 h 10000"/>
                    <a:gd name="connsiteX31" fmla="*/ 32 w 10000"/>
                    <a:gd name="connsiteY31" fmla="*/ 3941 h 10000"/>
                    <a:gd name="connsiteX32" fmla="*/ 1191 w 10000"/>
                    <a:gd name="connsiteY32" fmla="*/ 3394 h 10000"/>
                    <a:gd name="connsiteX0" fmla="*/ 1191 w 9976"/>
                    <a:gd name="connsiteY0" fmla="*/ 3394 h 10000"/>
                    <a:gd name="connsiteX1" fmla="*/ 834 w 9976"/>
                    <a:gd name="connsiteY1" fmla="*/ 2078 h 10000"/>
                    <a:gd name="connsiteX2" fmla="*/ 2110 w 9976"/>
                    <a:gd name="connsiteY2" fmla="*/ 2068 h 10000"/>
                    <a:gd name="connsiteX3" fmla="*/ 2232 w 9976"/>
                    <a:gd name="connsiteY3" fmla="*/ 745 h 10000"/>
                    <a:gd name="connsiteX4" fmla="*/ 3447 w 9976"/>
                    <a:gd name="connsiteY4" fmla="*/ 1174 h 10000"/>
                    <a:gd name="connsiteX5" fmla="*/ 4122 w 9976"/>
                    <a:gd name="connsiteY5" fmla="*/ 0 h 10000"/>
                    <a:gd name="connsiteX6" fmla="*/ 5004 w 9976"/>
                    <a:gd name="connsiteY6" fmla="*/ 880 h 10000"/>
                    <a:gd name="connsiteX7" fmla="*/ 6052 w 9976"/>
                    <a:gd name="connsiteY7" fmla="*/ 16 h 10000"/>
                    <a:gd name="connsiteX8" fmla="*/ 6553 w 9976"/>
                    <a:gd name="connsiteY8" fmla="*/ 1182 h 10000"/>
                    <a:gd name="connsiteX9" fmla="*/ 7889 w 9976"/>
                    <a:gd name="connsiteY9" fmla="*/ 828 h 10000"/>
                    <a:gd name="connsiteX10" fmla="*/ 7947 w 9976"/>
                    <a:gd name="connsiteY10" fmla="*/ 2115 h 10000"/>
                    <a:gd name="connsiteX11" fmla="*/ 9275 w 9976"/>
                    <a:gd name="connsiteY11" fmla="*/ 2175 h 10000"/>
                    <a:gd name="connsiteX12" fmla="*/ 8876 w 9976"/>
                    <a:gd name="connsiteY12" fmla="*/ 3437 h 10000"/>
                    <a:gd name="connsiteX13" fmla="*/ 9976 w 9976"/>
                    <a:gd name="connsiteY13" fmla="*/ 4039 h 10000"/>
                    <a:gd name="connsiteX14" fmla="*/ 9134 w 9976"/>
                    <a:gd name="connsiteY14" fmla="*/ 4996 h 10000"/>
                    <a:gd name="connsiteX15" fmla="*/ 9976 w 9976"/>
                    <a:gd name="connsiteY15" fmla="*/ 6059 h 10000"/>
                    <a:gd name="connsiteX16" fmla="*/ 8809 w 9976"/>
                    <a:gd name="connsiteY16" fmla="*/ 6614 h 10000"/>
                    <a:gd name="connsiteX17" fmla="*/ 9174 w 9976"/>
                    <a:gd name="connsiteY17" fmla="*/ 7898 h 10000"/>
                    <a:gd name="connsiteX18" fmla="*/ 7919 w 9976"/>
                    <a:gd name="connsiteY18" fmla="*/ 7922 h 10000"/>
                    <a:gd name="connsiteX19" fmla="*/ 7776 w 9976"/>
                    <a:gd name="connsiteY19" fmla="*/ 9262 h 10000"/>
                    <a:gd name="connsiteX20" fmla="*/ 6545 w 9976"/>
                    <a:gd name="connsiteY20" fmla="*/ 8818 h 10000"/>
                    <a:gd name="connsiteX21" fmla="*/ 5894 w 9976"/>
                    <a:gd name="connsiteY21" fmla="*/ 10000 h 10000"/>
                    <a:gd name="connsiteX22" fmla="*/ 4996 w 9976"/>
                    <a:gd name="connsiteY22" fmla="*/ 9120 h 10000"/>
                    <a:gd name="connsiteX23" fmla="*/ 3932 w 9976"/>
                    <a:gd name="connsiteY23" fmla="*/ 9968 h 10000"/>
                    <a:gd name="connsiteX24" fmla="*/ 3439 w 9976"/>
                    <a:gd name="connsiteY24" fmla="*/ 8803 h 10000"/>
                    <a:gd name="connsiteX25" fmla="*/ 2160 w 9976"/>
                    <a:gd name="connsiteY25" fmla="*/ 9215 h 10000"/>
                    <a:gd name="connsiteX26" fmla="*/ 2073 w 9976"/>
                    <a:gd name="connsiteY26" fmla="*/ 7898 h 10000"/>
                    <a:gd name="connsiteX27" fmla="*/ 731 w 9976"/>
                    <a:gd name="connsiteY27" fmla="*/ 7756 h 10000"/>
                    <a:gd name="connsiteX28" fmla="*/ 1174 w 9976"/>
                    <a:gd name="connsiteY28" fmla="*/ 6624 h 10000"/>
                    <a:gd name="connsiteX29" fmla="*/ 0 w 9976"/>
                    <a:gd name="connsiteY29" fmla="*/ 6050 h 10000"/>
                    <a:gd name="connsiteX30" fmla="*/ 874 w 9976"/>
                    <a:gd name="connsiteY30" fmla="*/ 4988 h 10000"/>
                    <a:gd name="connsiteX31" fmla="*/ 32 w 9976"/>
                    <a:gd name="connsiteY31" fmla="*/ 3941 h 10000"/>
                    <a:gd name="connsiteX32" fmla="*/ 1191 w 9976"/>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10000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30 w 10000"/>
                    <a:gd name="connsiteY16" fmla="*/ 6614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69 w 10000"/>
                    <a:gd name="connsiteY15" fmla="*/ 605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196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7922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898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38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795 w 10000"/>
                    <a:gd name="connsiteY19" fmla="*/ 9262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274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61 w 10000"/>
                    <a:gd name="connsiteY20" fmla="*/ 8818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65 w 10000"/>
                    <a:gd name="connsiteY25" fmla="*/ 9215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78 w 10000"/>
                    <a:gd name="connsiteY26" fmla="*/ 7898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33 w 10000"/>
                    <a:gd name="connsiteY27" fmla="*/ 7756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97 w 10000"/>
                    <a:gd name="connsiteY12" fmla="*/ 3437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97 w 10000"/>
                    <a:gd name="connsiteY11" fmla="*/ 2175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00"/>
                    <a:gd name="connsiteY0" fmla="*/ 3394 h 10000"/>
                    <a:gd name="connsiteX1" fmla="*/ 836 w 10000"/>
                    <a:gd name="connsiteY1" fmla="*/ 2078 h 10000"/>
                    <a:gd name="connsiteX2" fmla="*/ 2115 w 10000"/>
                    <a:gd name="connsiteY2" fmla="*/ 2068 h 10000"/>
                    <a:gd name="connsiteX3" fmla="*/ 2237 w 10000"/>
                    <a:gd name="connsiteY3" fmla="*/ 745 h 10000"/>
                    <a:gd name="connsiteX4" fmla="*/ 3455 w 10000"/>
                    <a:gd name="connsiteY4" fmla="*/ 1174 h 10000"/>
                    <a:gd name="connsiteX5" fmla="*/ 4132 w 10000"/>
                    <a:gd name="connsiteY5" fmla="*/ 0 h 10000"/>
                    <a:gd name="connsiteX6" fmla="*/ 5016 w 10000"/>
                    <a:gd name="connsiteY6" fmla="*/ 880 h 10000"/>
                    <a:gd name="connsiteX7" fmla="*/ 6067 w 10000"/>
                    <a:gd name="connsiteY7" fmla="*/ 16 h 10000"/>
                    <a:gd name="connsiteX8" fmla="*/ 6569 w 10000"/>
                    <a:gd name="connsiteY8" fmla="*/ 1182 h 10000"/>
                    <a:gd name="connsiteX9" fmla="*/ 7908 w 10000"/>
                    <a:gd name="connsiteY9" fmla="*/ 828 h 10000"/>
                    <a:gd name="connsiteX10" fmla="*/ 7966 w 10000"/>
                    <a:gd name="connsiteY10" fmla="*/ 2115 h 10000"/>
                    <a:gd name="connsiteX11" fmla="*/ 9279 w 10000"/>
                    <a:gd name="connsiteY11" fmla="*/ 2184 h 10000"/>
                    <a:gd name="connsiteX12" fmla="*/ 8870 w 10000"/>
                    <a:gd name="connsiteY12" fmla="*/ 3446 h 10000"/>
                    <a:gd name="connsiteX13" fmla="*/ 10000 w 10000"/>
                    <a:gd name="connsiteY13" fmla="*/ 4039 h 10000"/>
                    <a:gd name="connsiteX14" fmla="*/ 9193 w 10000"/>
                    <a:gd name="connsiteY14" fmla="*/ 5033 h 10000"/>
                    <a:gd name="connsiteX15" fmla="*/ 9987 w 10000"/>
                    <a:gd name="connsiteY15" fmla="*/ 6089 h 10000"/>
                    <a:gd name="connsiteX16" fmla="*/ 8842 w 10000"/>
                    <a:gd name="connsiteY16" fmla="*/ 6669 h 10000"/>
                    <a:gd name="connsiteX17" fmla="*/ 9233 w 10000"/>
                    <a:gd name="connsiteY17" fmla="*/ 7922 h 10000"/>
                    <a:gd name="connsiteX18" fmla="*/ 7920 w 10000"/>
                    <a:gd name="connsiteY18" fmla="*/ 8007 h 10000"/>
                    <a:gd name="connsiteX19" fmla="*/ 7826 w 10000"/>
                    <a:gd name="connsiteY19" fmla="*/ 9353 h 10000"/>
                    <a:gd name="connsiteX20" fmla="*/ 6555 w 10000"/>
                    <a:gd name="connsiteY20" fmla="*/ 8836 h 10000"/>
                    <a:gd name="connsiteX21" fmla="*/ 5908 w 10000"/>
                    <a:gd name="connsiteY21" fmla="*/ 10000 h 10000"/>
                    <a:gd name="connsiteX22" fmla="*/ 5008 w 10000"/>
                    <a:gd name="connsiteY22" fmla="*/ 9120 h 10000"/>
                    <a:gd name="connsiteX23" fmla="*/ 3941 w 10000"/>
                    <a:gd name="connsiteY23" fmla="*/ 9968 h 10000"/>
                    <a:gd name="connsiteX24" fmla="*/ 3447 w 10000"/>
                    <a:gd name="connsiteY24" fmla="*/ 8803 h 10000"/>
                    <a:gd name="connsiteX25" fmla="*/ 2153 w 10000"/>
                    <a:gd name="connsiteY25" fmla="*/ 9282 h 10000"/>
                    <a:gd name="connsiteX26" fmla="*/ 2041 w 10000"/>
                    <a:gd name="connsiteY26" fmla="*/ 7910 h 10000"/>
                    <a:gd name="connsiteX27" fmla="*/ 715 w 10000"/>
                    <a:gd name="connsiteY27" fmla="*/ 7793 h 10000"/>
                    <a:gd name="connsiteX28" fmla="*/ 1177 w 10000"/>
                    <a:gd name="connsiteY28" fmla="*/ 6624 h 10000"/>
                    <a:gd name="connsiteX29" fmla="*/ 0 w 10000"/>
                    <a:gd name="connsiteY29" fmla="*/ 6050 h 10000"/>
                    <a:gd name="connsiteX30" fmla="*/ 876 w 10000"/>
                    <a:gd name="connsiteY30" fmla="*/ 4988 h 10000"/>
                    <a:gd name="connsiteX31" fmla="*/ 32 w 10000"/>
                    <a:gd name="connsiteY31" fmla="*/ 3941 h 10000"/>
                    <a:gd name="connsiteX32" fmla="*/ 1194 w 10000"/>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89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93 w 10018"/>
                    <a:gd name="connsiteY14" fmla="*/ 5033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32 w 10018"/>
                    <a:gd name="connsiteY31" fmla="*/ 3941 h 10000"/>
                    <a:gd name="connsiteX32" fmla="*/ 1194 w 10018"/>
                    <a:gd name="connsiteY32" fmla="*/ 3394 h 10000"/>
                    <a:gd name="connsiteX0" fmla="*/ 1194 w 10018"/>
                    <a:gd name="connsiteY0" fmla="*/ 3394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394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76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67 w 10018"/>
                    <a:gd name="connsiteY30" fmla="*/ 4988 h 10000"/>
                    <a:gd name="connsiteX31" fmla="*/ 50 w 10018"/>
                    <a:gd name="connsiteY31" fmla="*/ 3950 h 10000"/>
                    <a:gd name="connsiteX32" fmla="*/ 1194 w 10018"/>
                    <a:gd name="connsiteY32" fmla="*/ 3403 h 10000"/>
                    <a:gd name="connsiteX0" fmla="*/ 1194 w 10018"/>
                    <a:gd name="connsiteY0" fmla="*/ 3403 h 10000"/>
                    <a:gd name="connsiteX1" fmla="*/ 836 w 10018"/>
                    <a:gd name="connsiteY1" fmla="*/ 2078 h 10000"/>
                    <a:gd name="connsiteX2" fmla="*/ 2115 w 10018"/>
                    <a:gd name="connsiteY2" fmla="*/ 2068 h 10000"/>
                    <a:gd name="connsiteX3" fmla="*/ 2237 w 10018"/>
                    <a:gd name="connsiteY3" fmla="*/ 745 h 10000"/>
                    <a:gd name="connsiteX4" fmla="*/ 3455 w 10018"/>
                    <a:gd name="connsiteY4" fmla="*/ 1174 h 10000"/>
                    <a:gd name="connsiteX5" fmla="*/ 4132 w 10018"/>
                    <a:gd name="connsiteY5" fmla="*/ 0 h 10000"/>
                    <a:gd name="connsiteX6" fmla="*/ 5016 w 10018"/>
                    <a:gd name="connsiteY6" fmla="*/ 880 h 10000"/>
                    <a:gd name="connsiteX7" fmla="*/ 6067 w 10018"/>
                    <a:gd name="connsiteY7" fmla="*/ 16 h 10000"/>
                    <a:gd name="connsiteX8" fmla="*/ 6569 w 10018"/>
                    <a:gd name="connsiteY8" fmla="*/ 1182 h 10000"/>
                    <a:gd name="connsiteX9" fmla="*/ 7908 w 10018"/>
                    <a:gd name="connsiteY9" fmla="*/ 828 h 10000"/>
                    <a:gd name="connsiteX10" fmla="*/ 7966 w 10018"/>
                    <a:gd name="connsiteY10" fmla="*/ 2115 h 10000"/>
                    <a:gd name="connsiteX11" fmla="*/ 9279 w 10018"/>
                    <a:gd name="connsiteY11" fmla="*/ 2184 h 10000"/>
                    <a:gd name="connsiteX12" fmla="*/ 8870 w 10018"/>
                    <a:gd name="connsiteY12" fmla="*/ 3446 h 10000"/>
                    <a:gd name="connsiteX13" fmla="*/ 10018 w 10018"/>
                    <a:gd name="connsiteY13" fmla="*/ 4002 h 10000"/>
                    <a:gd name="connsiteX14" fmla="*/ 9175 w 10018"/>
                    <a:gd name="connsiteY14" fmla="*/ 5051 h 10000"/>
                    <a:gd name="connsiteX15" fmla="*/ 9987 w 10018"/>
                    <a:gd name="connsiteY15" fmla="*/ 6062 h 10000"/>
                    <a:gd name="connsiteX16" fmla="*/ 8842 w 10018"/>
                    <a:gd name="connsiteY16" fmla="*/ 6669 h 10000"/>
                    <a:gd name="connsiteX17" fmla="*/ 9233 w 10018"/>
                    <a:gd name="connsiteY17" fmla="*/ 7922 h 10000"/>
                    <a:gd name="connsiteX18" fmla="*/ 7920 w 10018"/>
                    <a:gd name="connsiteY18" fmla="*/ 8007 h 10000"/>
                    <a:gd name="connsiteX19" fmla="*/ 7826 w 10018"/>
                    <a:gd name="connsiteY19" fmla="*/ 9353 h 10000"/>
                    <a:gd name="connsiteX20" fmla="*/ 6555 w 10018"/>
                    <a:gd name="connsiteY20" fmla="*/ 8836 h 10000"/>
                    <a:gd name="connsiteX21" fmla="*/ 5908 w 10018"/>
                    <a:gd name="connsiteY21" fmla="*/ 10000 h 10000"/>
                    <a:gd name="connsiteX22" fmla="*/ 5008 w 10018"/>
                    <a:gd name="connsiteY22" fmla="*/ 9120 h 10000"/>
                    <a:gd name="connsiteX23" fmla="*/ 3941 w 10018"/>
                    <a:gd name="connsiteY23" fmla="*/ 9968 h 10000"/>
                    <a:gd name="connsiteX24" fmla="*/ 3447 w 10018"/>
                    <a:gd name="connsiteY24" fmla="*/ 8803 h 10000"/>
                    <a:gd name="connsiteX25" fmla="*/ 2153 w 10018"/>
                    <a:gd name="connsiteY25" fmla="*/ 9282 h 10000"/>
                    <a:gd name="connsiteX26" fmla="*/ 2041 w 10018"/>
                    <a:gd name="connsiteY26" fmla="*/ 7910 h 10000"/>
                    <a:gd name="connsiteX27" fmla="*/ 715 w 10018"/>
                    <a:gd name="connsiteY27" fmla="*/ 7793 h 10000"/>
                    <a:gd name="connsiteX28" fmla="*/ 1177 w 10018"/>
                    <a:gd name="connsiteY28" fmla="*/ 6624 h 10000"/>
                    <a:gd name="connsiteX29" fmla="*/ 0 w 10018"/>
                    <a:gd name="connsiteY29" fmla="*/ 6050 h 10000"/>
                    <a:gd name="connsiteX30" fmla="*/ 858 w 10018"/>
                    <a:gd name="connsiteY30" fmla="*/ 4997 h 10000"/>
                    <a:gd name="connsiteX31" fmla="*/ 50 w 10018"/>
                    <a:gd name="connsiteY31" fmla="*/ 3950 h 10000"/>
                    <a:gd name="connsiteX32" fmla="*/ 1194 w 10018"/>
                    <a:gd name="connsiteY32" fmla="*/ 340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18" h="10000">
                      <a:moveTo>
                        <a:pt x="1194" y="3403"/>
                      </a:moveTo>
                      <a:cubicBezTo>
                        <a:pt x="1075" y="2964"/>
                        <a:pt x="955" y="2517"/>
                        <a:pt x="836" y="2078"/>
                      </a:cubicBezTo>
                      <a:lnTo>
                        <a:pt x="2115" y="2068"/>
                      </a:lnTo>
                      <a:cubicBezTo>
                        <a:pt x="2156" y="1627"/>
                        <a:pt x="2196" y="1186"/>
                        <a:pt x="2237" y="745"/>
                      </a:cubicBezTo>
                      <a:lnTo>
                        <a:pt x="3455" y="1174"/>
                      </a:lnTo>
                      <a:lnTo>
                        <a:pt x="4132" y="0"/>
                      </a:lnTo>
                      <a:lnTo>
                        <a:pt x="5016" y="880"/>
                      </a:lnTo>
                      <a:lnTo>
                        <a:pt x="6067" y="16"/>
                      </a:lnTo>
                      <a:lnTo>
                        <a:pt x="6569" y="1182"/>
                      </a:lnTo>
                      <a:lnTo>
                        <a:pt x="7908" y="828"/>
                      </a:lnTo>
                      <a:cubicBezTo>
                        <a:pt x="7940" y="1259"/>
                        <a:pt x="7934" y="1684"/>
                        <a:pt x="7966" y="2115"/>
                      </a:cubicBezTo>
                      <a:lnTo>
                        <a:pt x="9279" y="2184"/>
                      </a:lnTo>
                      <a:cubicBezTo>
                        <a:pt x="9146" y="2605"/>
                        <a:pt x="9003" y="3025"/>
                        <a:pt x="8870" y="3446"/>
                      </a:cubicBezTo>
                      <a:lnTo>
                        <a:pt x="10018" y="4002"/>
                      </a:lnTo>
                      <a:lnTo>
                        <a:pt x="9175" y="5051"/>
                      </a:lnTo>
                      <a:lnTo>
                        <a:pt x="9987" y="6062"/>
                      </a:lnTo>
                      <a:lnTo>
                        <a:pt x="8842" y="6669"/>
                      </a:lnTo>
                      <a:cubicBezTo>
                        <a:pt x="8972" y="7079"/>
                        <a:pt x="9103" y="7512"/>
                        <a:pt x="9233" y="7922"/>
                      </a:cubicBezTo>
                      <a:lnTo>
                        <a:pt x="7920" y="8007"/>
                      </a:lnTo>
                      <a:cubicBezTo>
                        <a:pt x="7872" y="8454"/>
                        <a:pt x="7874" y="8906"/>
                        <a:pt x="7826" y="9353"/>
                      </a:cubicBezTo>
                      <a:lnTo>
                        <a:pt x="6555" y="8836"/>
                      </a:lnTo>
                      <a:lnTo>
                        <a:pt x="5908" y="10000"/>
                      </a:lnTo>
                      <a:lnTo>
                        <a:pt x="5008" y="9120"/>
                      </a:lnTo>
                      <a:lnTo>
                        <a:pt x="3941" y="9968"/>
                      </a:lnTo>
                      <a:lnTo>
                        <a:pt x="3447" y="8803"/>
                      </a:lnTo>
                      <a:lnTo>
                        <a:pt x="2153" y="9282"/>
                      </a:lnTo>
                      <a:cubicBezTo>
                        <a:pt x="2128" y="8821"/>
                        <a:pt x="2066" y="8371"/>
                        <a:pt x="2041" y="7910"/>
                      </a:cubicBezTo>
                      <a:lnTo>
                        <a:pt x="715" y="7793"/>
                      </a:lnTo>
                      <a:lnTo>
                        <a:pt x="1177" y="6624"/>
                      </a:lnTo>
                      <a:lnTo>
                        <a:pt x="0" y="6050"/>
                      </a:lnTo>
                      <a:lnTo>
                        <a:pt x="858" y="4997"/>
                      </a:lnTo>
                      <a:lnTo>
                        <a:pt x="50" y="3950"/>
                      </a:lnTo>
                      <a:lnTo>
                        <a:pt x="1194" y="3403"/>
                      </a:lnTo>
                      <a:close/>
                    </a:path>
                  </a:pathLst>
                </a:custGeom>
                <a:noFill/>
                <a:ln w="25400" cap="rnd">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Outer circle">
                  <a:extLst>
                    <a:ext uri="{FF2B5EF4-FFF2-40B4-BE49-F238E27FC236}">
                      <a16:creationId xmlns:a16="http://schemas.microsoft.com/office/drawing/2014/main" id="{3231BCE4-B201-4F81-B434-9E0D5A9A8808}"/>
                    </a:ext>
                  </a:extLst>
                </p:cNvPr>
                <p:cNvSpPr/>
                <p:nvPr/>
              </p:nvSpPr>
              <p:spPr bwMode="black">
                <a:xfrm>
                  <a:off x="4002396" y="1281551"/>
                  <a:ext cx="4177765" cy="4177766"/>
                </a:xfrm>
                <a:prstGeom prst="ellipse">
                  <a:avLst/>
                </a:prstGeom>
                <a:noFill/>
                <a:ln w="254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useBgFill="1">
            <p:nvSpPr>
              <p:cNvPr id="6" name="White_mask">
                <a:extLst>
                  <a:ext uri="{FF2B5EF4-FFF2-40B4-BE49-F238E27FC236}">
                    <a16:creationId xmlns:a16="http://schemas.microsoft.com/office/drawing/2014/main" id="{C4E93D2A-760E-4FA5-9307-D5C92A3576B7}"/>
                  </a:ext>
                </a:extLst>
              </p:cNvPr>
              <p:cNvSpPr/>
              <p:nvPr/>
            </p:nvSpPr>
            <p:spPr bwMode="black">
              <a:xfrm>
                <a:off x="4711720" y="5112097"/>
                <a:ext cx="2759116" cy="533274"/>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ntelligent Cloud text">
                <a:extLst>
                  <a:ext uri="{FF2B5EF4-FFF2-40B4-BE49-F238E27FC236}">
                    <a16:creationId xmlns:a16="http://schemas.microsoft.com/office/drawing/2014/main" id="{D2572E7B-CF76-4F82-B1EA-C9B67231E10C}"/>
                  </a:ext>
                </a:extLst>
              </p:cNvPr>
              <p:cNvSpPr txBox="1"/>
              <p:nvPr/>
            </p:nvSpPr>
            <p:spPr bwMode="black">
              <a:xfrm>
                <a:off x="6091246" y="3616767"/>
                <a:ext cx="65"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49" normalizeH="0" baseline="0" noProof="0">
                  <a:ln>
                    <a:noFill/>
                  </a:ln>
                  <a:gradFill>
                    <a:gsLst>
                      <a:gs pos="14921">
                        <a:srgbClr val="FFFFFF"/>
                      </a:gs>
                      <a:gs pos="40000">
                        <a:srgbClr val="FFFFFF"/>
                      </a:gs>
                    </a:gsLst>
                    <a:lin ang="5400000" scaled="1"/>
                  </a:gradFill>
                  <a:effectLst/>
                  <a:uLnTx/>
                  <a:uFillTx/>
                  <a:latin typeface="Segoe UI Semibold"/>
                  <a:ea typeface="+mn-ea"/>
                  <a:cs typeface="Segoe UI Semilight" panose="020B0402040204020203" pitchFamily="34" charset="0"/>
                </a:endParaRPr>
              </a:p>
            </p:txBody>
          </p:sp>
          <p:sp>
            <p:nvSpPr>
              <p:cNvPr id="8" name="Intelligent Edge text">
                <a:extLst>
                  <a:ext uri="{FF2B5EF4-FFF2-40B4-BE49-F238E27FC236}">
                    <a16:creationId xmlns:a16="http://schemas.microsoft.com/office/drawing/2014/main" id="{22D6F0AE-46A5-4AC4-8F0A-CEC118FA5D08}"/>
                  </a:ext>
                </a:extLst>
              </p:cNvPr>
              <p:cNvSpPr txBox="1"/>
              <p:nvPr/>
            </p:nvSpPr>
            <p:spPr bwMode="black">
              <a:xfrm>
                <a:off x="6091246" y="5304012"/>
                <a:ext cx="65"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49" normalizeH="0" baseline="0" noProof="0">
                  <a:ln>
                    <a:noFill/>
                  </a:ln>
                  <a:gradFill>
                    <a:gsLst>
                      <a:gs pos="14921">
                        <a:srgbClr val="FFFFFF"/>
                      </a:gs>
                      <a:gs pos="40000">
                        <a:srgbClr val="FFFFFF"/>
                      </a:gs>
                    </a:gsLst>
                    <a:lin ang="5400000" scaled="1"/>
                  </a:gradFill>
                  <a:effectLst/>
                  <a:uLnTx/>
                  <a:uFillTx/>
                  <a:latin typeface="Segoe UI Semibold"/>
                  <a:ea typeface="+mn-ea"/>
                  <a:cs typeface="Segoe UI Semilight" panose="020B0402040204020203" pitchFamily="34" charset="0"/>
                </a:endParaRPr>
              </a:p>
            </p:txBody>
          </p:sp>
          <p:grpSp>
            <p:nvGrpSpPr>
              <p:cNvPr id="9" name="Group 8">
                <a:extLst>
                  <a:ext uri="{FF2B5EF4-FFF2-40B4-BE49-F238E27FC236}">
                    <a16:creationId xmlns:a16="http://schemas.microsoft.com/office/drawing/2014/main" id="{9C43C54F-1767-44C9-AB1D-1EC699EFC60B}"/>
                  </a:ext>
                </a:extLst>
              </p:cNvPr>
              <p:cNvGrpSpPr/>
              <p:nvPr/>
            </p:nvGrpSpPr>
            <p:grpSpPr bwMode="black">
              <a:xfrm>
                <a:off x="5548848" y="1134756"/>
                <a:ext cx="366465" cy="366456"/>
                <a:chOff x="5413340" y="561509"/>
                <a:chExt cx="461204" cy="461192"/>
              </a:xfrm>
            </p:grpSpPr>
            <p:sp useBgFill="1">
              <p:nvSpPr>
                <p:cNvPr id="112" name="Oval 111">
                  <a:extLst>
                    <a:ext uri="{FF2B5EF4-FFF2-40B4-BE49-F238E27FC236}">
                      <a16:creationId xmlns:a16="http://schemas.microsoft.com/office/drawing/2014/main" id="{03D95D44-EF5E-4D2A-99A4-330B4CDD9BED}"/>
                    </a:ext>
                  </a:extLst>
                </p:cNvPr>
                <p:cNvSpPr/>
                <p:nvPr/>
              </p:nvSpPr>
              <p:spPr bwMode="black">
                <a:xfrm>
                  <a:off x="5413340" y="561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13" name="Clipboard">
                  <a:extLst>
                    <a:ext uri="{FF2B5EF4-FFF2-40B4-BE49-F238E27FC236}">
                      <a16:creationId xmlns:a16="http://schemas.microsoft.com/office/drawing/2014/main" id="{AC256710-E954-4891-9B8B-18E5CC7799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540209" y="668110"/>
                  <a:ext cx="216992" cy="247990"/>
                </a:xfrm>
                <a:prstGeom prst="rect">
                  <a:avLst/>
                </a:prstGeom>
              </p:spPr>
            </p:pic>
          </p:grpSp>
          <p:grpSp>
            <p:nvGrpSpPr>
              <p:cNvPr id="10" name="Group 9">
                <a:extLst>
                  <a:ext uri="{FF2B5EF4-FFF2-40B4-BE49-F238E27FC236}">
                    <a16:creationId xmlns:a16="http://schemas.microsoft.com/office/drawing/2014/main" id="{63B882C5-E99C-4065-8186-F961560245F8}"/>
                  </a:ext>
                </a:extLst>
              </p:cNvPr>
              <p:cNvGrpSpPr/>
              <p:nvPr/>
            </p:nvGrpSpPr>
            <p:grpSpPr bwMode="black">
              <a:xfrm>
                <a:off x="6346685" y="1144216"/>
                <a:ext cx="366465" cy="366456"/>
                <a:chOff x="6417434" y="573415"/>
                <a:chExt cx="461204" cy="461192"/>
              </a:xfrm>
            </p:grpSpPr>
            <p:sp useBgFill="1">
              <p:nvSpPr>
                <p:cNvPr id="110" name="Oval 109">
                  <a:extLst>
                    <a:ext uri="{FF2B5EF4-FFF2-40B4-BE49-F238E27FC236}">
                      <a16:creationId xmlns:a16="http://schemas.microsoft.com/office/drawing/2014/main" id="{58BC2C68-7F1F-494E-981C-D87516491575}"/>
                    </a:ext>
                  </a:extLst>
                </p:cNvPr>
                <p:cNvSpPr/>
                <p:nvPr/>
              </p:nvSpPr>
              <p:spPr bwMode="black">
                <a:xfrm>
                  <a:off x="6417434" y="57341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11" name="Heart">
                  <a:extLst>
                    <a:ext uri="{FF2B5EF4-FFF2-40B4-BE49-F238E27FC236}">
                      <a16:creationId xmlns:a16="http://schemas.microsoft.com/office/drawing/2014/main" id="{4BD1009C-5851-4F76-9D3C-306036E0448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bwMode="black">
                <a:xfrm>
                  <a:off x="6512416" y="687765"/>
                  <a:ext cx="271240" cy="232492"/>
                </a:xfrm>
                <a:prstGeom prst="rect">
                  <a:avLst/>
                </a:prstGeom>
              </p:spPr>
            </p:pic>
          </p:grpSp>
          <p:grpSp>
            <p:nvGrpSpPr>
              <p:cNvPr id="11" name="Group 10">
                <a:extLst>
                  <a:ext uri="{FF2B5EF4-FFF2-40B4-BE49-F238E27FC236}">
                    <a16:creationId xmlns:a16="http://schemas.microsoft.com/office/drawing/2014/main" id="{5A697016-98D5-414E-AFA8-92FA0893A4D8}"/>
                  </a:ext>
                </a:extLst>
              </p:cNvPr>
              <p:cNvGrpSpPr/>
              <p:nvPr/>
            </p:nvGrpSpPr>
            <p:grpSpPr bwMode="black">
              <a:xfrm>
                <a:off x="7100373" y="1472181"/>
                <a:ext cx="366465" cy="366456"/>
                <a:chOff x="7365965" y="986165"/>
                <a:chExt cx="461204" cy="461192"/>
              </a:xfrm>
            </p:grpSpPr>
            <p:sp useBgFill="1">
              <p:nvSpPr>
                <p:cNvPr id="108" name="Oval 107">
                  <a:extLst>
                    <a:ext uri="{FF2B5EF4-FFF2-40B4-BE49-F238E27FC236}">
                      <a16:creationId xmlns:a16="http://schemas.microsoft.com/office/drawing/2014/main" id="{AB062D4F-CED3-4EE7-8101-768AE8F2CB43}"/>
                    </a:ext>
                  </a:extLst>
                </p:cNvPr>
                <p:cNvSpPr/>
                <p:nvPr/>
              </p:nvSpPr>
              <p:spPr bwMode="black">
                <a:xfrm>
                  <a:off x="7365965" y="986165"/>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9" name="Location">
                  <a:extLst>
                    <a:ext uri="{FF2B5EF4-FFF2-40B4-BE49-F238E27FC236}">
                      <a16:creationId xmlns:a16="http://schemas.microsoft.com/office/drawing/2014/main" id="{ABB19F63-D850-4626-A86D-22265B29C4F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bwMode="black">
                <a:xfrm>
                  <a:off x="7468697" y="1112140"/>
                  <a:ext cx="255740" cy="209242"/>
                </a:xfrm>
                <a:prstGeom prst="rect">
                  <a:avLst/>
                </a:prstGeom>
              </p:spPr>
            </p:pic>
          </p:grpSp>
          <p:grpSp>
            <p:nvGrpSpPr>
              <p:cNvPr id="12" name="Group 11">
                <a:extLst>
                  <a:ext uri="{FF2B5EF4-FFF2-40B4-BE49-F238E27FC236}">
                    <a16:creationId xmlns:a16="http://schemas.microsoft.com/office/drawing/2014/main" id="{A8FF660C-6235-48FF-9908-BF1B72BC1800}"/>
                  </a:ext>
                </a:extLst>
              </p:cNvPr>
              <p:cNvGrpSpPr/>
              <p:nvPr/>
            </p:nvGrpSpPr>
            <p:grpSpPr bwMode="black">
              <a:xfrm>
                <a:off x="7652867" y="2037920"/>
                <a:ext cx="366465" cy="366456"/>
                <a:chOff x="8061290" y="1698158"/>
                <a:chExt cx="461204" cy="461192"/>
              </a:xfrm>
            </p:grpSpPr>
            <p:sp useBgFill="1">
              <p:nvSpPr>
                <p:cNvPr id="106" name="Oval 105">
                  <a:extLst>
                    <a:ext uri="{FF2B5EF4-FFF2-40B4-BE49-F238E27FC236}">
                      <a16:creationId xmlns:a16="http://schemas.microsoft.com/office/drawing/2014/main" id="{A0B9E763-D2C6-4509-8885-479107E32316}"/>
                    </a:ext>
                  </a:extLst>
                </p:cNvPr>
                <p:cNvSpPr/>
                <p:nvPr/>
              </p:nvSpPr>
              <p:spPr bwMode="black">
                <a:xfrm>
                  <a:off x="8061290" y="1698158"/>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7" name="People">
                  <a:extLst>
                    <a:ext uri="{FF2B5EF4-FFF2-40B4-BE49-F238E27FC236}">
                      <a16:creationId xmlns:a16="http://schemas.microsoft.com/office/drawing/2014/main" id="{AD2F5A72-3A13-41F3-BAE9-9D9CBE98F0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bwMode="black">
                <a:xfrm>
                  <a:off x="8164022" y="1821147"/>
                  <a:ext cx="255740" cy="224740"/>
                </a:xfrm>
                <a:prstGeom prst="rect">
                  <a:avLst/>
                </a:prstGeom>
              </p:spPr>
            </p:pic>
          </p:grpSp>
          <p:sp useBgFill="1">
            <p:nvSpPr>
              <p:cNvPr id="13" name="Oval 12">
                <a:extLst>
                  <a:ext uri="{FF2B5EF4-FFF2-40B4-BE49-F238E27FC236}">
                    <a16:creationId xmlns:a16="http://schemas.microsoft.com/office/drawing/2014/main" id="{E15CAC12-7C11-4585-A4FD-63B3706DC6F1}"/>
                  </a:ext>
                </a:extLst>
              </p:cNvPr>
              <p:cNvSpPr/>
              <p:nvPr/>
            </p:nvSpPr>
            <p:spPr bwMode="black">
              <a:xfrm>
                <a:off x="7959388" y="2785301"/>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14" name="Oval 13">
                <a:extLst>
                  <a:ext uri="{FF2B5EF4-FFF2-40B4-BE49-F238E27FC236}">
                    <a16:creationId xmlns:a16="http://schemas.microsoft.com/office/drawing/2014/main" id="{89BC6977-4C3A-4DCF-9438-FAD83DE2CBF2}"/>
                  </a:ext>
                </a:extLst>
              </p:cNvPr>
              <p:cNvSpPr/>
              <p:nvPr/>
            </p:nvSpPr>
            <p:spPr bwMode="black">
              <a:xfrm>
                <a:off x="7044871" y="4944192"/>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15" name="Oval 14">
                <a:extLst>
                  <a:ext uri="{FF2B5EF4-FFF2-40B4-BE49-F238E27FC236}">
                    <a16:creationId xmlns:a16="http://schemas.microsoft.com/office/drawing/2014/main" id="{FBEA767F-39EC-4418-BF34-C781748B7A42}"/>
                  </a:ext>
                </a:extLst>
              </p:cNvPr>
              <p:cNvSpPr/>
              <p:nvPr/>
            </p:nvSpPr>
            <p:spPr bwMode="black">
              <a:xfrm>
                <a:off x="7635207" y="4384129"/>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16" name="Oval 15">
                <a:extLst>
                  <a:ext uri="{FF2B5EF4-FFF2-40B4-BE49-F238E27FC236}">
                    <a16:creationId xmlns:a16="http://schemas.microsoft.com/office/drawing/2014/main" id="{9EE5FEAB-245A-4143-9EF1-009CDC76F395}"/>
                  </a:ext>
                </a:extLst>
              </p:cNvPr>
              <p:cNvSpPr/>
              <p:nvPr/>
            </p:nvSpPr>
            <p:spPr bwMode="black">
              <a:xfrm>
                <a:off x="4744073" y="4931578"/>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17" name="Oval 16">
                <a:extLst>
                  <a:ext uri="{FF2B5EF4-FFF2-40B4-BE49-F238E27FC236}">
                    <a16:creationId xmlns:a16="http://schemas.microsoft.com/office/drawing/2014/main" id="{CA45CFB3-16C1-432E-9231-4ADBB466DA70}"/>
                  </a:ext>
                </a:extLst>
              </p:cNvPr>
              <p:cNvSpPr/>
              <p:nvPr/>
            </p:nvSpPr>
            <p:spPr bwMode="black">
              <a:xfrm>
                <a:off x="4153736" y="4328628"/>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F0C544C4-B5DE-442F-8226-40E0B8AB7C3C}"/>
                  </a:ext>
                </a:extLst>
              </p:cNvPr>
              <p:cNvGrpSpPr/>
              <p:nvPr/>
            </p:nvGrpSpPr>
            <p:grpSpPr bwMode="black">
              <a:xfrm>
                <a:off x="3858568" y="3619719"/>
                <a:ext cx="366465" cy="366456"/>
                <a:chOff x="3286090" y="3688884"/>
                <a:chExt cx="461204" cy="461192"/>
              </a:xfrm>
            </p:grpSpPr>
            <p:sp useBgFill="1">
              <p:nvSpPr>
                <p:cNvPr id="104" name="Oval 103">
                  <a:extLst>
                    <a:ext uri="{FF2B5EF4-FFF2-40B4-BE49-F238E27FC236}">
                      <a16:creationId xmlns:a16="http://schemas.microsoft.com/office/drawing/2014/main" id="{EDDB870C-0E72-4D5F-AF06-023EA8C36AC9}"/>
                    </a:ext>
                  </a:extLst>
                </p:cNvPr>
                <p:cNvSpPr/>
                <p:nvPr/>
              </p:nvSpPr>
              <p:spPr bwMode="black">
                <a:xfrm>
                  <a:off x="3286090" y="36888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5" name="Light sensor">
                  <a:extLst>
                    <a:ext uri="{FF2B5EF4-FFF2-40B4-BE49-F238E27FC236}">
                      <a16:creationId xmlns:a16="http://schemas.microsoft.com/office/drawing/2014/main" id="{C9623B37-A44B-4CAC-8A8F-8814EC6549EE}"/>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bwMode="black">
                <a:xfrm>
                  <a:off x="3446945" y="3772235"/>
                  <a:ext cx="139494" cy="294490"/>
                </a:xfrm>
                <a:prstGeom prst="rect">
                  <a:avLst/>
                </a:prstGeom>
              </p:spPr>
            </p:pic>
          </p:grpSp>
          <p:sp useBgFill="1">
            <p:nvSpPr>
              <p:cNvPr id="19" name="Oval 18">
                <a:extLst>
                  <a:ext uri="{FF2B5EF4-FFF2-40B4-BE49-F238E27FC236}">
                    <a16:creationId xmlns:a16="http://schemas.microsoft.com/office/drawing/2014/main" id="{2D709298-2354-4AFB-A6AD-1A4A5FC77C6F}"/>
                  </a:ext>
                </a:extLst>
              </p:cNvPr>
              <p:cNvSpPr/>
              <p:nvPr/>
            </p:nvSpPr>
            <p:spPr bwMode="black">
              <a:xfrm>
                <a:off x="3866136" y="2754397"/>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20" name="Oval 19">
                <a:extLst>
                  <a:ext uri="{FF2B5EF4-FFF2-40B4-BE49-F238E27FC236}">
                    <a16:creationId xmlns:a16="http://schemas.microsoft.com/office/drawing/2014/main" id="{F89B1739-813F-4984-8246-08263B27E519}"/>
                  </a:ext>
                </a:extLst>
              </p:cNvPr>
              <p:cNvSpPr/>
              <p:nvPr/>
            </p:nvSpPr>
            <p:spPr bwMode="black">
              <a:xfrm>
                <a:off x="4771823" y="1440015"/>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E8B7C3ED-6FDE-4195-A10F-71979722C201}"/>
                  </a:ext>
                </a:extLst>
              </p:cNvPr>
              <p:cNvGrpSpPr/>
              <p:nvPr/>
            </p:nvGrpSpPr>
            <p:grpSpPr bwMode="black">
              <a:xfrm>
                <a:off x="5908046" y="1458761"/>
                <a:ext cx="366465" cy="366456"/>
                <a:chOff x="5865398" y="969276"/>
                <a:chExt cx="461204" cy="461192"/>
              </a:xfrm>
            </p:grpSpPr>
            <p:sp useBgFill="1">
              <p:nvSpPr>
                <p:cNvPr id="102" name="Oval 101">
                  <a:extLst>
                    <a:ext uri="{FF2B5EF4-FFF2-40B4-BE49-F238E27FC236}">
                      <a16:creationId xmlns:a16="http://schemas.microsoft.com/office/drawing/2014/main" id="{08850FF8-CD8A-4615-A3C9-4850B9242D3B}"/>
                    </a:ext>
                  </a:extLst>
                </p:cNvPr>
                <p:cNvSpPr/>
                <p:nvPr/>
              </p:nvSpPr>
              <p:spPr bwMode="black">
                <a:xfrm>
                  <a:off x="5865398" y="969276"/>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3" name="Devices">
                  <a:extLst>
                    <a:ext uri="{FF2B5EF4-FFF2-40B4-BE49-F238E27FC236}">
                      <a16:creationId xmlns:a16="http://schemas.microsoft.com/office/drawing/2014/main" id="{F236F3B3-402B-464E-A6A9-89922E25172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bwMode="black">
                <a:xfrm>
                  <a:off x="5939230" y="1103001"/>
                  <a:ext cx="294488" cy="193742"/>
                </a:xfrm>
                <a:prstGeom prst="rect">
                  <a:avLst/>
                </a:prstGeom>
              </p:spPr>
            </p:pic>
          </p:grpSp>
          <p:sp useBgFill="1">
            <p:nvSpPr>
              <p:cNvPr id="22" name="Oval 21">
                <a:extLst>
                  <a:ext uri="{FF2B5EF4-FFF2-40B4-BE49-F238E27FC236}">
                    <a16:creationId xmlns:a16="http://schemas.microsoft.com/office/drawing/2014/main" id="{ABA08E97-97D6-4B3A-9202-D0505C78144F}"/>
                  </a:ext>
                </a:extLst>
              </p:cNvPr>
              <p:cNvSpPr/>
              <p:nvPr/>
            </p:nvSpPr>
            <p:spPr bwMode="black">
              <a:xfrm>
                <a:off x="7140108" y="1986833"/>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73B42980-3130-4C4C-A732-672802B6FE12}"/>
                  </a:ext>
                </a:extLst>
              </p:cNvPr>
              <p:cNvGrpSpPr/>
              <p:nvPr/>
            </p:nvGrpSpPr>
            <p:grpSpPr bwMode="black">
              <a:xfrm>
                <a:off x="7510959" y="2543111"/>
                <a:ext cx="366465" cy="366456"/>
                <a:chOff x="7882696" y="2333952"/>
                <a:chExt cx="461204" cy="461192"/>
              </a:xfrm>
            </p:grpSpPr>
            <p:sp useBgFill="1">
              <p:nvSpPr>
                <p:cNvPr id="100" name="Oval 99">
                  <a:extLst>
                    <a:ext uri="{FF2B5EF4-FFF2-40B4-BE49-F238E27FC236}">
                      <a16:creationId xmlns:a16="http://schemas.microsoft.com/office/drawing/2014/main" id="{9590F230-054C-40EF-AB64-1E58A935988A}"/>
                    </a:ext>
                  </a:extLst>
                </p:cNvPr>
                <p:cNvSpPr/>
                <p:nvPr/>
              </p:nvSpPr>
              <p:spPr bwMode="black">
                <a:xfrm>
                  <a:off x="7882696" y="2333952"/>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1" name="Eye">
                  <a:extLst>
                    <a:ext uri="{FF2B5EF4-FFF2-40B4-BE49-F238E27FC236}">
                      <a16:creationId xmlns:a16="http://schemas.microsoft.com/office/drawing/2014/main" id="{4096BA0F-9873-48E9-8566-31EFE4B2818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bwMode="black">
                <a:xfrm>
                  <a:off x="7958303" y="2475427"/>
                  <a:ext cx="309990" cy="178242"/>
                </a:xfrm>
                <a:prstGeom prst="rect">
                  <a:avLst/>
                </a:prstGeom>
              </p:spPr>
            </p:pic>
          </p:grpSp>
          <p:grpSp>
            <p:nvGrpSpPr>
              <p:cNvPr id="24" name="Group 23">
                <a:extLst>
                  <a:ext uri="{FF2B5EF4-FFF2-40B4-BE49-F238E27FC236}">
                    <a16:creationId xmlns:a16="http://schemas.microsoft.com/office/drawing/2014/main" id="{F35E4B18-F0B1-46BD-B3CE-CB8712AD7A2D}"/>
                  </a:ext>
                </a:extLst>
              </p:cNvPr>
              <p:cNvGrpSpPr/>
              <p:nvPr/>
            </p:nvGrpSpPr>
            <p:grpSpPr bwMode="black">
              <a:xfrm>
                <a:off x="7637730" y="3211025"/>
                <a:ext cx="366465" cy="366456"/>
                <a:chOff x="8042240" y="3174534"/>
                <a:chExt cx="461204" cy="461192"/>
              </a:xfrm>
            </p:grpSpPr>
            <p:sp useBgFill="1">
              <p:nvSpPr>
                <p:cNvPr id="98" name="Oval 97">
                  <a:extLst>
                    <a:ext uri="{FF2B5EF4-FFF2-40B4-BE49-F238E27FC236}">
                      <a16:creationId xmlns:a16="http://schemas.microsoft.com/office/drawing/2014/main" id="{DF9D4C22-2008-4E7E-9DD8-A3D583C9A014}"/>
                    </a:ext>
                  </a:extLst>
                </p:cNvPr>
                <p:cNvSpPr/>
                <p:nvPr/>
              </p:nvSpPr>
              <p:spPr bwMode="black">
                <a:xfrm>
                  <a:off x="8042240" y="31745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9" name="Airplane">
                  <a:extLst>
                    <a:ext uri="{FF2B5EF4-FFF2-40B4-BE49-F238E27FC236}">
                      <a16:creationId xmlns:a16="http://schemas.microsoft.com/office/drawing/2014/main" id="{6A4BDFFD-E5DB-4DB4-960E-CCB6452C456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bwMode="black">
                <a:xfrm>
                  <a:off x="8133347" y="3261761"/>
                  <a:ext cx="278990" cy="286738"/>
                </a:xfrm>
                <a:prstGeom prst="rect">
                  <a:avLst/>
                </a:prstGeom>
              </p:spPr>
            </p:pic>
          </p:grpSp>
          <p:sp useBgFill="1">
            <p:nvSpPr>
              <p:cNvPr id="25" name="Oval 24">
                <a:extLst>
                  <a:ext uri="{FF2B5EF4-FFF2-40B4-BE49-F238E27FC236}">
                    <a16:creationId xmlns:a16="http://schemas.microsoft.com/office/drawing/2014/main" id="{72F7E993-9A15-44BE-808D-391540D17641}"/>
                  </a:ext>
                </a:extLst>
              </p:cNvPr>
              <p:cNvSpPr/>
              <p:nvPr/>
            </p:nvSpPr>
            <p:spPr bwMode="black">
              <a:xfrm>
                <a:off x="7498976" y="3884614"/>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26" name="Oval 25">
                <a:extLst>
                  <a:ext uri="{FF2B5EF4-FFF2-40B4-BE49-F238E27FC236}">
                    <a16:creationId xmlns:a16="http://schemas.microsoft.com/office/drawing/2014/main" id="{DBBB6E57-F495-4B72-B1B0-6B04E7DFC01B}"/>
                  </a:ext>
                </a:extLst>
              </p:cNvPr>
              <p:cNvSpPr/>
              <p:nvPr/>
            </p:nvSpPr>
            <p:spPr bwMode="black">
              <a:xfrm>
                <a:off x="7110464" y="4432063"/>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7" name="Group 26">
                <a:extLst>
                  <a:ext uri="{FF2B5EF4-FFF2-40B4-BE49-F238E27FC236}">
                    <a16:creationId xmlns:a16="http://schemas.microsoft.com/office/drawing/2014/main" id="{B47D6726-B1B3-48D2-B22E-D57F7EE866FC}"/>
                  </a:ext>
                </a:extLst>
              </p:cNvPr>
              <p:cNvGrpSpPr/>
              <p:nvPr/>
            </p:nvGrpSpPr>
            <p:grpSpPr bwMode="black">
              <a:xfrm>
                <a:off x="6552924" y="4785255"/>
                <a:ext cx="366465" cy="366456"/>
                <a:chOff x="6676990" y="5155734"/>
                <a:chExt cx="461204" cy="461192"/>
              </a:xfrm>
            </p:grpSpPr>
            <p:sp useBgFill="1">
              <p:nvSpPr>
                <p:cNvPr id="96" name="Oval 95">
                  <a:extLst>
                    <a:ext uri="{FF2B5EF4-FFF2-40B4-BE49-F238E27FC236}">
                      <a16:creationId xmlns:a16="http://schemas.microsoft.com/office/drawing/2014/main" id="{CEE2AF4F-2B4A-4788-8DB0-B3F83A703494}"/>
                    </a:ext>
                  </a:extLst>
                </p:cNvPr>
                <p:cNvSpPr/>
                <p:nvPr/>
              </p:nvSpPr>
              <p:spPr bwMode="black">
                <a:xfrm>
                  <a:off x="6676990" y="5155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7" name="Chips">
                  <a:extLst>
                    <a:ext uri="{FF2B5EF4-FFF2-40B4-BE49-F238E27FC236}">
                      <a16:creationId xmlns:a16="http://schemas.microsoft.com/office/drawing/2014/main" id="{9192422F-49E7-45D0-8DAA-9EF0779456B2}"/>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bwMode="black">
                <a:xfrm>
                  <a:off x="6764223" y="5266210"/>
                  <a:ext cx="286738" cy="240240"/>
                </a:xfrm>
                <a:prstGeom prst="rect">
                  <a:avLst/>
                </a:prstGeom>
              </p:spPr>
            </p:pic>
          </p:grpSp>
          <p:grpSp>
            <p:nvGrpSpPr>
              <p:cNvPr id="28" name="Group 27">
                <a:extLst>
                  <a:ext uri="{FF2B5EF4-FFF2-40B4-BE49-F238E27FC236}">
                    <a16:creationId xmlns:a16="http://schemas.microsoft.com/office/drawing/2014/main" id="{10E0D055-47C8-4554-839F-2BDA1EB4AE0F}"/>
                  </a:ext>
                </a:extLst>
              </p:cNvPr>
              <p:cNvGrpSpPr/>
              <p:nvPr/>
            </p:nvGrpSpPr>
            <p:grpSpPr bwMode="black">
              <a:xfrm>
                <a:off x="5243588" y="4780210"/>
                <a:ext cx="366465" cy="366456"/>
                <a:chOff x="5029165" y="5149384"/>
                <a:chExt cx="461204" cy="461192"/>
              </a:xfrm>
            </p:grpSpPr>
            <p:sp useBgFill="1">
              <p:nvSpPr>
                <p:cNvPr id="94" name="Oval 93">
                  <a:extLst>
                    <a:ext uri="{FF2B5EF4-FFF2-40B4-BE49-F238E27FC236}">
                      <a16:creationId xmlns:a16="http://schemas.microsoft.com/office/drawing/2014/main" id="{7229019C-F99F-4262-9F00-A301D4428840}"/>
                    </a:ext>
                  </a:extLst>
                </p:cNvPr>
                <p:cNvSpPr/>
                <p:nvPr/>
              </p:nvSpPr>
              <p:spPr bwMode="black">
                <a:xfrm>
                  <a:off x="5029165" y="51493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5" name="Graph">
                  <a:extLst>
                    <a:ext uri="{FF2B5EF4-FFF2-40B4-BE49-F238E27FC236}">
                      <a16:creationId xmlns:a16="http://schemas.microsoft.com/office/drawing/2014/main" id="{4E7EA210-2E97-4E3D-BF42-D2F580A96532}"/>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bwMode="black">
                <a:xfrm>
                  <a:off x="5139647" y="5306359"/>
                  <a:ext cx="240240" cy="147242"/>
                </a:xfrm>
                <a:prstGeom prst="rect">
                  <a:avLst/>
                </a:prstGeom>
              </p:spPr>
            </p:pic>
          </p:grpSp>
          <p:sp useBgFill="1">
            <p:nvSpPr>
              <p:cNvPr id="29" name="Oval 28">
                <a:extLst>
                  <a:ext uri="{FF2B5EF4-FFF2-40B4-BE49-F238E27FC236}">
                    <a16:creationId xmlns:a16="http://schemas.microsoft.com/office/drawing/2014/main" id="{40E3062D-CD3E-48BC-8848-CFC5CA287167}"/>
                  </a:ext>
                </a:extLst>
              </p:cNvPr>
              <p:cNvSpPr/>
              <p:nvPr/>
            </p:nvSpPr>
            <p:spPr bwMode="black">
              <a:xfrm>
                <a:off x="4670911" y="4394221"/>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30" name="Oval 29">
                <a:extLst>
                  <a:ext uri="{FF2B5EF4-FFF2-40B4-BE49-F238E27FC236}">
                    <a16:creationId xmlns:a16="http://schemas.microsoft.com/office/drawing/2014/main" id="{1AC8E145-B711-4C7E-8E7F-50F161C7F986}"/>
                  </a:ext>
                </a:extLst>
              </p:cNvPr>
              <p:cNvSpPr/>
              <p:nvPr/>
            </p:nvSpPr>
            <p:spPr bwMode="black">
              <a:xfrm>
                <a:off x="4184010" y="3183274"/>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 name="Group 30">
                <a:extLst>
                  <a:ext uri="{FF2B5EF4-FFF2-40B4-BE49-F238E27FC236}">
                    <a16:creationId xmlns:a16="http://schemas.microsoft.com/office/drawing/2014/main" id="{E40C4C9B-3923-44FC-B95E-15E80722A947}"/>
                  </a:ext>
                </a:extLst>
              </p:cNvPr>
              <p:cNvGrpSpPr/>
              <p:nvPr/>
            </p:nvGrpSpPr>
            <p:grpSpPr bwMode="black">
              <a:xfrm>
                <a:off x="4325287" y="2522299"/>
                <a:ext cx="366465" cy="366456"/>
                <a:chOff x="3873465" y="2307759"/>
                <a:chExt cx="461204" cy="461192"/>
              </a:xfrm>
            </p:grpSpPr>
            <p:sp useBgFill="1">
              <p:nvSpPr>
                <p:cNvPr id="92" name="Oval 91">
                  <a:extLst>
                    <a:ext uri="{FF2B5EF4-FFF2-40B4-BE49-F238E27FC236}">
                      <a16:creationId xmlns:a16="http://schemas.microsoft.com/office/drawing/2014/main" id="{84280217-4E0C-4207-98F7-C78F7132F1C6}"/>
                    </a:ext>
                  </a:extLst>
                </p:cNvPr>
                <p:cNvSpPr/>
                <p:nvPr/>
              </p:nvSpPr>
              <p:spPr bwMode="black">
                <a:xfrm>
                  <a:off x="3873465" y="23077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3" name="HoloLens">
                  <a:extLst>
                    <a:ext uri="{FF2B5EF4-FFF2-40B4-BE49-F238E27FC236}">
                      <a16:creationId xmlns:a16="http://schemas.microsoft.com/office/drawing/2014/main" id="{DDE23FAD-AAE5-4D5D-8F5A-9A094CCCFA5E}"/>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bwMode="black">
                <a:xfrm>
                  <a:off x="3949072" y="2448345"/>
                  <a:ext cx="309990" cy="170494"/>
                </a:xfrm>
                <a:prstGeom prst="rect">
                  <a:avLst/>
                </a:prstGeom>
              </p:spPr>
            </p:pic>
          </p:grpSp>
          <p:grpSp>
            <p:nvGrpSpPr>
              <p:cNvPr id="32" name="Group 31">
                <a:extLst>
                  <a:ext uri="{FF2B5EF4-FFF2-40B4-BE49-F238E27FC236}">
                    <a16:creationId xmlns:a16="http://schemas.microsoft.com/office/drawing/2014/main" id="{CC2F9DAF-3896-4726-9A5D-F9A07A87E6D3}"/>
                  </a:ext>
                </a:extLst>
              </p:cNvPr>
              <p:cNvGrpSpPr/>
              <p:nvPr/>
            </p:nvGrpSpPr>
            <p:grpSpPr bwMode="black">
              <a:xfrm>
                <a:off x="5258725" y="1591384"/>
                <a:ext cx="366465" cy="366456"/>
                <a:chOff x="5048215" y="1136184"/>
                <a:chExt cx="461204" cy="461192"/>
              </a:xfrm>
            </p:grpSpPr>
            <p:sp useBgFill="1">
              <p:nvSpPr>
                <p:cNvPr id="90" name="Oval 89">
                  <a:extLst>
                    <a:ext uri="{FF2B5EF4-FFF2-40B4-BE49-F238E27FC236}">
                      <a16:creationId xmlns:a16="http://schemas.microsoft.com/office/drawing/2014/main" id="{5B2C2F1B-6C48-41E0-9E7B-63C27EBD952B}"/>
                    </a:ext>
                  </a:extLst>
                </p:cNvPr>
                <p:cNvSpPr/>
                <p:nvPr/>
              </p:nvSpPr>
              <p:spPr bwMode="black">
                <a:xfrm>
                  <a:off x="5048215" y="113618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1" name="Person">
                  <a:extLst>
                    <a:ext uri="{FF2B5EF4-FFF2-40B4-BE49-F238E27FC236}">
                      <a16:creationId xmlns:a16="http://schemas.microsoft.com/office/drawing/2014/main" id="{CDCE5CFD-C8CB-4BC7-97D9-379F8136C891}"/>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bwMode="black">
                <a:xfrm>
                  <a:off x="5146184" y="1238911"/>
                  <a:ext cx="255740" cy="255738"/>
                </a:xfrm>
                <a:prstGeom prst="rect">
                  <a:avLst/>
                </a:prstGeom>
              </p:spPr>
            </p:pic>
          </p:grpSp>
          <p:sp useBgFill="1">
            <p:nvSpPr>
              <p:cNvPr id="33" name="Oval 32">
                <a:extLst>
                  <a:ext uri="{FF2B5EF4-FFF2-40B4-BE49-F238E27FC236}">
                    <a16:creationId xmlns:a16="http://schemas.microsoft.com/office/drawing/2014/main" id="{25F27A01-949D-4B3F-B78B-C65EE85CAF94}"/>
                  </a:ext>
                </a:extLst>
              </p:cNvPr>
              <p:cNvSpPr/>
              <p:nvPr/>
            </p:nvSpPr>
            <p:spPr bwMode="black">
              <a:xfrm>
                <a:off x="5908046" y="4911396"/>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4" name="Group 33">
                <a:extLst>
                  <a:ext uri="{FF2B5EF4-FFF2-40B4-BE49-F238E27FC236}">
                    <a16:creationId xmlns:a16="http://schemas.microsoft.com/office/drawing/2014/main" id="{654DD65D-9741-480F-969D-D42BE7999330}"/>
                  </a:ext>
                </a:extLst>
              </p:cNvPr>
              <p:cNvGrpSpPr/>
              <p:nvPr/>
            </p:nvGrpSpPr>
            <p:grpSpPr bwMode="black">
              <a:xfrm>
                <a:off x="4196624" y="1987464"/>
                <a:ext cx="366465" cy="366456"/>
                <a:chOff x="3711540" y="1634659"/>
                <a:chExt cx="461204" cy="461192"/>
              </a:xfrm>
            </p:grpSpPr>
            <p:sp useBgFill="1">
              <p:nvSpPr>
                <p:cNvPr id="88" name="Oval 87">
                  <a:extLst>
                    <a:ext uri="{FF2B5EF4-FFF2-40B4-BE49-F238E27FC236}">
                      <a16:creationId xmlns:a16="http://schemas.microsoft.com/office/drawing/2014/main" id="{81CE9439-A8B6-4E93-A6F4-DD9567175A55}"/>
                    </a:ext>
                  </a:extLst>
                </p:cNvPr>
                <p:cNvSpPr/>
                <p:nvPr/>
              </p:nvSpPr>
              <p:spPr bwMode="black">
                <a:xfrm>
                  <a:off x="3711540" y="163465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89" name="Smart thermostat">
                  <a:extLst>
                    <a:ext uri="{FF2B5EF4-FFF2-40B4-BE49-F238E27FC236}">
                      <a16:creationId xmlns:a16="http://schemas.microsoft.com/office/drawing/2014/main" id="{6FAE463D-2391-466B-B2C9-D604A3346C21}"/>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bwMode="black">
                <a:xfrm>
                  <a:off x="3802647" y="1777910"/>
                  <a:ext cx="283464" cy="188976"/>
                </a:xfrm>
                <a:prstGeom prst="rect">
                  <a:avLst/>
                </a:prstGeom>
              </p:spPr>
            </p:pic>
          </p:grpSp>
          <p:sp useBgFill="1">
            <p:nvSpPr>
              <p:cNvPr id="35" name="Oval 34">
                <a:extLst>
                  <a:ext uri="{FF2B5EF4-FFF2-40B4-BE49-F238E27FC236}">
                    <a16:creationId xmlns:a16="http://schemas.microsoft.com/office/drawing/2014/main" id="{B5BA8CF8-1793-4852-90A0-E735D1748BBB}"/>
                  </a:ext>
                </a:extLst>
              </p:cNvPr>
              <p:cNvSpPr/>
              <p:nvPr/>
            </p:nvSpPr>
            <p:spPr bwMode="black">
              <a:xfrm>
                <a:off x="6564908" y="1595168"/>
                <a:ext cx="366465" cy="3664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5BE30019-E97D-4131-B43B-DF19DBC70088}"/>
                  </a:ext>
                </a:extLst>
              </p:cNvPr>
              <p:cNvGrpSpPr/>
              <p:nvPr/>
            </p:nvGrpSpPr>
            <p:grpSpPr bwMode="black">
              <a:xfrm>
                <a:off x="7958127" y="3627288"/>
                <a:ext cx="366465" cy="366456"/>
                <a:chOff x="8445465" y="3698409"/>
                <a:chExt cx="461204" cy="461192"/>
              </a:xfrm>
            </p:grpSpPr>
            <p:sp useBgFill="1">
              <p:nvSpPr>
                <p:cNvPr id="86" name="Oval 85">
                  <a:extLst>
                    <a:ext uri="{FF2B5EF4-FFF2-40B4-BE49-F238E27FC236}">
                      <a16:creationId xmlns:a16="http://schemas.microsoft.com/office/drawing/2014/main" id="{16CA6224-C5AB-4562-B401-C1153FA2F1DA}"/>
                    </a:ext>
                  </a:extLst>
                </p:cNvPr>
                <p:cNvSpPr/>
                <p:nvPr/>
              </p:nvSpPr>
              <p:spPr bwMode="black">
                <a:xfrm>
                  <a:off x="8445465" y="36984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87" name="Controller">
                  <a:extLst>
                    <a:ext uri="{FF2B5EF4-FFF2-40B4-BE49-F238E27FC236}">
                      <a16:creationId xmlns:a16="http://schemas.microsoft.com/office/drawing/2014/main" id="{578D8A59-AD66-4FFD-9BCF-76AE2931171D}"/>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bwMode="black">
                <a:xfrm>
                  <a:off x="8524947" y="3820859"/>
                  <a:ext cx="301752" cy="216642"/>
                </a:xfrm>
                <a:prstGeom prst="rect">
                  <a:avLst/>
                </a:prstGeom>
              </p:spPr>
            </p:pic>
          </p:grpSp>
          <p:grpSp>
            <p:nvGrpSpPr>
              <p:cNvPr id="37" name="Group 36">
                <a:extLst>
                  <a:ext uri="{FF2B5EF4-FFF2-40B4-BE49-F238E27FC236}">
                    <a16:creationId xmlns:a16="http://schemas.microsoft.com/office/drawing/2014/main" id="{C91E705D-DE50-4753-8103-39F6EB5510A9}"/>
                  </a:ext>
                </a:extLst>
              </p:cNvPr>
              <p:cNvGrpSpPr/>
              <p:nvPr/>
            </p:nvGrpSpPr>
            <p:grpSpPr bwMode="black">
              <a:xfrm>
                <a:off x="4315196" y="3859386"/>
                <a:ext cx="366465" cy="366456"/>
                <a:chOff x="3860765" y="3990509"/>
                <a:chExt cx="461204" cy="461192"/>
              </a:xfrm>
            </p:grpSpPr>
            <p:sp useBgFill="1">
              <p:nvSpPr>
                <p:cNvPr id="84" name="Oval 83">
                  <a:extLst>
                    <a:ext uri="{FF2B5EF4-FFF2-40B4-BE49-F238E27FC236}">
                      <a16:creationId xmlns:a16="http://schemas.microsoft.com/office/drawing/2014/main" id="{C564EF1E-F945-40A1-AB75-56849BF71751}"/>
                    </a:ext>
                  </a:extLst>
                </p:cNvPr>
                <p:cNvSpPr/>
                <p:nvPr/>
              </p:nvSpPr>
              <p:spPr bwMode="black">
                <a:xfrm>
                  <a:off x="3860765" y="3990509"/>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85" name="Factory">
                  <a:extLst>
                    <a:ext uri="{FF2B5EF4-FFF2-40B4-BE49-F238E27FC236}">
                      <a16:creationId xmlns:a16="http://schemas.microsoft.com/office/drawing/2014/main" id="{515C251F-2838-4D96-820B-927DD2394565}"/>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bwMode="black">
                <a:xfrm>
                  <a:off x="3959622" y="4130005"/>
                  <a:ext cx="265176" cy="171584"/>
                </a:xfrm>
                <a:prstGeom prst="rect">
                  <a:avLst/>
                </a:prstGeom>
              </p:spPr>
            </p:pic>
          </p:grpSp>
          <p:grpSp>
            <p:nvGrpSpPr>
              <p:cNvPr id="38" name="Group 37">
                <a:extLst>
                  <a:ext uri="{FF2B5EF4-FFF2-40B4-BE49-F238E27FC236}">
                    <a16:creationId xmlns:a16="http://schemas.microsoft.com/office/drawing/2014/main" id="{FFCD687C-F7DF-49DB-92C2-1C0AF3D9F602}"/>
                  </a:ext>
                </a:extLst>
              </p:cNvPr>
              <p:cNvGrpSpPr/>
              <p:nvPr/>
            </p:nvGrpSpPr>
            <p:grpSpPr bwMode="black">
              <a:xfrm>
                <a:off x="4703708" y="1959713"/>
                <a:ext cx="366465" cy="366456"/>
                <a:chOff x="4349715" y="1599734"/>
                <a:chExt cx="461204" cy="461192"/>
              </a:xfrm>
            </p:grpSpPr>
            <p:sp useBgFill="1">
              <p:nvSpPr>
                <p:cNvPr id="82" name="Oval 81">
                  <a:extLst>
                    <a:ext uri="{FF2B5EF4-FFF2-40B4-BE49-F238E27FC236}">
                      <a16:creationId xmlns:a16="http://schemas.microsoft.com/office/drawing/2014/main" id="{3EF5939E-5F15-4322-86CE-E137DAD5B9E2}"/>
                    </a:ext>
                  </a:extLst>
                </p:cNvPr>
                <p:cNvSpPr/>
                <p:nvPr/>
              </p:nvSpPr>
              <p:spPr bwMode="black">
                <a:xfrm>
                  <a:off x="4349715" y="1599734"/>
                  <a:ext cx="461204" cy="46119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83" name="Car">
                  <a:extLst>
                    <a:ext uri="{FF2B5EF4-FFF2-40B4-BE49-F238E27FC236}">
                      <a16:creationId xmlns:a16="http://schemas.microsoft.com/office/drawing/2014/main" id="{CDFD543A-AD25-4128-8BB7-F0CE9527443D}"/>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bwMode="black">
                <a:xfrm>
                  <a:off x="4448572" y="1722642"/>
                  <a:ext cx="265176" cy="202782"/>
                </a:xfrm>
                <a:prstGeom prst="rect">
                  <a:avLst/>
                </a:prstGeom>
              </p:spPr>
            </p:pic>
          </p:grpSp>
          <p:sp>
            <p:nvSpPr>
              <p:cNvPr id="39" name="Intelligent Edge">
                <a:extLst>
                  <a:ext uri="{FF2B5EF4-FFF2-40B4-BE49-F238E27FC236}">
                    <a16:creationId xmlns:a16="http://schemas.microsoft.com/office/drawing/2014/main" id="{A526CFB8-9AAD-4103-8001-457B57C22A5F}"/>
                  </a:ext>
                </a:extLst>
              </p:cNvPr>
              <p:cNvSpPr txBox="1"/>
              <p:nvPr/>
            </p:nvSpPr>
            <p:spPr bwMode="black">
              <a:xfrm>
                <a:off x="5161180" y="5258988"/>
                <a:ext cx="1862913" cy="320539"/>
              </a:xfrm>
              <a:prstGeom prst="rect">
                <a:avLst/>
              </a:prstGeom>
              <a:noFill/>
            </p:spPr>
            <p:txBody>
              <a:bodyPr wrap="none" lIns="0" tIns="0" rIns="0" bIns="0" rtlCol="0">
                <a:spAutoFit/>
              </a:bodyPr>
              <a:lstStyle/>
              <a:p>
                <a:pPr marL="0" marR="0" lvl="0" indent="0" algn="ctr" defTabSz="430279" rtl="0" eaLnBrk="1" fontAlgn="auto" latinLnBrk="0" hangingPunct="1">
                  <a:lnSpc>
                    <a:spcPct val="100000"/>
                  </a:lnSpc>
                  <a:spcBef>
                    <a:spcPts val="0"/>
                  </a:spcBef>
                  <a:spcAft>
                    <a:spcPts val="0"/>
                  </a:spcAft>
                  <a:buClrTx/>
                  <a:buSzTx/>
                  <a:buFontTx/>
                  <a:buNone/>
                  <a:tabLst/>
                  <a:defRPr/>
                </a:pPr>
                <a:r>
                  <a:rPr kumimoji="0" lang="en-US" sz="1800" b="0" i="0" u="none" strike="noStrike" kern="0" cap="none" spc="-24" normalizeH="0" baseline="0" noProof="0">
                    <a:ln>
                      <a:noFill/>
                    </a:ln>
                    <a:solidFill>
                      <a:srgbClr val="FFFFFF"/>
                    </a:solidFill>
                    <a:effectLst/>
                    <a:uLnTx/>
                    <a:uFillTx/>
                    <a:latin typeface="Segoe UI Semibold"/>
                    <a:ea typeface="+mn-ea"/>
                    <a:cs typeface="Segoe UI Semilight" panose="020B0402040204020203" pitchFamily="34" charset="0"/>
                  </a:rPr>
                  <a:t>Intelligent Edge</a:t>
                </a:r>
              </a:p>
            </p:txBody>
          </p:sp>
          <p:sp>
            <p:nvSpPr>
              <p:cNvPr id="40" name="Temperature_med">
                <a:extLst>
                  <a:ext uri="{FF2B5EF4-FFF2-40B4-BE49-F238E27FC236}">
                    <a16:creationId xmlns:a16="http://schemas.microsoft.com/office/drawing/2014/main" id="{A20AA3A8-17EB-4C20-9F01-EB737A604E9E}"/>
                  </a:ext>
                </a:extLst>
              </p:cNvPr>
              <p:cNvSpPr>
                <a:spLocks noChangeAspect="1" noEditPoints="1"/>
              </p:cNvSpPr>
              <p:nvPr/>
            </p:nvSpPr>
            <p:spPr bwMode="auto">
              <a:xfrm>
                <a:off x="4914302" y="1518446"/>
                <a:ext cx="76258" cy="19068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13">
                <a:extLst>
                  <a:ext uri="{FF2B5EF4-FFF2-40B4-BE49-F238E27FC236}">
                    <a16:creationId xmlns:a16="http://schemas.microsoft.com/office/drawing/2014/main" id="{1C2F45C0-7A39-4AB8-9786-46CB2F5E13E3}"/>
                  </a:ext>
                </a:extLst>
              </p:cNvPr>
              <p:cNvSpPr>
                <a:spLocks noEditPoints="1"/>
              </p:cNvSpPr>
              <p:nvPr/>
            </p:nvSpPr>
            <p:spPr bwMode="auto">
              <a:xfrm>
                <a:off x="3973291" y="2842699"/>
                <a:ext cx="177911" cy="16520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68E5AFE1-0DD5-4E28-9222-3C584904D3E9}"/>
                  </a:ext>
                </a:extLst>
              </p:cNvPr>
              <p:cNvGrpSpPr/>
              <p:nvPr/>
            </p:nvGrpSpPr>
            <p:grpSpPr>
              <a:xfrm>
                <a:off x="4270857" y="4414880"/>
                <a:ext cx="159194" cy="170695"/>
                <a:chOff x="4781653" y="8135046"/>
                <a:chExt cx="183882" cy="197170"/>
              </a:xfrm>
            </p:grpSpPr>
            <p:sp>
              <p:nvSpPr>
                <p:cNvPr id="70" name="Freeform: Shape 69">
                  <a:extLst>
                    <a:ext uri="{FF2B5EF4-FFF2-40B4-BE49-F238E27FC236}">
                      <a16:creationId xmlns:a16="http://schemas.microsoft.com/office/drawing/2014/main" id="{9DC6B1AD-6208-4763-B046-DC59384C9536}"/>
                    </a:ext>
                  </a:extLst>
                </p:cNvPr>
                <p:cNvSpPr/>
                <p:nvPr/>
              </p:nvSpPr>
              <p:spPr>
                <a:xfrm>
                  <a:off x="4781653" y="8271690"/>
                  <a:ext cx="183882" cy="60526"/>
                </a:xfrm>
                <a:custGeom>
                  <a:avLst/>
                  <a:gdLst>
                    <a:gd name="connsiteX0" fmla="*/ 35624 w 38195"/>
                    <a:gd name="connsiteY0" fmla="*/ 12573 h 12572"/>
                    <a:gd name="connsiteX1" fmla="*/ 2572 w 38195"/>
                    <a:gd name="connsiteY1" fmla="*/ 12573 h 12572"/>
                    <a:gd name="connsiteX2" fmla="*/ 0 w 38195"/>
                    <a:gd name="connsiteY2" fmla="*/ 10001 h 12572"/>
                    <a:gd name="connsiteX3" fmla="*/ 0 w 38195"/>
                    <a:gd name="connsiteY3" fmla="*/ 2572 h 12572"/>
                    <a:gd name="connsiteX4" fmla="*/ 2572 w 38195"/>
                    <a:gd name="connsiteY4" fmla="*/ 0 h 12572"/>
                    <a:gd name="connsiteX5" fmla="*/ 35624 w 38195"/>
                    <a:gd name="connsiteY5" fmla="*/ 0 h 12572"/>
                    <a:gd name="connsiteX6" fmla="*/ 38195 w 38195"/>
                    <a:gd name="connsiteY6" fmla="*/ 2572 h 12572"/>
                    <a:gd name="connsiteX7" fmla="*/ 38195 w 38195"/>
                    <a:gd name="connsiteY7" fmla="*/ 10001 h 12572"/>
                    <a:gd name="connsiteX8" fmla="*/ 35624 w 38195"/>
                    <a:gd name="connsiteY8" fmla="*/ 12573 h 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95" h="12572">
                      <a:moveTo>
                        <a:pt x="35624" y="12573"/>
                      </a:moveTo>
                      <a:lnTo>
                        <a:pt x="2572" y="12573"/>
                      </a:lnTo>
                      <a:cubicBezTo>
                        <a:pt x="1143" y="12573"/>
                        <a:pt x="0" y="11430"/>
                        <a:pt x="0" y="10001"/>
                      </a:cubicBezTo>
                      <a:lnTo>
                        <a:pt x="0" y="2572"/>
                      </a:lnTo>
                      <a:cubicBezTo>
                        <a:pt x="0" y="1143"/>
                        <a:pt x="1143" y="0"/>
                        <a:pt x="2572" y="0"/>
                      </a:cubicBezTo>
                      <a:lnTo>
                        <a:pt x="35624" y="0"/>
                      </a:lnTo>
                      <a:cubicBezTo>
                        <a:pt x="37052" y="0"/>
                        <a:pt x="38195" y="1143"/>
                        <a:pt x="38195" y="2572"/>
                      </a:cubicBezTo>
                      <a:lnTo>
                        <a:pt x="38195" y="10001"/>
                      </a:lnTo>
                      <a:cubicBezTo>
                        <a:pt x="38195" y="11430"/>
                        <a:pt x="37052" y="12573"/>
                        <a:pt x="35624" y="12573"/>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F42C394-483B-463C-8CAC-EDC20A0D5295}"/>
                    </a:ext>
                  </a:extLst>
                </p:cNvPr>
                <p:cNvSpPr/>
                <p:nvPr/>
              </p:nvSpPr>
              <p:spPr>
                <a:xfrm>
                  <a:off x="4797702" y="8288649"/>
                  <a:ext cx="22011" cy="22006"/>
                </a:xfrm>
                <a:custGeom>
                  <a:avLst/>
                  <a:gdLst>
                    <a:gd name="connsiteX0" fmla="*/ 4572 w 4572"/>
                    <a:gd name="connsiteY0" fmla="*/ 2286 h 4571"/>
                    <a:gd name="connsiteX1" fmla="*/ 2286 w 4572"/>
                    <a:gd name="connsiteY1" fmla="*/ 4572 h 4571"/>
                    <a:gd name="connsiteX2" fmla="*/ 0 w 4572"/>
                    <a:gd name="connsiteY2" fmla="*/ 2286 h 4571"/>
                    <a:gd name="connsiteX3" fmla="*/ 2286 w 4572"/>
                    <a:gd name="connsiteY3" fmla="*/ 0 h 4571"/>
                    <a:gd name="connsiteX4" fmla="*/ 4572 w 4572"/>
                    <a:gd name="connsiteY4" fmla="*/ 2286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 h="4571">
                      <a:moveTo>
                        <a:pt x="4572" y="2286"/>
                      </a:moveTo>
                      <a:cubicBezTo>
                        <a:pt x="4572" y="3549"/>
                        <a:pt x="3549" y="4572"/>
                        <a:pt x="2286" y="4572"/>
                      </a:cubicBezTo>
                      <a:cubicBezTo>
                        <a:pt x="1023" y="4572"/>
                        <a:pt x="0" y="3549"/>
                        <a:pt x="0" y="2286"/>
                      </a:cubicBezTo>
                      <a:cubicBezTo>
                        <a:pt x="0" y="1023"/>
                        <a:pt x="1023" y="0"/>
                        <a:pt x="2286" y="0"/>
                      </a:cubicBezTo>
                      <a:cubicBezTo>
                        <a:pt x="3549" y="0"/>
                        <a:pt x="4572" y="1023"/>
                        <a:pt x="4572" y="2286"/>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D80E2DB-ED6C-4BEF-A41F-62778C2F4188}"/>
                    </a:ext>
                  </a:extLst>
                </p:cNvPr>
                <p:cNvSpPr/>
                <p:nvPr/>
              </p:nvSpPr>
              <p:spPr>
                <a:xfrm>
                  <a:off x="4854102" y="8293694"/>
                  <a:ext cx="11920" cy="11920"/>
                </a:xfrm>
                <a:custGeom>
                  <a:avLst/>
                  <a:gdLst>
                    <a:gd name="connsiteX0" fmla="*/ 2476 w 2476"/>
                    <a:gd name="connsiteY0" fmla="*/ 1238 h 2476"/>
                    <a:gd name="connsiteX1" fmla="*/ 1238 w 2476"/>
                    <a:gd name="connsiteY1" fmla="*/ 2476 h 2476"/>
                    <a:gd name="connsiteX2" fmla="*/ 0 w 2476"/>
                    <a:gd name="connsiteY2" fmla="*/ 1238 h 2476"/>
                    <a:gd name="connsiteX3" fmla="*/ 1238 w 2476"/>
                    <a:gd name="connsiteY3" fmla="*/ 0 h 2476"/>
                    <a:gd name="connsiteX4" fmla="*/ 2476 w 2476"/>
                    <a:gd name="connsiteY4" fmla="*/ 1238 h 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2476">
                      <a:moveTo>
                        <a:pt x="2476" y="1238"/>
                      </a:moveTo>
                      <a:cubicBezTo>
                        <a:pt x="2476" y="1922"/>
                        <a:pt x="1922" y="2476"/>
                        <a:pt x="1238" y="2476"/>
                      </a:cubicBezTo>
                      <a:cubicBezTo>
                        <a:pt x="554" y="2476"/>
                        <a:pt x="0" y="1922"/>
                        <a:pt x="0" y="1238"/>
                      </a:cubicBezTo>
                      <a:cubicBezTo>
                        <a:pt x="0" y="554"/>
                        <a:pt x="554" y="0"/>
                        <a:pt x="1238" y="0"/>
                      </a:cubicBezTo>
                      <a:cubicBezTo>
                        <a:pt x="1922" y="0"/>
                        <a:pt x="2476" y="554"/>
                        <a:pt x="2476" y="1238"/>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969CF10-9AA2-4C71-8F50-DC3060E13CB6}"/>
                    </a:ext>
                  </a:extLst>
                </p:cNvPr>
                <p:cNvSpPr/>
                <p:nvPr/>
              </p:nvSpPr>
              <p:spPr>
                <a:xfrm>
                  <a:off x="4882078" y="8293694"/>
                  <a:ext cx="11920" cy="11920"/>
                </a:xfrm>
                <a:custGeom>
                  <a:avLst/>
                  <a:gdLst>
                    <a:gd name="connsiteX0" fmla="*/ 2476 w 2476"/>
                    <a:gd name="connsiteY0" fmla="*/ 1238 h 2476"/>
                    <a:gd name="connsiteX1" fmla="*/ 1238 w 2476"/>
                    <a:gd name="connsiteY1" fmla="*/ 2476 h 2476"/>
                    <a:gd name="connsiteX2" fmla="*/ 0 w 2476"/>
                    <a:gd name="connsiteY2" fmla="*/ 1238 h 2476"/>
                    <a:gd name="connsiteX3" fmla="*/ 1238 w 2476"/>
                    <a:gd name="connsiteY3" fmla="*/ 0 h 2476"/>
                    <a:gd name="connsiteX4" fmla="*/ 2476 w 2476"/>
                    <a:gd name="connsiteY4" fmla="*/ 1238 h 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2476">
                      <a:moveTo>
                        <a:pt x="2476" y="1238"/>
                      </a:moveTo>
                      <a:cubicBezTo>
                        <a:pt x="2476" y="1922"/>
                        <a:pt x="1922" y="2476"/>
                        <a:pt x="1238" y="2476"/>
                      </a:cubicBezTo>
                      <a:cubicBezTo>
                        <a:pt x="554" y="2476"/>
                        <a:pt x="0" y="1922"/>
                        <a:pt x="0" y="1238"/>
                      </a:cubicBezTo>
                      <a:cubicBezTo>
                        <a:pt x="0" y="554"/>
                        <a:pt x="554" y="0"/>
                        <a:pt x="1238" y="0"/>
                      </a:cubicBezTo>
                      <a:cubicBezTo>
                        <a:pt x="1922" y="0"/>
                        <a:pt x="2476" y="554"/>
                        <a:pt x="2476" y="1238"/>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68FCACB-27DE-44CF-B45A-2F2D870FBFAA}"/>
                    </a:ext>
                  </a:extLst>
                </p:cNvPr>
                <p:cNvSpPr/>
                <p:nvPr/>
              </p:nvSpPr>
              <p:spPr>
                <a:xfrm>
                  <a:off x="4910049" y="8293709"/>
                  <a:ext cx="11920" cy="11920"/>
                </a:xfrm>
                <a:custGeom>
                  <a:avLst/>
                  <a:gdLst>
                    <a:gd name="connsiteX0" fmla="*/ 2477 w 2476"/>
                    <a:gd name="connsiteY0" fmla="*/ 1238 h 2476"/>
                    <a:gd name="connsiteX1" fmla="*/ 1238 w 2476"/>
                    <a:gd name="connsiteY1" fmla="*/ 2476 h 2476"/>
                    <a:gd name="connsiteX2" fmla="*/ 0 w 2476"/>
                    <a:gd name="connsiteY2" fmla="*/ 1238 h 2476"/>
                    <a:gd name="connsiteX3" fmla="*/ 1238 w 2476"/>
                    <a:gd name="connsiteY3" fmla="*/ 0 h 2476"/>
                    <a:gd name="connsiteX4" fmla="*/ 2477 w 2476"/>
                    <a:gd name="connsiteY4" fmla="*/ 1238 h 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2476">
                      <a:moveTo>
                        <a:pt x="2477" y="1238"/>
                      </a:moveTo>
                      <a:cubicBezTo>
                        <a:pt x="2477" y="1922"/>
                        <a:pt x="1922" y="2476"/>
                        <a:pt x="1238" y="2476"/>
                      </a:cubicBezTo>
                      <a:cubicBezTo>
                        <a:pt x="554" y="2476"/>
                        <a:pt x="0" y="1922"/>
                        <a:pt x="0" y="1238"/>
                      </a:cubicBezTo>
                      <a:cubicBezTo>
                        <a:pt x="0" y="554"/>
                        <a:pt x="554" y="0"/>
                        <a:pt x="1238" y="0"/>
                      </a:cubicBezTo>
                      <a:cubicBezTo>
                        <a:pt x="1922" y="0"/>
                        <a:pt x="2477" y="554"/>
                        <a:pt x="2477" y="1238"/>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26CA875-7D65-49B2-8B5D-68BDB0EDD9F8}"/>
                    </a:ext>
                  </a:extLst>
                </p:cNvPr>
                <p:cNvSpPr/>
                <p:nvPr/>
              </p:nvSpPr>
              <p:spPr>
                <a:xfrm>
                  <a:off x="4938019" y="8293687"/>
                  <a:ext cx="11920" cy="11920"/>
                </a:xfrm>
                <a:custGeom>
                  <a:avLst/>
                  <a:gdLst>
                    <a:gd name="connsiteX0" fmla="*/ 2477 w 2476"/>
                    <a:gd name="connsiteY0" fmla="*/ 1238 h 2476"/>
                    <a:gd name="connsiteX1" fmla="*/ 1238 w 2476"/>
                    <a:gd name="connsiteY1" fmla="*/ 2476 h 2476"/>
                    <a:gd name="connsiteX2" fmla="*/ 0 w 2476"/>
                    <a:gd name="connsiteY2" fmla="*/ 1238 h 2476"/>
                    <a:gd name="connsiteX3" fmla="*/ 1238 w 2476"/>
                    <a:gd name="connsiteY3" fmla="*/ 0 h 2476"/>
                    <a:gd name="connsiteX4" fmla="*/ 2477 w 2476"/>
                    <a:gd name="connsiteY4" fmla="*/ 1238 h 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2476">
                      <a:moveTo>
                        <a:pt x="2477" y="1238"/>
                      </a:moveTo>
                      <a:cubicBezTo>
                        <a:pt x="2477" y="1922"/>
                        <a:pt x="1922" y="2476"/>
                        <a:pt x="1238" y="2476"/>
                      </a:cubicBezTo>
                      <a:cubicBezTo>
                        <a:pt x="554" y="2476"/>
                        <a:pt x="0" y="1922"/>
                        <a:pt x="0" y="1238"/>
                      </a:cubicBezTo>
                      <a:cubicBezTo>
                        <a:pt x="0" y="554"/>
                        <a:pt x="554" y="0"/>
                        <a:pt x="1238" y="0"/>
                      </a:cubicBezTo>
                      <a:cubicBezTo>
                        <a:pt x="1922" y="0"/>
                        <a:pt x="2477" y="554"/>
                        <a:pt x="2477" y="1238"/>
                      </a:cubicBez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5220C3A-B5CF-49BB-A171-900E1B9106D7}"/>
                    </a:ext>
                  </a:extLst>
                </p:cNvPr>
                <p:cNvSpPr/>
                <p:nvPr/>
              </p:nvSpPr>
              <p:spPr>
                <a:xfrm>
                  <a:off x="4857311" y="8165289"/>
                  <a:ext cx="31182" cy="31182"/>
                </a:xfrm>
                <a:custGeom>
                  <a:avLst/>
                  <a:gdLst>
                    <a:gd name="connsiteX0" fmla="*/ 0 w 6477"/>
                    <a:gd name="connsiteY0" fmla="*/ 3239 h 6477"/>
                    <a:gd name="connsiteX1" fmla="*/ 3239 w 6477"/>
                    <a:gd name="connsiteY1" fmla="*/ 0 h 6477"/>
                    <a:gd name="connsiteX2" fmla="*/ 6477 w 6477"/>
                    <a:gd name="connsiteY2" fmla="*/ 3239 h 6477"/>
                    <a:gd name="connsiteX3" fmla="*/ 3239 w 6477"/>
                    <a:gd name="connsiteY3" fmla="*/ 6477 h 6477"/>
                    <a:gd name="connsiteX4" fmla="*/ 0 w 6477"/>
                    <a:gd name="connsiteY4" fmla="*/ 3239 h 6477"/>
                    <a:gd name="connsiteX5" fmla="*/ 0 w 6477"/>
                    <a:gd name="connsiteY5" fmla="*/ 3239 h 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 h="6477">
                      <a:moveTo>
                        <a:pt x="0" y="3239"/>
                      </a:moveTo>
                      <a:cubicBezTo>
                        <a:pt x="0" y="1429"/>
                        <a:pt x="1429" y="0"/>
                        <a:pt x="3239" y="0"/>
                      </a:cubicBezTo>
                      <a:cubicBezTo>
                        <a:pt x="5048" y="0"/>
                        <a:pt x="6477" y="1429"/>
                        <a:pt x="6477" y="3239"/>
                      </a:cubicBezTo>
                      <a:cubicBezTo>
                        <a:pt x="6477" y="5048"/>
                        <a:pt x="5048" y="6477"/>
                        <a:pt x="3239" y="6477"/>
                      </a:cubicBezTo>
                      <a:cubicBezTo>
                        <a:pt x="1429" y="6477"/>
                        <a:pt x="0" y="5048"/>
                        <a:pt x="0" y="3239"/>
                      </a:cubicBezTo>
                      <a:lnTo>
                        <a:pt x="0" y="3239"/>
                      </a:lnTo>
                      <a:close/>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EFA8AE0-9DBE-46FC-B1D7-7623BAC10A38}"/>
                    </a:ext>
                  </a:extLst>
                </p:cNvPr>
                <p:cNvSpPr/>
                <p:nvPr/>
              </p:nvSpPr>
              <p:spPr>
                <a:xfrm>
                  <a:off x="4807341" y="8135484"/>
                  <a:ext cx="18800" cy="90337"/>
                </a:xfrm>
                <a:custGeom>
                  <a:avLst/>
                  <a:gdLst>
                    <a:gd name="connsiteX0" fmla="*/ 3810 w 3905"/>
                    <a:gd name="connsiteY0" fmla="*/ 0 h 18764"/>
                    <a:gd name="connsiteX1" fmla="*/ 0 w 3905"/>
                    <a:gd name="connsiteY1" fmla="*/ 9334 h 18764"/>
                    <a:gd name="connsiteX2" fmla="*/ 3905 w 3905"/>
                    <a:gd name="connsiteY2" fmla="*/ 18764 h 18764"/>
                  </a:gdLst>
                  <a:ahLst/>
                  <a:cxnLst>
                    <a:cxn ang="0">
                      <a:pos x="connsiteX0" y="connsiteY0"/>
                    </a:cxn>
                    <a:cxn ang="0">
                      <a:pos x="connsiteX1" y="connsiteY1"/>
                    </a:cxn>
                    <a:cxn ang="0">
                      <a:pos x="connsiteX2" y="connsiteY2"/>
                    </a:cxn>
                  </a:cxnLst>
                  <a:rect l="l" t="t" r="r" b="b"/>
                  <a:pathLst>
                    <a:path w="3905" h="18764">
                      <a:moveTo>
                        <a:pt x="3810" y="0"/>
                      </a:moveTo>
                      <a:cubicBezTo>
                        <a:pt x="1429" y="2381"/>
                        <a:pt x="0" y="5620"/>
                        <a:pt x="0" y="9334"/>
                      </a:cubicBezTo>
                      <a:cubicBezTo>
                        <a:pt x="0" y="13049"/>
                        <a:pt x="1429" y="16383"/>
                        <a:pt x="3905" y="18764"/>
                      </a:cubicBezTo>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09FDC99-C44E-45A9-9A57-96E71A2D45B1}"/>
                    </a:ext>
                  </a:extLst>
                </p:cNvPr>
                <p:cNvSpPr/>
                <p:nvPr/>
              </p:nvSpPr>
              <p:spPr>
                <a:xfrm>
                  <a:off x="4834390" y="8155199"/>
                  <a:ext cx="10543" cy="50897"/>
                </a:xfrm>
                <a:custGeom>
                  <a:avLst/>
                  <a:gdLst>
                    <a:gd name="connsiteX0" fmla="*/ 2191 w 2190"/>
                    <a:gd name="connsiteY0" fmla="*/ 0 h 10572"/>
                    <a:gd name="connsiteX1" fmla="*/ 0 w 2190"/>
                    <a:gd name="connsiteY1" fmla="*/ 5334 h 10572"/>
                    <a:gd name="connsiteX2" fmla="*/ 2191 w 2190"/>
                    <a:gd name="connsiteY2" fmla="*/ 10573 h 10572"/>
                  </a:gdLst>
                  <a:ahLst/>
                  <a:cxnLst>
                    <a:cxn ang="0">
                      <a:pos x="connsiteX0" y="connsiteY0"/>
                    </a:cxn>
                    <a:cxn ang="0">
                      <a:pos x="connsiteX1" y="connsiteY1"/>
                    </a:cxn>
                    <a:cxn ang="0">
                      <a:pos x="connsiteX2" y="connsiteY2"/>
                    </a:cxn>
                  </a:cxnLst>
                  <a:rect l="l" t="t" r="r" b="b"/>
                  <a:pathLst>
                    <a:path w="2190" h="10572">
                      <a:moveTo>
                        <a:pt x="2191" y="0"/>
                      </a:moveTo>
                      <a:cubicBezTo>
                        <a:pt x="857" y="1333"/>
                        <a:pt x="0" y="3239"/>
                        <a:pt x="0" y="5334"/>
                      </a:cubicBezTo>
                      <a:cubicBezTo>
                        <a:pt x="0" y="7239"/>
                        <a:pt x="857" y="9144"/>
                        <a:pt x="2191" y="10573"/>
                      </a:cubicBezTo>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DA53226-CFDB-4A48-9CC6-847C0BC402DF}"/>
                    </a:ext>
                  </a:extLst>
                </p:cNvPr>
                <p:cNvSpPr/>
                <p:nvPr/>
              </p:nvSpPr>
              <p:spPr>
                <a:xfrm>
                  <a:off x="4920166" y="8135046"/>
                  <a:ext cx="19257" cy="90337"/>
                </a:xfrm>
                <a:custGeom>
                  <a:avLst/>
                  <a:gdLst>
                    <a:gd name="connsiteX0" fmla="*/ 0 w 4000"/>
                    <a:gd name="connsiteY0" fmla="*/ 18764 h 18764"/>
                    <a:gd name="connsiteX1" fmla="*/ 4001 w 4000"/>
                    <a:gd name="connsiteY1" fmla="*/ 9335 h 18764"/>
                    <a:gd name="connsiteX2" fmla="*/ 95 w 4000"/>
                    <a:gd name="connsiteY2" fmla="*/ 0 h 18764"/>
                  </a:gdLst>
                  <a:ahLst/>
                  <a:cxnLst>
                    <a:cxn ang="0">
                      <a:pos x="connsiteX0" y="connsiteY0"/>
                    </a:cxn>
                    <a:cxn ang="0">
                      <a:pos x="connsiteX1" y="connsiteY1"/>
                    </a:cxn>
                    <a:cxn ang="0">
                      <a:pos x="connsiteX2" y="connsiteY2"/>
                    </a:cxn>
                  </a:cxnLst>
                  <a:rect l="l" t="t" r="r" b="b"/>
                  <a:pathLst>
                    <a:path w="4000" h="18764">
                      <a:moveTo>
                        <a:pt x="0" y="18764"/>
                      </a:moveTo>
                      <a:cubicBezTo>
                        <a:pt x="2477" y="16383"/>
                        <a:pt x="4001" y="13049"/>
                        <a:pt x="4001" y="9335"/>
                      </a:cubicBezTo>
                      <a:cubicBezTo>
                        <a:pt x="4001" y="5620"/>
                        <a:pt x="2477" y="2381"/>
                        <a:pt x="95" y="0"/>
                      </a:cubicBezTo>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E95A1E5-6877-4E52-B956-4E898BCD6C05}"/>
                    </a:ext>
                  </a:extLst>
                </p:cNvPr>
                <p:cNvSpPr/>
                <p:nvPr/>
              </p:nvSpPr>
              <p:spPr>
                <a:xfrm>
                  <a:off x="4901365" y="8154780"/>
                  <a:ext cx="10543" cy="50897"/>
                </a:xfrm>
                <a:custGeom>
                  <a:avLst/>
                  <a:gdLst>
                    <a:gd name="connsiteX0" fmla="*/ 0 w 2190"/>
                    <a:gd name="connsiteY0" fmla="*/ 10573 h 10572"/>
                    <a:gd name="connsiteX1" fmla="*/ 2191 w 2190"/>
                    <a:gd name="connsiteY1" fmla="*/ 5334 h 10572"/>
                    <a:gd name="connsiteX2" fmla="*/ 0 w 2190"/>
                    <a:gd name="connsiteY2" fmla="*/ 0 h 10572"/>
                  </a:gdLst>
                  <a:ahLst/>
                  <a:cxnLst>
                    <a:cxn ang="0">
                      <a:pos x="connsiteX0" y="connsiteY0"/>
                    </a:cxn>
                    <a:cxn ang="0">
                      <a:pos x="connsiteX1" y="connsiteY1"/>
                    </a:cxn>
                    <a:cxn ang="0">
                      <a:pos x="connsiteX2" y="connsiteY2"/>
                    </a:cxn>
                  </a:cxnLst>
                  <a:rect l="l" t="t" r="r" b="b"/>
                  <a:pathLst>
                    <a:path w="2190" h="10572">
                      <a:moveTo>
                        <a:pt x="0" y="10573"/>
                      </a:moveTo>
                      <a:cubicBezTo>
                        <a:pt x="1333" y="9144"/>
                        <a:pt x="2191" y="7334"/>
                        <a:pt x="2191" y="5334"/>
                      </a:cubicBezTo>
                      <a:cubicBezTo>
                        <a:pt x="2191" y="3239"/>
                        <a:pt x="1333" y="1333"/>
                        <a:pt x="0" y="0"/>
                      </a:cubicBezTo>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C926BD9-3B74-49F1-A97C-EB32BA49D5D6}"/>
                    </a:ext>
                  </a:extLst>
                </p:cNvPr>
                <p:cNvSpPr/>
                <p:nvPr/>
              </p:nvSpPr>
              <p:spPr>
                <a:xfrm>
                  <a:off x="4873387" y="8196462"/>
                  <a:ext cx="45856" cy="74285"/>
                </a:xfrm>
                <a:custGeom>
                  <a:avLst/>
                  <a:gdLst>
                    <a:gd name="connsiteX0" fmla="*/ 0 w 9525"/>
                    <a:gd name="connsiteY0" fmla="*/ 0 h 15430"/>
                    <a:gd name="connsiteX1" fmla="*/ 0 w 9525"/>
                    <a:gd name="connsiteY1" fmla="*/ 15431 h 15430"/>
                  </a:gdLst>
                  <a:ahLst/>
                  <a:cxnLst>
                    <a:cxn ang="0">
                      <a:pos x="connsiteX0" y="connsiteY0"/>
                    </a:cxn>
                    <a:cxn ang="0">
                      <a:pos x="connsiteX1" y="connsiteY1"/>
                    </a:cxn>
                  </a:cxnLst>
                  <a:rect l="l" t="t" r="r" b="b"/>
                  <a:pathLst>
                    <a:path w="9525" h="15430">
                      <a:moveTo>
                        <a:pt x="0" y="0"/>
                      </a:moveTo>
                      <a:lnTo>
                        <a:pt x="0" y="15431"/>
                      </a:lnTo>
                    </a:path>
                  </a:pathLst>
                </a:custGeom>
                <a:noFill/>
                <a:ln w="10391" cap="rnd">
                  <a:solidFill>
                    <a:schemeClr val="tx1"/>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3" name="News_E900">
                <a:extLst>
                  <a:ext uri="{FF2B5EF4-FFF2-40B4-BE49-F238E27FC236}">
                    <a16:creationId xmlns:a16="http://schemas.microsoft.com/office/drawing/2014/main" id="{A2DFAFD4-D004-4C87-B450-DEE835B5B106}"/>
                  </a:ext>
                </a:extLst>
              </p:cNvPr>
              <p:cNvSpPr>
                <a:spLocks noChangeAspect="1" noEditPoints="1"/>
              </p:cNvSpPr>
              <p:nvPr/>
            </p:nvSpPr>
            <p:spPr bwMode="auto">
              <a:xfrm>
                <a:off x="4757374" y="4517342"/>
                <a:ext cx="186825" cy="124704"/>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ingerprint_E928">
                <a:extLst>
                  <a:ext uri="{FF2B5EF4-FFF2-40B4-BE49-F238E27FC236}">
                    <a16:creationId xmlns:a16="http://schemas.microsoft.com/office/drawing/2014/main" id="{A86E3B29-7100-4A80-B589-8FF30F0569D3}"/>
                  </a:ext>
                </a:extLst>
              </p:cNvPr>
              <p:cNvSpPr>
                <a:spLocks noChangeAspect="1" noEditPoints="1"/>
              </p:cNvSpPr>
              <p:nvPr/>
            </p:nvSpPr>
            <p:spPr bwMode="auto">
              <a:xfrm>
                <a:off x="4850217" y="5025258"/>
                <a:ext cx="141701" cy="1905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TagLegacy_E1CB">
                <a:extLst>
                  <a:ext uri="{FF2B5EF4-FFF2-40B4-BE49-F238E27FC236}">
                    <a16:creationId xmlns:a16="http://schemas.microsoft.com/office/drawing/2014/main" id="{7511CE09-A5E1-4877-B5E4-2F8FB8E2B167}"/>
                  </a:ext>
                </a:extLst>
              </p:cNvPr>
              <p:cNvSpPr>
                <a:spLocks noChangeAspect="1" noEditPoints="1"/>
              </p:cNvSpPr>
              <p:nvPr/>
            </p:nvSpPr>
            <p:spPr bwMode="auto">
              <a:xfrm>
                <a:off x="5979084" y="4985123"/>
                <a:ext cx="201171" cy="160577"/>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6" name="Group 45">
                <a:extLst>
                  <a:ext uri="{FF2B5EF4-FFF2-40B4-BE49-F238E27FC236}">
                    <a16:creationId xmlns:a16="http://schemas.microsoft.com/office/drawing/2014/main" id="{6A2BE3C2-9393-4FA1-BA9F-39763C4F4B05}"/>
                  </a:ext>
                </a:extLst>
              </p:cNvPr>
              <p:cNvGrpSpPr/>
              <p:nvPr/>
            </p:nvGrpSpPr>
            <p:grpSpPr>
              <a:xfrm>
                <a:off x="7199233" y="5011806"/>
                <a:ext cx="84372" cy="251746"/>
                <a:chOff x="1750596" y="4891865"/>
                <a:chExt cx="87855" cy="262141"/>
              </a:xfrm>
            </p:grpSpPr>
            <p:sp>
              <p:nvSpPr>
                <p:cNvPr id="57" name="Freeform: Shape 56">
                  <a:extLst>
                    <a:ext uri="{FF2B5EF4-FFF2-40B4-BE49-F238E27FC236}">
                      <a16:creationId xmlns:a16="http://schemas.microsoft.com/office/drawing/2014/main" id="{0B1118AE-DB8D-45E6-96F3-0AADAD08082F}"/>
                    </a:ext>
                  </a:extLst>
                </p:cNvPr>
                <p:cNvSpPr/>
                <p:nvPr/>
              </p:nvSpPr>
              <p:spPr>
                <a:xfrm>
                  <a:off x="1756458" y="4891865"/>
                  <a:ext cx="81993" cy="262141"/>
                </a:xfrm>
                <a:custGeom>
                  <a:avLst/>
                  <a:gdLst>
                    <a:gd name="connsiteX0" fmla="*/ 0 w 1887166"/>
                    <a:gd name="connsiteY0" fmla="*/ 0 h 5963055"/>
                    <a:gd name="connsiteX1" fmla="*/ 904673 w 1887166"/>
                    <a:gd name="connsiteY1" fmla="*/ 1245141 h 5963055"/>
                    <a:gd name="connsiteX2" fmla="*/ 1887166 w 1887166"/>
                    <a:gd name="connsiteY2" fmla="*/ 3044758 h 5963055"/>
                    <a:gd name="connsiteX3" fmla="*/ 875490 w 1887166"/>
                    <a:gd name="connsiteY3" fmla="*/ 4747098 h 5963055"/>
                    <a:gd name="connsiteX4" fmla="*/ 9728 w 1887166"/>
                    <a:gd name="connsiteY4" fmla="*/ 5963055 h 5963055"/>
                    <a:gd name="connsiteX0" fmla="*/ 0 w 1887166"/>
                    <a:gd name="connsiteY0" fmla="*/ 0 h 5963055"/>
                    <a:gd name="connsiteX1" fmla="*/ 1887166 w 1887166"/>
                    <a:gd name="connsiteY1" fmla="*/ 3044758 h 5963055"/>
                    <a:gd name="connsiteX2" fmla="*/ 875490 w 1887166"/>
                    <a:gd name="connsiteY2" fmla="*/ 4747098 h 5963055"/>
                    <a:gd name="connsiteX3" fmla="*/ 9728 w 1887166"/>
                    <a:gd name="connsiteY3" fmla="*/ 5963055 h 5963055"/>
                    <a:gd name="connsiteX0" fmla="*/ 3479 w 1890645"/>
                    <a:gd name="connsiteY0" fmla="*/ 0 h 5963055"/>
                    <a:gd name="connsiteX1" fmla="*/ 1890645 w 1890645"/>
                    <a:gd name="connsiteY1" fmla="*/ 3044758 h 5963055"/>
                    <a:gd name="connsiteX2" fmla="*/ 878969 w 1890645"/>
                    <a:gd name="connsiteY2" fmla="*/ 4747098 h 5963055"/>
                    <a:gd name="connsiteX3" fmla="*/ 13207 w 1890645"/>
                    <a:gd name="connsiteY3" fmla="*/ 5963055 h 5963055"/>
                    <a:gd name="connsiteX0" fmla="*/ 3539 w 1866893"/>
                    <a:gd name="connsiteY0" fmla="*/ 0 h 5963055"/>
                    <a:gd name="connsiteX1" fmla="*/ 1866893 w 1866893"/>
                    <a:gd name="connsiteY1" fmla="*/ 3049520 h 5963055"/>
                    <a:gd name="connsiteX2" fmla="*/ 879029 w 1866893"/>
                    <a:gd name="connsiteY2" fmla="*/ 4747098 h 5963055"/>
                    <a:gd name="connsiteX3" fmla="*/ 13267 w 1866893"/>
                    <a:gd name="connsiteY3" fmla="*/ 5963055 h 5963055"/>
                    <a:gd name="connsiteX0" fmla="*/ 2415 w 1865901"/>
                    <a:gd name="connsiteY0" fmla="*/ 0 h 5963055"/>
                    <a:gd name="connsiteX1" fmla="*/ 1865769 w 1865901"/>
                    <a:gd name="connsiteY1" fmla="*/ 3049520 h 5963055"/>
                    <a:gd name="connsiteX2" fmla="*/ 877905 w 1865901"/>
                    <a:gd name="connsiteY2" fmla="*/ 4747098 h 5963055"/>
                    <a:gd name="connsiteX3" fmla="*/ 12143 w 1865901"/>
                    <a:gd name="connsiteY3" fmla="*/ 5963055 h 5963055"/>
                    <a:gd name="connsiteX0" fmla="*/ 1654 w 1865140"/>
                    <a:gd name="connsiteY0" fmla="*/ 0 h 5963055"/>
                    <a:gd name="connsiteX1" fmla="*/ 1865008 w 1865140"/>
                    <a:gd name="connsiteY1" fmla="*/ 3049520 h 5963055"/>
                    <a:gd name="connsiteX2" fmla="*/ 877144 w 1865140"/>
                    <a:gd name="connsiteY2" fmla="*/ 4747098 h 5963055"/>
                    <a:gd name="connsiteX3" fmla="*/ 11382 w 1865140"/>
                    <a:gd name="connsiteY3" fmla="*/ 5963055 h 5963055"/>
                    <a:gd name="connsiteX0" fmla="*/ 1654 w 1865140"/>
                    <a:gd name="connsiteY0" fmla="*/ 0 h 5963055"/>
                    <a:gd name="connsiteX1" fmla="*/ 1865008 w 1865140"/>
                    <a:gd name="connsiteY1" fmla="*/ 3049520 h 5963055"/>
                    <a:gd name="connsiteX2" fmla="*/ 877144 w 1865140"/>
                    <a:gd name="connsiteY2" fmla="*/ 4747098 h 5963055"/>
                    <a:gd name="connsiteX3" fmla="*/ 11382 w 1865140"/>
                    <a:gd name="connsiteY3" fmla="*/ 5963055 h 5963055"/>
                    <a:gd name="connsiteX0" fmla="*/ 1654 w 1865140"/>
                    <a:gd name="connsiteY0" fmla="*/ 0 h 5963055"/>
                    <a:gd name="connsiteX1" fmla="*/ 1865008 w 1865140"/>
                    <a:gd name="connsiteY1" fmla="*/ 3049520 h 5963055"/>
                    <a:gd name="connsiteX2" fmla="*/ 11382 w 1865140"/>
                    <a:gd name="connsiteY2" fmla="*/ 5963055 h 5963055"/>
                    <a:gd name="connsiteX0" fmla="*/ 1654 w 1865140"/>
                    <a:gd name="connsiteY0" fmla="*/ 0 h 5963055"/>
                    <a:gd name="connsiteX1" fmla="*/ 1865008 w 1865140"/>
                    <a:gd name="connsiteY1" fmla="*/ 3049520 h 5963055"/>
                    <a:gd name="connsiteX2" fmla="*/ 11382 w 1865140"/>
                    <a:gd name="connsiteY2" fmla="*/ 5963055 h 5963055"/>
                    <a:gd name="connsiteX0" fmla="*/ 1654 w 1865140"/>
                    <a:gd name="connsiteY0" fmla="*/ 0 h 5963055"/>
                    <a:gd name="connsiteX1" fmla="*/ 1865008 w 1865140"/>
                    <a:gd name="connsiteY1" fmla="*/ 3049520 h 5963055"/>
                    <a:gd name="connsiteX2" fmla="*/ 11382 w 1865140"/>
                    <a:gd name="connsiteY2" fmla="*/ 5963055 h 5963055"/>
                  </a:gdLst>
                  <a:ahLst/>
                  <a:cxnLst>
                    <a:cxn ang="0">
                      <a:pos x="connsiteX0" y="connsiteY0"/>
                    </a:cxn>
                    <a:cxn ang="0">
                      <a:pos x="connsiteX1" y="connsiteY1"/>
                    </a:cxn>
                    <a:cxn ang="0">
                      <a:pos x="connsiteX2" y="connsiteY2"/>
                    </a:cxn>
                  </a:cxnLst>
                  <a:rect l="l" t="t" r="r" b="b"/>
                  <a:pathLst>
                    <a:path w="1865140" h="5963055">
                      <a:moveTo>
                        <a:pt x="1654" y="0"/>
                      </a:moveTo>
                      <a:cubicBezTo>
                        <a:pt x="-64617" y="919668"/>
                        <a:pt x="1883653" y="1515489"/>
                        <a:pt x="1865008" y="3049520"/>
                      </a:cubicBezTo>
                      <a:cubicBezTo>
                        <a:pt x="1761854" y="4576762"/>
                        <a:pt x="26079" y="5070319"/>
                        <a:pt x="11382" y="5963055"/>
                      </a:cubicBezTo>
                    </a:path>
                  </a:pathLst>
                </a:cu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F941E078-6A8D-410F-AD10-2664D9147947}"/>
                    </a:ext>
                  </a:extLst>
                </p:cNvPr>
                <p:cNvSpPr/>
                <p:nvPr/>
              </p:nvSpPr>
              <p:spPr>
                <a:xfrm flipH="1">
                  <a:off x="1750596" y="4891865"/>
                  <a:ext cx="81993" cy="262141"/>
                </a:xfrm>
                <a:custGeom>
                  <a:avLst/>
                  <a:gdLst>
                    <a:gd name="connsiteX0" fmla="*/ 0 w 1887166"/>
                    <a:gd name="connsiteY0" fmla="*/ 0 h 5963055"/>
                    <a:gd name="connsiteX1" fmla="*/ 904673 w 1887166"/>
                    <a:gd name="connsiteY1" fmla="*/ 1245141 h 5963055"/>
                    <a:gd name="connsiteX2" fmla="*/ 1887166 w 1887166"/>
                    <a:gd name="connsiteY2" fmla="*/ 3044758 h 5963055"/>
                    <a:gd name="connsiteX3" fmla="*/ 875490 w 1887166"/>
                    <a:gd name="connsiteY3" fmla="*/ 4747098 h 5963055"/>
                    <a:gd name="connsiteX4" fmla="*/ 9728 w 1887166"/>
                    <a:gd name="connsiteY4" fmla="*/ 5963055 h 5963055"/>
                    <a:gd name="connsiteX0" fmla="*/ 0 w 1887166"/>
                    <a:gd name="connsiteY0" fmla="*/ 0 h 5963055"/>
                    <a:gd name="connsiteX1" fmla="*/ 1887166 w 1887166"/>
                    <a:gd name="connsiteY1" fmla="*/ 3044758 h 5963055"/>
                    <a:gd name="connsiteX2" fmla="*/ 875490 w 1887166"/>
                    <a:gd name="connsiteY2" fmla="*/ 4747098 h 5963055"/>
                    <a:gd name="connsiteX3" fmla="*/ 9728 w 1887166"/>
                    <a:gd name="connsiteY3" fmla="*/ 5963055 h 5963055"/>
                    <a:gd name="connsiteX0" fmla="*/ 3479 w 1890645"/>
                    <a:gd name="connsiteY0" fmla="*/ 0 h 5963055"/>
                    <a:gd name="connsiteX1" fmla="*/ 1890645 w 1890645"/>
                    <a:gd name="connsiteY1" fmla="*/ 3044758 h 5963055"/>
                    <a:gd name="connsiteX2" fmla="*/ 878969 w 1890645"/>
                    <a:gd name="connsiteY2" fmla="*/ 4747098 h 5963055"/>
                    <a:gd name="connsiteX3" fmla="*/ 13207 w 1890645"/>
                    <a:gd name="connsiteY3" fmla="*/ 5963055 h 5963055"/>
                    <a:gd name="connsiteX0" fmla="*/ 3539 w 1866893"/>
                    <a:gd name="connsiteY0" fmla="*/ 0 h 5963055"/>
                    <a:gd name="connsiteX1" fmla="*/ 1866893 w 1866893"/>
                    <a:gd name="connsiteY1" fmla="*/ 3049520 h 5963055"/>
                    <a:gd name="connsiteX2" fmla="*/ 879029 w 1866893"/>
                    <a:gd name="connsiteY2" fmla="*/ 4747098 h 5963055"/>
                    <a:gd name="connsiteX3" fmla="*/ 13267 w 1866893"/>
                    <a:gd name="connsiteY3" fmla="*/ 5963055 h 5963055"/>
                    <a:gd name="connsiteX0" fmla="*/ 2415 w 1865901"/>
                    <a:gd name="connsiteY0" fmla="*/ 0 h 5963055"/>
                    <a:gd name="connsiteX1" fmla="*/ 1865769 w 1865901"/>
                    <a:gd name="connsiteY1" fmla="*/ 3049520 h 5963055"/>
                    <a:gd name="connsiteX2" fmla="*/ 877905 w 1865901"/>
                    <a:gd name="connsiteY2" fmla="*/ 4747098 h 5963055"/>
                    <a:gd name="connsiteX3" fmla="*/ 12143 w 1865901"/>
                    <a:gd name="connsiteY3" fmla="*/ 5963055 h 5963055"/>
                    <a:gd name="connsiteX0" fmla="*/ 1654 w 1865140"/>
                    <a:gd name="connsiteY0" fmla="*/ 0 h 5963055"/>
                    <a:gd name="connsiteX1" fmla="*/ 1865008 w 1865140"/>
                    <a:gd name="connsiteY1" fmla="*/ 3049520 h 5963055"/>
                    <a:gd name="connsiteX2" fmla="*/ 877144 w 1865140"/>
                    <a:gd name="connsiteY2" fmla="*/ 4747098 h 5963055"/>
                    <a:gd name="connsiteX3" fmla="*/ 11382 w 1865140"/>
                    <a:gd name="connsiteY3" fmla="*/ 5963055 h 5963055"/>
                    <a:gd name="connsiteX0" fmla="*/ 1654 w 1865140"/>
                    <a:gd name="connsiteY0" fmla="*/ 0 h 5963055"/>
                    <a:gd name="connsiteX1" fmla="*/ 1865008 w 1865140"/>
                    <a:gd name="connsiteY1" fmla="*/ 3049520 h 5963055"/>
                    <a:gd name="connsiteX2" fmla="*/ 877144 w 1865140"/>
                    <a:gd name="connsiteY2" fmla="*/ 4747098 h 5963055"/>
                    <a:gd name="connsiteX3" fmla="*/ 11382 w 1865140"/>
                    <a:gd name="connsiteY3" fmla="*/ 5963055 h 5963055"/>
                    <a:gd name="connsiteX0" fmla="*/ 1654 w 1865140"/>
                    <a:gd name="connsiteY0" fmla="*/ 0 h 5963055"/>
                    <a:gd name="connsiteX1" fmla="*/ 1865008 w 1865140"/>
                    <a:gd name="connsiteY1" fmla="*/ 3049520 h 5963055"/>
                    <a:gd name="connsiteX2" fmla="*/ 11382 w 1865140"/>
                    <a:gd name="connsiteY2" fmla="*/ 5963055 h 5963055"/>
                    <a:gd name="connsiteX0" fmla="*/ 1654 w 1865140"/>
                    <a:gd name="connsiteY0" fmla="*/ 0 h 5963055"/>
                    <a:gd name="connsiteX1" fmla="*/ 1865008 w 1865140"/>
                    <a:gd name="connsiteY1" fmla="*/ 3049520 h 5963055"/>
                    <a:gd name="connsiteX2" fmla="*/ 11382 w 1865140"/>
                    <a:gd name="connsiteY2" fmla="*/ 5963055 h 5963055"/>
                    <a:gd name="connsiteX0" fmla="*/ 1654 w 1865140"/>
                    <a:gd name="connsiteY0" fmla="*/ 0 h 5963055"/>
                    <a:gd name="connsiteX1" fmla="*/ 1865008 w 1865140"/>
                    <a:gd name="connsiteY1" fmla="*/ 3049520 h 5963055"/>
                    <a:gd name="connsiteX2" fmla="*/ 11382 w 1865140"/>
                    <a:gd name="connsiteY2" fmla="*/ 5963055 h 5963055"/>
                  </a:gdLst>
                  <a:ahLst/>
                  <a:cxnLst>
                    <a:cxn ang="0">
                      <a:pos x="connsiteX0" y="connsiteY0"/>
                    </a:cxn>
                    <a:cxn ang="0">
                      <a:pos x="connsiteX1" y="connsiteY1"/>
                    </a:cxn>
                    <a:cxn ang="0">
                      <a:pos x="connsiteX2" y="connsiteY2"/>
                    </a:cxn>
                  </a:cxnLst>
                  <a:rect l="l" t="t" r="r" b="b"/>
                  <a:pathLst>
                    <a:path w="1865140" h="5963055">
                      <a:moveTo>
                        <a:pt x="1654" y="0"/>
                      </a:moveTo>
                      <a:cubicBezTo>
                        <a:pt x="-64617" y="919668"/>
                        <a:pt x="1883653" y="1515489"/>
                        <a:pt x="1865008" y="3049520"/>
                      </a:cubicBezTo>
                      <a:cubicBezTo>
                        <a:pt x="1761854" y="4576762"/>
                        <a:pt x="26079" y="5070319"/>
                        <a:pt x="11382" y="5963055"/>
                      </a:cubicBezTo>
                    </a:path>
                  </a:pathLst>
                </a:cu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9" name="Straight Connector 58">
                  <a:extLst>
                    <a:ext uri="{FF2B5EF4-FFF2-40B4-BE49-F238E27FC236}">
                      <a16:creationId xmlns:a16="http://schemas.microsoft.com/office/drawing/2014/main" id="{05D50CA2-FD65-413A-8610-0EEDC23E11F7}"/>
                    </a:ext>
                  </a:extLst>
                </p:cNvPr>
                <p:cNvCxnSpPr>
                  <a:cxnSpLocks/>
                </p:cNvCxnSpPr>
                <p:nvPr/>
              </p:nvCxnSpPr>
              <p:spPr>
                <a:xfrm>
                  <a:off x="1760227" y="4907964"/>
                  <a:ext cx="68833"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29E36868-C42F-46D1-8231-EC6B89501854}"/>
                    </a:ext>
                  </a:extLst>
                </p:cNvPr>
                <p:cNvCxnSpPr>
                  <a:cxnSpLocks/>
                </p:cNvCxnSpPr>
                <p:nvPr/>
              </p:nvCxnSpPr>
              <p:spPr>
                <a:xfrm>
                  <a:off x="1772532" y="4925411"/>
                  <a:ext cx="43687"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1" name="Straight Connector 60">
                  <a:extLst>
                    <a:ext uri="{FF2B5EF4-FFF2-40B4-BE49-F238E27FC236}">
                      <a16:creationId xmlns:a16="http://schemas.microsoft.com/office/drawing/2014/main" id="{7EB4022A-A782-4AA1-B254-71C9C5965447}"/>
                    </a:ext>
                  </a:extLst>
                </p:cNvPr>
                <p:cNvCxnSpPr>
                  <a:cxnSpLocks/>
                </p:cNvCxnSpPr>
                <p:nvPr/>
              </p:nvCxnSpPr>
              <p:spPr>
                <a:xfrm>
                  <a:off x="1770577" y="4972029"/>
                  <a:ext cx="47874"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2" name="Straight Connector 61">
                  <a:extLst>
                    <a:ext uri="{FF2B5EF4-FFF2-40B4-BE49-F238E27FC236}">
                      <a16:creationId xmlns:a16="http://schemas.microsoft.com/office/drawing/2014/main" id="{D1C0A4D4-8F39-4350-8251-13980193E759}"/>
                    </a:ext>
                  </a:extLst>
                </p:cNvPr>
                <p:cNvCxnSpPr>
                  <a:cxnSpLocks/>
                </p:cNvCxnSpPr>
                <p:nvPr/>
              </p:nvCxnSpPr>
              <p:spPr>
                <a:xfrm>
                  <a:off x="1759551" y="4989336"/>
                  <a:ext cx="70067"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3" name="Straight Connector 62">
                  <a:extLst>
                    <a:ext uri="{FF2B5EF4-FFF2-40B4-BE49-F238E27FC236}">
                      <a16:creationId xmlns:a16="http://schemas.microsoft.com/office/drawing/2014/main" id="{473FB5D3-FA1E-4D6B-96BE-7814ABEA006A}"/>
                    </a:ext>
                  </a:extLst>
                </p:cNvPr>
                <p:cNvCxnSpPr>
                  <a:cxnSpLocks/>
                </p:cNvCxnSpPr>
                <p:nvPr/>
              </p:nvCxnSpPr>
              <p:spPr>
                <a:xfrm>
                  <a:off x="1753131" y="5006504"/>
                  <a:ext cx="82908"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4" name="Straight Connector 63">
                  <a:extLst>
                    <a:ext uri="{FF2B5EF4-FFF2-40B4-BE49-F238E27FC236}">
                      <a16:creationId xmlns:a16="http://schemas.microsoft.com/office/drawing/2014/main" id="{B28BC404-D53F-4883-8F1D-A6041FD14B04}"/>
                    </a:ext>
                  </a:extLst>
                </p:cNvPr>
                <p:cNvCxnSpPr>
                  <a:cxnSpLocks/>
                </p:cNvCxnSpPr>
                <p:nvPr/>
              </p:nvCxnSpPr>
              <p:spPr>
                <a:xfrm>
                  <a:off x="1750758" y="5022835"/>
                  <a:ext cx="87653"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FAF25E6E-5225-4169-91EF-27B72D715535}"/>
                    </a:ext>
                  </a:extLst>
                </p:cNvPr>
                <p:cNvCxnSpPr>
                  <a:cxnSpLocks/>
                </p:cNvCxnSpPr>
                <p:nvPr/>
              </p:nvCxnSpPr>
              <p:spPr>
                <a:xfrm>
                  <a:off x="1752991" y="5039444"/>
                  <a:ext cx="83466"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6" name="Straight Connector 65">
                  <a:extLst>
                    <a:ext uri="{FF2B5EF4-FFF2-40B4-BE49-F238E27FC236}">
                      <a16:creationId xmlns:a16="http://schemas.microsoft.com/office/drawing/2014/main" id="{2850EB81-A2EE-4BF9-8CE6-AB167946B45D}"/>
                    </a:ext>
                  </a:extLst>
                </p:cNvPr>
                <p:cNvCxnSpPr>
                  <a:cxnSpLocks/>
                </p:cNvCxnSpPr>
                <p:nvPr/>
              </p:nvCxnSpPr>
              <p:spPr>
                <a:xfrm>
                  <a:off x="1758434" y="5056891"/>
                  <a:ext cx="72021"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7" name="Straight Connector 66">
                  <a:extLst>
                    <a:ext uri="{FF2B5EF4-FFF2-40B4-BE49-F238E27FC236}">
                      <a16:creationId xmlns:a16="http://schemas.microsoft.com/office/drawing/2014/main" id="{B7999ABE-57EB-4B96-B7FA-64923CCBFB0F}"/>
                    </a:ext>
                  </a:extLst>
                </p:cNvPr>
                <p:cNvCxnSpPr>
                  <a:cxnSpLocks/>
                </p:cNvCxnSpPr>
                <p:nvPr/>
              </p:nvCxnSpPr>
              <p:spPr>
                <a:xfrm>
                  <a:off x="1768903" y="5074059"/>
                  <a:ext cx="51503"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8" name="Straight Connector 67">
                  <a:extLst>
                    <a:ext uri="{FF2B5EF4-FFF2-40B4-BE49-F238E27FC236}">
                      <a16:creationId xmlns:a16="http://schemas.microsoft.com/office/drawing/2014/main" id="{F941056A-B25D-4BCA-9459-7DEBA76CAAF3}"/>
                    </a:ext>
                  </a:extLst>
                </p:cNvPr>
                <p:cNvCxnSpPr>
                  <a:cxnSpLocks/>
                </p:cNvCxnSpPr>
                <p:nvPr/>
              </p:nvCxnSpPr>
              <p:spPr>
                <a:xfrm>
                  <a:off x="1775183" y="5120538"/>
                  <a:ext cx="38802"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B6A9468A-A65B-441A-B898-3B352DB295DD}"/>
                    </a:ext>
                  </a:extLst>
                </p:cNvPr>
                <p:cNvCxnSpPr>
                  <a:cxnSpLocks/>
                </p:cNvCxnSpPr>
                <p:nvPr/>
              </p:nvCxnSpPr>
              <p:spPr>
                <a:xfrm>
                  <a:off x="1762063" y="5136994"/>
                  <a:ext cx="65112" cy="0"/>
                </a:xfrm>
                <a:prstGeom prst="line">
                  <a:avLst/>
                </a:prstGeom>
                <a:noFill/>
                <a:ln w="63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7" name="building_11">
                <a:extLst>
                  <a:ext uri="{FF2B5EF4-FFF2-40B4-BE49-F238E27FC236}">
                    <a16:creationId xmlns:a16="http://schemas.microsoft.com/office/drawing/2014/main" id="{18CD9708-51AC-4D6C-95C9-830D3C34DD48}"/>
                  </a:ext>
                </a:extLst>
              </p:cNvPr>
              <p:cNvSpPr>
                <a:spLocks noChangeAspect="1" noEditPoints="1"/>
              </p:cNvSpPr>
              <p:nvPr/>
            </p:nvSpPr>
            <p:spPr bwMode="auto">
              <a:xfrm>
                <a:off x="7174175" y="4531898"/>
                <a:ext cx="231826" cy="124793"/>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plant_3">
                <a:extLst>
                  <a:ext uri="{FF2B5EF4-FFF2-40B4-BE49-F238E27FC236}">
                    <a16:creationId xmlns:a16="http://schemas.microsoft.com/office/drawing/2014/main" id="{B2C84626-EE2A-4558-A064-C245863A5A7C}"/>
                  </a:ext>
                </a:extLst>
              </p:cNvPr>
              <p:cNvSpPr>
                <a:spLocks noChangeAspect="1" noEditPoints="1"/>
              </p:cNvSpPr>
              <p:nvPr/>
            </p:nvSpPr>
            <p:spPr bwMode="auto">
              <a:xfrm>
                <a:off x="8070264" y="2860672"/>
                <a:ext cx="112788" cy="192489"/>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7A59F2F4-E702-4A52-9839-CECDCD6DC49F}"/>
                  </a:ext>
                </a:extLst>
              </p:cNvPr>
              <p:cNvGrpSpPr/>
              <p:nvPr/>
            </p:nvGrpSpPr>
            <p:grpSpPr>
              <a:xfrm>
                <a:off x="7199392" y="2111952"/>
                <a:ext cx="258980" cy="104014"/>
                <a:chOff x="7211482" y="2169582"/>
                <a:chExt cx="237905" cy="95550"/>
              </a:xfrm>
            </p:grpSpPr>
            <p:sp>
              <p:nvSpPr>
                <p:cNvPr id="54" name="Rectangle 53">
                  <a:extLst>
                    <a:ext uri="{FF2B5EF4-FFF2-40B4-BE49-F238E27FC236}">
                      <a16:creationId xmlns:a16="http://schemas.microsoft.com/office/drawing/2014/main" id="{C5D41739-44F3-4D40-9416-0633F23DBFD5}"/>
                    </a:ext>
                  </a:extLst>
                </p:cNvPr>
                <p:cNvSpPr>
                  <a:spLocks noChangeArrowheads="1"/>
                </p:cNvSpPr>
                <p:nvPr/>
              </p:nvSpPr>
              <p:spPr bwMode="auto">
                <a:xfrm>
                  <a:off x="7211482" y="2169582"/>
                  <a:ext cx="237905" cy="95550"/>
                </a:xfrm>
                <a:prstGeom prst="rect">
                  <a:avLst/>
                </a:pr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Line 277">
                  <a:extLst>
                    <a:ext uri="{FF2B5EF4-FFF2-40B4-BE49-F238E27FC236}">
                      <a16:creationId xmlns:a16="http://schemas.microsoft.com/office/drawing/2014/main" id="{16902708-63B2-45C9-A458-5E19843843B6}"/>
                    </a:ext>
                  </a:extLst>
                </p:cNvPr>
                <p:cNvSpPr>
                  <a:spLocks noChangeShapeType="1"/>
                </p:cNvSpPr>
                <p:nvPr/>
              </p:nvSpPr>
              <p:spPr bwMode="auto">
                <a:xfrm flipH="1">
                  <a:off x="7211482" y="2218332"/>
                  <a:ext cx="102377" cy="0"/>
                </a:xfrm>
                <a:prstGeom prst="line">
                  <a:avLst/>
                </a:pr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Oval 55">
                  <a:extLst>
                    <a:ext uri="{FF2B5EF4-FFF2-40B4-BE49-F238E27FC236}">
                      <a16:creationId xmlns:a16="http://schemas.microsoft.com/office/drawing/2014/main" id="{CE329888-803E-49D9-925A-867188AE972B}"/>
                    </a:ext>
                  </a:extLst>
                </p:cNvPr>
                <p:cNvSpPr>
                  <a:spLocks noChangeArrowheads="1"/>
                </p:cNvSpPr>
                <p:nvPr/>
              </p:nvSpPr>
              <p:spPr bwMode="auto">
                <a:xfrm>
                  <a:off x="7396736" y="2212482"/>
                  <a:ext cx="8775" cy="9750"/>
                </a:xfrm>
                <a:prstGeom prst="ellipse">
                  <a:avLst/>
                </a:pr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0" name="bus">
                <a:extLst>
                  <a:ext uri="{FF2B5EF4-FFF2-40B4-BE49-F238E27FC236}">
                    <a16:creationId xmlns:a16="http://schemas.microsoft.com/office/drawing/2014/main" id="{64126C59-9733-4084-B6C4-6E5863DF9B0C}"/>
                  </a:ext>
                </a:extLst>
              </p:cNvPr>
              <p:cNvSpPr>
                <a:spLocks noChangeAspect="1" noEditPoints="1"/>
              </p:cNvSpPr>
              <p:nvPr/>
            </p:nvSpPr>
            <p:spPr bwMode="auto">
              <a:xfrm>
                <a:off x="7597306" y="3986099"/>
                <a:ext cx="146735" cy="146733"/>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speedometer_2">
                <a:extLst>
                  <a:ext uri="{FF2B5EF4-FFF2-40B4-BE49-F238E27FC236}">
                    <a16:creationId xmlns:a16="http://schemas.microsoft.com/office/drawing/2014/main" id="{FE515A3C-F478-4B36-A2F3-E75C89A52A88}"/>
                  </a:ext>
                </a:extLst>
              </p:cNvPr>
              <p:cNvSpPr>
                <a:spLocks noChangeAspect="1" noEditPoints="1"/>
              </p:cNvSpPr>
              <p:nvPr/>
            </p:nvSpPr>
            <p:spPr bwMode="auto">
              <a:xfrm>
                <a:off x="7723496" y="4471848"/>
                <a:ext cx="185779" cy="185779"/>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DeveloperTools_EC7A">
                <a:extLst>
                  <a:ext uri="{FF2B5EF4-FFF2-40B4-BE49-F238E27FC236}">
                    <a16:creationId xmlns:a16="http://schemas.microsoft.com/office/drawing/2014/main" id="{194D25FE-088D-42A3-91F9-5E601C672F8C}"/>
                  </a:ext>
                </a:extLst>
              </p:cNvPr>
              <p:cNvSpPr>
                <a:spLocks noChangeAspect="1" noEditPoints="1"/>
              </p:cNvSpPr>
              <p:nvPr/>
            </p:nvSpPr>
            <p:spPr bwMode="auto">
              <a:xfrm>
                <a:off x="4316280" y="3261718"/>
                <a:ext cx="116431" cy="18345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key">
                <a:extLst>
                  <a:ext uri="{FF2B5EF4-FFF2-40B4-BE49-F238E27FC236}">
                    <a16:creationId xmlns:a16="http://schemas.microsoft.com/office/drawing/2014/main" id="{87AB4C05-35DA-4AEC-8C4A-2E6A93E0D140}"/>
                  </a:ext>
                </a:extLst>
              </p:cNvPr>
              <p:cNvSpPr>
                <a:spLocks noChangeAspect="1" noEditPoints="1"/>
              </p:cNvSpPr>
              <p:nvPr/>
            </p:nvSpPr>
            <p:spPr bwMode="auto">
              <a:xfrm>
                <a:off x="6644153" y="1685178"/>
                <a:ext cx="179789" cy="1788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0391" cap="rnd">
                <a:solidFill>
                  <a:schemeClr val="tx1"/>
                </a:solidFill>
                <a:prstDash val="solid"/>
                <a:rou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22" name="Oval 121">
              <a:extLst>
                <a:ext uri="{FF2B5EF4-FFF2-40B4-BE49-F238E27FC236}">
                  <a16:creationId xmlns:a16="http://schemas.microsoft.com/office/drawing/2014/main" id="{525A94FA-82A4-4ADC-AE95-5150E5E94F56}"/>
                </a:ext>
              </a:extLst>
            </p:cNvPr>
            <p:cNvSpPr/>
            <p:nvPr/>
          </p:nvSpPr>
          <p:spPr bwMode="auto">
            <a:xfrm>
              <a:off x="507304" y="734988"/>
              <a:ext cx="5259510" cy="5259500"/>
            </a:xfrm>
            <a:prstGeom prst="ellipse">
              <a:avLst/>
            </a:prstGeom>
            <a:noFill/>
            <a:ln w="19050">
              <a:solidFill>
                <a:srgbClr val="0029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4" name="Arc 123">
            <a:extLst>
              <a:ext uri="{FF2B5EF4-FFF2-40B4-BE49-F238E27FC236}">
                <a16:creationId xmlns:a16="http://schemas.microsoft.com/office/drawing/2014/main" id="{339EBECC-E61B-44F9-A812-5228976D2E5D}"/>
              </a:ext>
            </a:extLst>
          </p:cNvPr>
          <p:cNvSpPr/>
          <p:nvPr/>
        </p:nvSpPr>
        <p:spPr bwMode="auto">
          <a:xfrm>
            <a:off x="563691" y="412978"/>
            <a:ext cx="4344750" cy="4344742"/>
          </a:xfrm>
          <a:prstGeom prst="arc">
            <a:avLst>
              <a:gd name="adj1" fmla="val 16935770"/>
              <a:gd name="adj2" fmla="val 4398253"/>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A41FD1EA-293B-45A8-A42A-4ADA177AF343}"/>
              </a:ext>
            </a:extLst>
          </p:cNvPr>
          <p:cNvSpPr txBox="1"/>
          <p:nvPr/>
        </p:nvSpPr>
        <p:spPr>
          <a:xfrm>
            <a:off x="6472922" y="568369"/>
            <a:ext cx="1567846" cy="369332"/>
          </a:xfrm>
          <a:prstGeom prst="rect">
            <a:avLst/>
          </a:prstGeom>
          <a:noFill/>
        </p:spPr>
        <p:txBody>
          <a:bodyPr wrap="squar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Cybersecurity &amp; Zero Trust Architectures</a:t>
            </a:r>
          </a:p>
        </p:txBody>
      </p:sp>
      <p:sp>
        <p:nvSpPr>
          <p:cNvPr id="127" name="TextBox 126">
            <a:extLst>
              <a:ext uri="{FF2B5EF4-FFF2-40B4-BE49-F238E27FC236}">
                <a16:creationId xmlns:a16="http://schemas.microsoft.com/office/drawing/2014/main" id="{4833DCCC-7610-4AC7-BBD7-E8D2AAD02566}"/>
              </a:ext>
            </a:extLst>
          </p:cNvPr>
          <p:cNvSpPr txBox="1"/>
          <p:nvPr/>
        </p:nvSpPr>
        <p:spPr>
          <a:xfrm>
            <a:off x="7689564" y="1283065"/>
            <a:ext cx="429605" cy="184666"/>
          </a:xfrm>
          <a:prstGeom prst="rect">
            <a:avLst/>
          </a:prstGeom>
          <a:noFill/>
        </p:spPr>
        <p:txBody>
          <a:bodyPr wrap="non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ctr"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AI/ML</a:t>
            </a:r>
          </a:p>
        </p:txBody>
      </p:sp>
      <p:sp>
        <p:nvSpPr>
          <p:cNvPr id="128" name="TextBox 127">
            <a:extLst>
              <a:ext uri="{FF2B5EF4-FFF2-40B4-BE49-F238E27FC236}">
                <a16:creationId xmlns:a16="http://schemas.microsoft.com/office/drawing/2014/main" id="{C25DDEA5-4606-4055-9A32-E2EFF94FEB07}"/>
              </a:ext>
            </a:extLst>
          </p:cNvPr>
          <p:cNvSpPr txBox="1"/>
          <p:nvPr/>
        </p:nvSpPr>
        <p:spPr>
          <a:xfrm>
            <a:off x="9156544" y="4174437"/>
            <a:ext cx="1401229" cy="369332"/>
          </a:xfrm>
          <a:prstGeom prst="rect">
            <a:avLst/>
          </a:prstGeom>
          <a:noFill/>
        </p:spPr>
        <p:txBody>
          <a:bodyPr wrap="squar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Digital Engineering &amp; DevSecOps</a:t>
            </a:r>
          </a:p>
        </p:txBody>
      </p:sp>
      <p:sp>
        <p:nvSpPr>
          <p:cNvPr id="129" name="Rectangle 128">
            <a:extLst>
              <a:ext uri="{FF2B5EF4-FFF2-40B4-BE49-F238E27FC236}">
                <a16:creationId xmlns:a16="http://schemas.microsoft.com/office/drawing/2014/main" id="{47F5E6FF-B751-477F-BA9C-B84F87C611A5}"/>
              </a:ext>
            </a:extLst>
          </p:cNvPr>
          <p:cNvSpPr/>
          <p:nvPr/>
        </p:nvSpPr>
        <p:spPr>
          <a:xfrm>
            <a:off x="10710727" y="2370011"/>
            <a:ext cx="804707" cy="369332"/>
          </a:xfrm>
          <a:prstGeom prst="rect">
            <a:avLst/>
          </a:prstGeom>
          <a:noFill/>
        </p:spPr>
        <p:txBody>
          <a:bodyPr wrap="none" lIns="0" tIns="0" rIns="0" bIns="0" rtlCol="0">
            <a:spAutoFit/>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Edge </a:t>
            </a:r>
          </a:p>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Computing</a:t>
            </a:r>
          </a:p>
        </p:txBody>
      </p:sp>
      <p:sp>
        <p:nvSpPr>
          <p:cNvPr id="130" name="TextBox 129">
            <a:extLst>
              <a:ext uri="{FF2B5EF4-FFF2-40B4-BE49-F238E27FC236}">
                <a16:creationId xmlns:a16="http://schemas.microsoft.com/office/drawing/2014/main" id="{0B2365DA-F4CF-408F-8A68-39F1C29C189E}"/>
              </a:ext>
            </a:extLst>
          </p:cNvPr>
          <p:cNvSpPr txBox="1"/>
          <p:nvPr/>
        </p:nvSpPr>
        <p:spPr>
          <a:xfrm>
            <a:off x="9975837" y="1593885"/>
            <a:ext cx="1921547" cy="369332"/>
          </a:xfrm>
          <a:prstGeom prst="rect">
            <a:avLst/>
          </a:prstGeom>
          <a:noFill/>
        </p:spPr>
        <p:txBody>
          <a:bodyPr wrap="squar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lang="en-US">
                <a:latin typeface="Segoe UI Semibold"/>
              </a:rPr>
              <a:t>Mixed Reality, </a:t>
            </a:r>
            <a:r>
              <a:rPr kumimoji="0" lang="en-US" sz="1200" b="0" i="0" u="none" strike="noStrike" kern="1200" cap="none" spc="0" normalizeH="0" baseline="0" noProof="0">
                <a:ln>
                  <a:noFill/>
                </a:ln>
                <a:solidFill>
                  <a:srgbClr val="FFFFFF"/>
                </a:solidFill>
                <a:effectLst/>
                <a:uLnTx/>
                <a:uFillTx/>
                <a:latin typeface="Segoe UI Semibold"/>
                <a:ea typeface="+mn-ea"/>
                <a:cs typeface="+mn-cs"/>
              </a:rPr>
              <a:t>Gaming, </a:t>
            </a:r>
          </a:p>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&amp; the Metaverse</a:t>
            </a:r>
          </a:p>
        </p:txBody>
      </p:sp>
      <p:sp>
        <p:nvSpPr>
          <p:cNvPr id="131" name="TextBox 130">
            <a:extLst>
              <a:ext uri="{FF2B5EF4-FFF2-40B4-BE49-F238E27FC236}">
                <a16:creationId xmlns:a16="http://schemas.microsoft.com/office/drawing/2014/main" id="{BAF4A834-5370-4879-AB6B-E77FBBCBA67D}"/>
              </a:ext>
            </a:extLst>
          </p:cNvPr>
          <p:cNvSpPr txBox="1"/>
          <p:nvPr/>
        </p:nvSpPr>
        <p:spPr>
          <a:xfrm>
            <a:off x="7666548" y="3597286"/>
            <a:ext cx="917332" cy="369332"/>
          </a:xfrm>
          <a:prstGeom prst="rect">
            <a:avLst/>
          </a:prstGeom>
          <a:noFill/>
        </p:spPr>
        <p:txBody>
          <a:bodyPr wrap="squar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mn-cs"/>
              </a:rPr>
              <a:t>ProductivityTools</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2" name="TextBox 131">
            <a:extLst>
              <a:ext uri="{FF2B5EF4-FFF2-40B4-BE49-F238E27FC236}">
                <a16:creationId xmlns:a16="http://schemas.microsoft.com/office/drawing/2014/main" id="{DD42C39A-3C4F-4E7A-BD5C-4BC9D0220E34}"/>
              </a:ext>
            </a:extLst>
          </p:cNvPr>
          <p:cNvSpPr txBox="1"/>
          <p:nvPr/>
        </p:nvSpPr>
        <p:spPr>
          <a:xfrm>
            <a:off x="9086881" y="582797"/>
            <a:ext cx="713337" cy="369332"/>
          </a:xfrm>
          <a:prstGeom prst="rect">
            <a:avLst/>
          </a:prstGeom>
          <a:noFill/>
        </p:spPr>
        <p:txBody>
          <a:bodyPr wrap="non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Modeling </a:t>
            </a:r>
          </a:p>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&amp; Sim</a:t>
            </a:r>
          </a:p>
        </p:txBody>
      </p:sp>
      <p:sp>
        <p:nvSpPr>
          <p:cNvPr id="133" name="TextBox 132">
            <a:extLst>
              <a:ext uri="{FF2B5EF4-FFF2-40B4-BE49-F238E27FC236}">
                <a16:creationId xmlns:a16="http://schemas.microsoft.com/office/drawing/2014/main" id="{93346ECA-55B5-49E9-9C45-DCD14EA5B321}"/>
              </a:ext>
            </a:extLst>
          </p:cNvPr>
          <p:cNvSpPr txBox="1"/>
          <p:nvPr/>
        </p:nvSpPr>
        <p:spPr>
          <a:xfrm>
            <a:off x="6420454" y="4193665"/>
            <a:ext cx="1246094" cy="369332"/>
          </a:xfrm>
          <a:prstGeom prst="rect">
            <a:avLst/>
          </a:prstGeom>
          <a:noFill/>
        </p:spPr>
        <p:txBody>
          <a:bodyPr wrap="square" lIns="0" tIns="0" rIns="0" bIns="0" rtlCol="0">
            <a:spAutoFit/>
          </a:bodyPr>
          <a:lstStyle>
            <a:defPPr>
              <a:defRPr lang="en-US"/>
            </a:defPPr>
            <a:lvl1pPr marR="0" lvl="0" indent="0" algn="ctr" defTabSz="912743" fontAlgn="auto">
              <a:lnSpc>
                <a:spcPct val="100000"/>
              </a:lnSpc>
              <a:spcBef>
                <a:spcPts val="0"/>
              </a:spcBef>
              <a:spcAft>
                <a:spcPts val="0"/>
              </a:spcAft>
              <a:buClrTx/>
              <a:buSzTx/>
              <a:buFontTx/>
              <a:buNone/>
              <a:tabLst/>
              <a:defRPr kumimoji="0" sz="1200" i="0" u="none" strike="noStrike" cap="none" spc="0" normalizeH="0" baseline="0">
                <a:ln>
                  <a:noFill/>
                </a:ln>
                <a:solidFill>
                  <a:srgbClr val="FFFFFF"/>
                </a:solidFill>
                <a:effectLst/>
                <a:uLnTx/>
                <a:uFillTx/>
                <a:latin typeface="+mj-lt"/>
              </a:defRPr>
            </a:lvl1p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Trusted</a:t>
            </a:r>
          </a:p>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Microelectronics</a:t>
            </a:r>
          </a:p>
        </p:txBody>
      </p:sp>
      <p:grpSp>
        <p:nvGrpSpPr>
          <p:cNvPr id="134" name="Group 133">
            <a:extLst>
              <a:ext uri="{FF2B5EF4-FFF2-40B4-BE49-F238E27FC236}">
                <a16:creationId xmlns:a16="http://schemas.microsoft.com/office/drawing/2014/main" id="{CD973014-41A2-41C6-BA89-ECCD1759CD9D}"/>
              </a:ext>
            </a:extLst>
          </p:cNvPr>
          <p:cNvGrpSpPr/>
          <p:nvPr/>
        </p:nvGrpSpPr>
        <p:grpSpPr>
          <a:xfrm>
            <a:off x="5831965" y="4077890"/>
            <a:ext cx="504176" cy="504176"/>
            <a:chOff x="3588907" y="5119508"/>
            <a:chExt cx="830694" cy="830694"/>
          </a:xfrm>
        </p:grpSpPr>
        <p:sp>
          <p:nvSpPr>
            <p:cNvPr id="135" name="Oval 134">
              <a:extLst>
                <a:ext uri="{FF2B5EF4-FFF2-40B4-BE49-F238E27FC236}">
                  <a16:creationId xmlns:a16="http://schemas.microsoft.com/office/drawing/2014/main" id="{38FBFCE0-7F4A-425B-81BE-1FD877DC4A93}"/>
                </a:ext>
              </a:extLst>
            </p:cNvPr>
            <p:cNvSpPr/>
            <p:nvPr/>
          </p:nvSpPr>
          <p:spPr bwMode="auto">
            <a:xfrm>
              <a:off x="3588907" y="5119508"/>
              <a:ext cx="830694" cy="830694"/>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136" name="chip3" descr="chip">
              <a:extLst>
                <a:ext uri="{FF2B5EF4-FFF2-40B4-BE49-F238E27FC236}">
                  <a16:creationId xmlns:a16="http://schemas.microsoft.com/office/drawing/2014/main" id="{A5146AD4-44D6-4AAC-BF1B-715F888CDF2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792048" y="5326308"/>
              <a:ext cx="424410" cy="417092"/>
            </a:xfrm>
            <a:prstGeom prst="rect">
              <a:avLst/>
            </a:prstGeom>
          </p:spPr>
        </p:pic>
      </p:grpSp>
      <p:sp>
        <p:nvSpPr>
          <p:cNvPr id="138" name="Oval 137">
            <a:extLst>
              <a:ext uri="{FF2B5EF4-FFF2-40B4-BE49-F238E27FC236}">
                <a16:creationId xmlns:a16="http://schemas.microsoft.com/office/drawing/2014/main" id="{463D2D96-48F7-4E35-AA5A-D440EACA6A74}"/>
              </a:ext>
            </a:extLst>
          </p:cNvPr>
          <p:cNvSpPr/>
          <p:nvPr/>
        </p:nvSpPr>
        <p:spPr bwMode="auto">
          <a:xfrm>
            <a:off x="5821301" y="500947"/>
            <a:ext cx="504176" cy="504176"/>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550A230E-2140-47E0-9BAC-CE6FC443E9C3}"/>
              </a:ext>
            </a:extLst>
          </p:cNvPr>
          <p:cNvGrpSpPr/>
          <p:nvPr/>
        </p:nvGrpSpPr>
        <p:grpSpPr>
          <a:xfrm>
            <a:off x="8519483" y="509214"/>
            <a:ext cx="504176" cy="504176"/>
            <a:chOff x="299825" y="3686353"/>
            <a:chExt cx="698572" cy="698572"/>
          </a:xfrm>
        </p:grpSpPr>
        <p:sp>
          <p:nvSpPr>
            <p:cNvPr id="146" name="Oval 145">
              <a:extLst>
                <a:ext uri="{FF2B5EF4-FFF2-40B4-BE49-F238E27FC236}">
                  <a16:creationId xmlns:a16="http://schemas.microsoft.com/office/drawing/2014/main" id="{98EDE30E-10AD-4924-AB20-A85D2CBA6177}"/>
                </a:ext>
              </a:extLst>
            </p:cNvPr>
            <p:cNvSpPr/>
            <p:nvPr/>
          </p:nvSpPr>
          <p:spPr bwMode="auto">
            <a:xfrm>
              <a:off x="299825" y="3686353"/>
              <a:ext cx="698572" cy="698572"/>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DD85DDD4-6DB8-40C3-A51A-5D62CCD7A29B}"/>
                </a:ext>
              </a:extLst>
            </p:cNvPr>
            <p:cNvGrpSpPr/>
            <p:nvPr/>
          </p:nvGrpSpPr>
          <p:grpSpPr>
            <a:xfrm>
              <a:off x="434315" y="3820844"/>
              <a:ext cx="429593" cy="429591"/>
              <a:chOff x="11050172" y="1212977"/>
              <a:chExt cx="429593" cy="429591"/>
            </a:xfrm>
          </p:grpSpPr>
          <p:sp>
            <p:nvSpPr>
              <p:cNvPr id="148" name="Freeform: Shape 147">
                <a:extLst>
                  <a:ext uri="{FF2B5EF4-FFF2-40B4-BE49-F238E27FC236}">
                    <a16:creationId xmlns:a16="http://schemas.microsoft.com/office/drawing/2014/main" id="{F5DBCA0B-6A15-430F-BB26-9516F2195B3D}"/>
                  </a:ext>
                </a:extLst>
              </p:cNvPr>
              <p:cNvSpPr/>
              <p:nvPr/>
            </p:nvSpPr>
            <p:spPr>
              <a:xfrm>
                <a:off x="11050172" y="1403563"/>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3E5B2D3-C3AE-4265-91A2-D67C05EBF7DC}"/>
                  </a:ext>
                </a:extLst>
              </p:cNvPr>
              <p:cNvSpPr/>
              <p:nvPr/>
            </p:nvSpPr>
            <p:spPr>
              <a:xfrm>
                <a:off x="11260262" y="1257464"/>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FB6E4986-D916-4AA6-92C5-B869D61493E0}"/>
                  </a:ext>
                </a:extLst>
              </p:cNvPr>
              <p:cNvSpPr/>
              <p:nvPr/>
            </p:nvSpPr>
            <p:spPr>
              <a:xfrm>
                <a:off x="11095411" y="1429765"/>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B610D02F-51FC-4960-A4EF-8461CA09C6D2}"/>
                  </a:ext>
                </a:extLst>
              </p:cNvPr>
              <p:cNvSpPr/>
              <p:nvPr/>
            </p:nvSpPr>
            <p:spPr>
              <a:xfrm>
                <a:off x="11095337" y="1257464"/>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9B090394-B630-4AE2-867F-9E6ED694FA5C}"/>
                  </a:ext>
                </a:extLst>
              </p:cNvPr>
              <p:cNvSpPr/>
              <p:nvPr/>
            </p:nvSpPr>
            <p:spPr>
              <a:xfrm>
                <a:off x="11242197" y="1212977"/>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052B8BFC-255F-4CB7-A1D4-C449EDD7B0E6}"/>
                  </a:ext>
                </a:extLst>
              </p:cNvPr>
              <p:cNvSpPr/>
              <p:nvPr/>
            </p:nvSpPr>
            <p:spPr>
              <a:xfrm>
                <a:off x="11219241" y="138083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35214C8-B72C-4A98-8824-E004E31C338B}"/>
              </a:ext>
            </a:extLst>
          </p:cNvPr>
          <p:cNvGrpSpPr/>
          <p:nvPr/>
        </p:nvGrpSpPr>
        <p:grpSpPr>
          <a:xfrm>
            <a:off x="10100851" y="2315086"/>
            <a:ext cx="504176" cy="504176"/>
            <a:chOff x="2120583" y="1285201"/>
            <a:chExt cx="698572" cy="698572"/>
          </a:xfrm>
        </p:grpSpPr>
        <p:sp>
          <p:nvSpPr>
            <p:cNvPr id="155" name="Oval 154">
              <a:extLst>
                <a:ext uri="{FF2B5EF4-FFF2-40B4-BE49-F238E27FC236}">
                  <a16:creationId xmlns:a16="http://schemas.microsoft.com/office/drawing/2014/main" id="{BDDAE039-5414-4955-93A1-87869E14CBA9}"/>
                </a:ext>
              </a:extLst>
            </p:cNvPr>
            <p:cNvSpPr/>
            <p:nvPr/>
          </p:nvSpPr>
          <p:spPr bwMode="auto">
            <a:xfrm>
              <a:off x="2120583" y="1285201"/>
              <a:ext cx="698572" cy="698572"/>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56" name="phone" descr="phone">
              <a:extLst>
                <a:ext uri="{FF2B5EF4-FFF2-40B4-BE49-F238E27FC236}">
                  <a16:creationId xmlns:a16="http://schemas.microsoft.com/office/drawing/2014/main" id="{F4E7A82B-87CE-4C29-839A-9508C6010A61}"/>
                </a:ext>
              </a:extLst>
            </p:cNvPr>
            <p:cNvGrpSpPr/>
            <p:nvPr/>
          </p:nvGrpSpPr>
          <p:grpSpPr>
            <a:xfrm>
              <a:off x="2360154" y="1446404"/>
              <a:ext cx="219428" cy="374205"/>
              <a:chOff x="7648576" y="1839912"/>
              <a:chExt cx="177800" cy="303214"/>
            </a:xfrm>
          </p:grpSpPr>
          <p:sp>
            <p:nvSpPr>
              <p:cNvPr id="157" name="Freeform 48">
                <a:extLst>
                  <a:ext uri="{FF2B5EF4-FFF2-40B4-BE49-F238E27FC236}">
                    <a16:creationId xmlns:a16="http://schemas.microsoft.com/office/drawing/2014/main" id="{20B288AD-DF34-48D5-9B80-329B468F95FC}"/>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9E3AA400-5DA6-4871-9B04-588A725696B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50">
                <a:extLst>
                  <a:ext uri="{FF2B5EF4-FFF2-40B4-BE49-F238E27FC236}">
                    <a16:creationId xmlns:a16="http://schemas.microsoft.com/office/drawing/2014/main" id="{DC46FBF4-BE2B-4F71-AD53-A748F628C0CC}"/>
                  </a:ext>
                </a:extLst>
              </p:cNvPr>
              <p:cNvSpPr>
                <a:spLocks/>
              </p:cNvSpPr>
              <p:nvPr/>
            </p:nvSpPr>
            <p:spPr bwMode="auto">
              <a:xfrm>
                <a:off x="7648576" y="1839912"/>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175">
                <a:extLst>
                  <a:ext uri="{FF2B5EF4-FFF2-40B4-BE49-F238E27FC236}">
                    <a16:creationId xmlns:a16="http://schemas.microsoft.com/office/drawing/2014/main" id="{059EBB76-7779-4379-853C-8D1687209015}"/>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2060">
                  <a:alpha val="34000"/>
                </a:srgb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1" name="Group 160">
            <a:extLst>
              <a:ext uri="{FF2B5EF4-FFF2-40B4-BE49-F238E27FC236}">
                <a16:creationId xmlns:a16="http://schemas.microsoft.com/office/drawing/2014/main" id="{7B00473A-B4AD-4266-8565-43ACEEB78FFA}"/>
              </a:ext>
            </a:extLst>
          </p:cNvPr>
          <p:cNvGrpSpPr/>
          <p:nvPr/>
        </p:nvGrpSpPr>
        <p:grpSpPr>
          <a:xfrm>
            <a:off x="9394427" y="3125306"/>
            <a:ext cx="504176" cy="504176"/>
            <a:chOff x="3428513" y="616607"/>
            <a:chExt cx="698573" cy="698572"/>
          </a:xfrm>
        </p:grpSpPr>
        <p:sp>
          <p:nvSpPr>
            <p:cNvPr id="162" name="Oval 161">
              <a:extLst>
                <a:ext uri="{FF2B5EF4-FFF2-40B4-BE49-F238E27FC236}">
                  <a16:creationId xmlns:a16="http://schemas.microsoft.com/office/drawing/2014/main" id="{E3F6E0A1-D6A0-4DC4-80B8-07A5DF714CE6}"/>
                </a:ext>
              </a:extLst>
            </p:cNvPr>
            <p:cNvSpPr/>
            <p:nvPr/>
          </p:nvSpPr>
          <p:spPr bwMode="auto">
            <a:xfrm>
              <a:off x="3428513" y="616607"/>
              <a:ext cx="698573" cy="698572"/>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63" name="accelerate" descr="accelerate">
              <a:extLst>
                <a:ext uri="{FF2B5EF4-FFF2-40B4-BE49-F238E27FC236}">
                  <a16:creationId xmlns:a16="http://schemas.microsoft.com/office/drawing/2014/main" id="{52E2A558-6189-4743-8BEA-CBB46C18AA51}"/>
                </a:ext>
              </a:extLst>
            </p:cNvPr>
            <p:cNvGrpSpPr>
              <a:grpSpLocks noChangeAspect="1"/>
            </p:cNvGrpSpPr>
            <p:nvPr/>
          </p:nvGrpSpPr>
          <p:grpSpPr bwMode="auto">
            <a:xfrm>
              <a:off x="3578565" y="767456"/>
              <a:ext cx="398463" cy="396875"/>
              <a:chOff x="5794" y="1366"/>
              <a:chExt cx="251" cy="250"/>
            </a:xfrm>
          </p:grpSpPr>
          <p:sp>
            <p:nvSpPr>
              <p:cNvPr id="164" name="AutoShape 149">
                <a:extLst>
                  <a:ext uri="{FF2B5EF4-FFF2-40B4-BE49-F238E27FC236}">
                    <a16:creationId xmlns:a16="http://schemas.microsoft.com/office/drawing/2014/main" id="{6D3B6105-D581-4020-8A2C-8F1FD6BC312E}"/>
                  </a:ext>
                </a:extLst>
              </p:cNvPr>
              <p:cNvSpPr>
                <a:spLocks noChangeAspect="1" noChangeArrowheads="1" noTextEdit="1"/>
              </p:cNvSpPr>
              <p:nvPr/>
            </p:nvSpPr>
            <p:spPr bwMode="auto">
              <a:xfrm>
                <a:off x="5794" y="1366"/>
                <a:ext cx="2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152">
                <a:extLst>
                  <a:ext uri="{FF2B5EF4-FFF2-40B4-BE49-F238E27FC236}">
                    <a16:creationId xmlns:a16="http://schemas.microsoft.com/office/drawing/2014/main" id="{7E53B7F8-746D-4947-B732-A46EABB9B827}"/>
                  </a:ext>
                </a:extLst>
              </p:cNvPr>
              <p:cNvSpPr>
                <a:spLocks noChangeArrowheads="1"/>
              </p:cNvSpPr>
              <p:nvPr/>
            </p:nvSpPr>
            <p:spPr bwMode="auto">
              <a:xfrm>
                <a:off x="5794" y="1366"/>
                <a:ext cx="2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6" name="Rectangle 153">
                <a:extLst>
                  <a:ext uri="{FF2B5EF4-FFF2-40B4-BE49-F238E27FC236}">
                    <a16:creationId xmlns:a16="http://schemas.microsoft.com/office/drawing/2014/main" id="{1B009CFB-3FDA-4D00-B698-251803DFCBFD}"/>
                  </a:ext>
                </a:extLst>
              </p:cNvPr>
              <p:cNvSpPr>
                <a:spLocks noChangeArrowheads="1"/>
              </p:cNvSpPr>
              <p:nvPr/>
            </p:nvSpPr>
            <p:spPr bwMode="auto">
              <a:xfrm>
                <a:off x="5995" y="1396"/>
                <a:ext cx="38" cy="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7" name="Rectangle 154">
                <a:extLst>
                  <a:ext uri="{FF2B5EF4-FFF2-40B4-BE49-F238E27FC236}">
                    <a16:creationId xmlns:a16="http://schemas.microsoft.com/office/drawing/2014/main" id="{F7AF8221-ABD2-4D96-8753-35AE3DA52857}"/>
                  </a:ext>
                </a:extLst>
              </p:cNvPr>
              <p:cNvSpPr>
                <a:spLocks noChangeArrowheads="1"/>
              </p:cNvSpPr>
              <p:nvPr/>
            </p:nvSpPr>
            <p:spPr bwMode="auto">
              <a:xfrm>
                <a:off x="5807" y="1556"/>
                <a:ext cx="38"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8" name="Rectangle 155">
                <a:extLst>
                  <a:ext uri="{FF2B5EF4-FFF2-40B4-BE49-F238E27FC236}">
                    <a16:creationId xmlns:a16="http://schemas.microsoft.com/office/drawing/2014/main" id="{9231EE60-2C44-4E2B-A98F-200B9E48406A}"/>
                  </a:ext>
                </a:extLst>
              </p:cNvPr>
              <p:cNvSpPr>
                <a:spLocks noChangeArrowheads="1"/>
              </p:cNvSpPr>
              <p:nvPr/>
            </p:nvSpPr>
            <p:spPr bwMode="auto">
              <a:xfrm>
                <a:off x="5870" y="1530"/>
                <a:ext cx="3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9" name="Rectangle 156">
                <a:extLst>
                  <a:ext uri="{FF2B5EF4-FFF2-40B4-BE49-F238E27FC236}">
                    <a16:creationId xmlns:a16="http://schemas.microsoft.com/office/drawing/2014/main" id="{DFC1F610-FF39-4AD0-9337-83B7A889F244}"/>
                  </a:ext>
                </a:extLst>
              </p:cNvPr>
              <p:cNvSpPr>
                <a:spLocks noChangeArrowheads="1"/>
              </p:cNvSpPr>
              <p:nvPr/>
            </p:nvSpPr>
            <p:spPr bwMode="auto">
              <a:xfrm>
                <a:off x="5933" y="1456"/>
                <a:ext cx="39" cy="1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1" name="Oval 170">
            <a:extLst>
              <a:ext uri="{FF2B5EF4-FFF2-40B4-BE49-F238E27FC236}">
                <a16:creationId xmlns:a16="http://schemas.microsoft.com/office/drawing/2014/main" id="{22F98213-2C69-4E7B-AF51-C147A085379B}"/>
              </a:ext>
            </a:extLst>
          </p:cNvPr>
          <p:cNvSpPr/>
          <p:nvPr/>
        </p:nvSpPr>
        <p:spPr bwMode="auto">
          <a:xfrm>
            <a:off x="7105194" y="3508576"/>
            <a:ext cx="504176" cy="504176"/>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EC2D3070-3966-4C49-9E6A-C860CFD581ED}"/>
              </a:ext>
            </a:extLst>
          </p:cNvPr>
          <p:cNvGrpSpPr/>
          <p:nvPr/>
        </p:nvGrpSpPr>
        <p:grpSpPr>
          <a:xfrm>
            <a:off x="9411097" y="1480744"/>
            <a:ext cx="504176" cy="504176"/>
            <a:chOff x="5571418" y="3694260"/>
            <a:chExt cx="698572" cy="698572"/>
          </a:xfrm>
        </p:grpSpPr>
        <p:sp>
          <p:nvSpPr>
            <p:cNvPr id="181" name="Oval 180">
              <a:extLst>
                <a:ext uri="{FF2B5EF4-FFF2-40B4-BE49-F238E27FC236}">
                  <a16:creationId xmlns:a16="http://schemas.microsoft.com/office/drawing/2014/main" id="{ABED3095-F18D-4EDF-A5AE-63C1DFA4BC5D}"/>
                </a:ext>
              </a:extLst>
            </p:cNvPr>
            <p:cNvSpPr/>
            <p:nvPr/>
          </p:nvSpPr>
          <p:spPr bwMode="auto">
            <a:xfrm>
              <a:off x="5571418" y="3694260"/>
              <a:ext cx="698572" cy="698572"/>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82" name="visor" descr="visor">
              <a:extLst>
                <a:ext uri="{FF2B5EF4-FFF2-40B4-BE49-F238E27FC236}">
                  <a16:creationId xmlns:a16="http://schemas.microsoft.com/office/drawing/2014/main" id="{9C2C0035-9EF8-4127-8722-0A31A4670DAF}"/>
                </a:ext>
              </a:extLst>
            </p:cNvPr>
            <p:cNvGrpSpPr/>
            <p:nvPr/>
          </p:nvGrpSpPr>
          <p:grpSpPr>
            <a:xfrm>
              <a:off x="5717749" y="3933904"/>
              <a:ext cx="405910" cy="219284"/>
              <a:chOff x="3724276" y="2627314"/>
              <a:chExt cx="414338" cy="223838"/>
            </a:xfrm>
          </p:grpSpPr>
          <p:sp>
            <p:nvSpPr>
              <p:cNvPr id="183" name="Freeform 58">
                <a:extLst>
                  <a:ext uri="{FF2B5EF4-FFF2-40B4-BE49-F238E27FC236}">
                    <a16:creationId xmlns:a16="http://schemas.microsoft.com/office/drawing/2014/main" id="{C3D54EF7-D014-408D-8E0D-30738C09AC19}"/>
                  </a:ext>
                </a:extLst>
              </p:cNvPr>
              <p:cNvSpPr>
                <a:spLocks/>
              </p:cNvSpPr>
              <p:nvPr/>
            </p:nvSpPr>
            <p:spPr bwMode="auto">
              <a:xfrm>
                <a:off x="3724276" y="2627314"/>
                <a:ext cx="414338" cy="223838"/>
              </a:xfrm>
              <a:custGeom>
                <a:avLst/>
                <a:gdLst>
                  <a:gd name="T0" fmla="*/ 124 w 247"/>
                  <a:gd name="T1" fmla="*/ 0 h 133"/>
                  <a:gd name="T2" fmla="*/ 0 w 247"/>
                  <a:gd name="T3" fmla="*/ 29 h 133"/>
                  <a:gd name="T4" fmla="*/ 0 w 247"/>
                  <a:gd name="T5" fmla="*/ 75 h 133"/>
                  <a:gd name="T6" fmla="*/ 66 w 247"/>
                  <a:gd name="T7" fmla="*/ 133 h 133"/>
                  <a:gd name="T8" fmla="*/ 124 w 247"/>
                  <a:gd name="T9" fmla="*/ 105 h 133"/>
                  <a:gd name="T10" fmla="*/ 182 w 247"/>
                  <a:gd name="T11" fmla="*/ 133 h 133"/>
                  <a:gd name="T12" fmla="*/ 247 w 247"/>
                  <a:gd name="T13" fmla="*/ 75 h 133"/>
                  <a:gd name="T14" fmla="*/ 247 w 247"/>
                  <a:gd name="T15" fmla="*/ 29 h 133"/>
                  <a:gd name="T16" fmla="*/ 124 w 247"/>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133">
                    <a:moveTo>
                      <a:pt x="124" y="0"/>
                    </a:moveTo>
                    <a:cubicBezTo>
                      <a:pt x="43" y="0"/>
                      <a:pt x="0" y="15"/>
                      <a:pt x="0" y="29"/>
                    </a:cubicBezTo>
                    <a:cubicBezTo>
                      <a:pt x="0" y="43"/>
                      <a:pt x="0" y="50"/>
                      <a:pt x="0" y="75"/>
                    </a:cubicBezTo>
                    <a:cubicBezTo>
                      <a:pt x="0" y="101"/>
                      <a:pt x="28" y="133"/>
                      <a:pt x="66" y="133"/>
                    </a:cubicBezTo>
                    <a:cubicBezTo>
                      <a:pt x="103" y="133"/>
                      <a:pt x="107" y="105"/>
                      <a:pt x="124" y="105"/>
                    </a:cubicBezTo>
                    <a:cubicBezTo>
                      <a:pt x="140" y="105"/>
                      <a:pt x="144" y="133"/>
                      <a:pt x="182" y="133"/>
                    </a:cubicBezTo>
                    <a:cubicBezTo>
                      <a:pt x="219" y="133"/>
                      <a:pt x="247" y="101"/>
                      <a:pt x="247" y="75"/>
                    </a:cubicBezTo>
                    <a:cubicBezTo>
                      <a:pt x="247" y="50"/>
                      <a:pt x="247" y="43"/>
                      <a:pt x="247" y="29"/>
                    </a:cubicBezTo>
                    <a:cubicBezTo>
                      <a:pt x="247" y="15"/>
                      <a:pt x="204" y="0"/>
                      <a:pt x="124"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Line 59">
                <a:extLst>
                  <a:ext uri="{FF2B5EF4-FFF2-40B4-BE49-F238E27FC236}">
                    <a16:creationId xmlns:a16="http://schemas.microsoft.com/office/drawing/2014/main" id="{3DF33360-A6B1-4EE5-AEB9-07B79359B160}"/>
                  </a:ext>
                </a:extLst>
              </p:cNvPr>
              <p:cNvSpPr>
                <a:spLocks noChangeShapeType="1"/>
              </p:cNvSpPr>
              <p:nvPr/>
            </p:nvSpPr>
            <p:spPr bwMode="auto">
              <a:xfrm>
                <a:off x="3910014" y="2673351"/>
                <a:ext cx="42863"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60">
                <a:extLst>
                  <a:ext uri="{FF2B5EF4-FFF2-40B4-BE49-F238E27FC236}">
                    <a16:creationId xmlns:a16="http://schemas.microsoft.com/office/drawing/2014/main" id="{9CDFFAC9-B736-4B85-9475-3C1449D8ECBD}"/>
                  </a:ext>
                </a:extLst>
              </p:cNvPr>
              <p:cNvSpPr>
                <a:spLocks/>
              </p:cNvSpPr>
              <p:nvPr/>
            </p:nvSpPr>
            <p:spPr bwMode="auto">
              <a:xfrm>
                <a:off x="3724276" y="2627314"/>
                <a:ext cx="198438" cy="177800"/>
              </a:xfrm>
              <a:custGeom>
                <a:avLst/>
                <a:gdLst>
                  <a:gd name="T0" fmla="*/ 118 w 118"/>
                  <a:gd name="T1" fmla="*/ 0 h 106"/>
                  <a:gd name="T2" fmla="*/ 0 w 118"/>
                  <a:gd name="T3" fmla="*/ 29 h 106"/>
                  <a:gd name="T4" fmla="*/ 0 w 118"/>
                  <a:gd name="T5" fmla="*/ 75 h 106"/>
                  <a:gd name="T6" fmla="*/ 12 w 118"/>
                  <a:gd name="T7" fmla="*/ 106 h 106"/>
                  <a:gd name="T8" fmla="*/ 118 w 118"/>
                  <a:gd name="T9" fmla="*/ 0 h 106"/>
                </a:gdLst>
                <a:ahLst/>
                <a:cxnLst>
                  <a:cxn ang="0">
                    <a:pos x="T0" y="T1"/>
                  </a:cxn>
                  <a:cxn ang="0">
                    <a:pos x="T2" y="T3"/>
                  </a:cxn>
                  <a:cxn ang="0">
                    <a:pos x="T4" y="T5"/>
                  </a:cxn>
                  <a:cxn ang="0">
                    <a:pos x="T6" y="T7"/>
                  </a:cxn>
                  <a:cxn ang="0">
                    <a:pos x="T8" y="T9"/>
                  </a:cxn>
                </a:cxnLst>
                <a:rect l="0" t="0" r="r" b="b"/>
                <a:pathLst>
                  <a:path w="118" h="106">
                    <a:moveTo>
                      <a:pt x="118" y="0"/>
                    </a:moveTo>
                    <a:cubicBezTo>
                      <a:pt x="41" y="1"/>
                      <a:pt x="0" y="15"/>
                      <a:pt x="0" y="29"/>
                    </a:cubicBezTo>
                    <a:cubicBezTo>
                      <a:pt x="0" y="43"/>
                      <a:pt x="0" y="50"/>
                      <a:pt x="0" y="75"/>
                    </a:cubicBezTo>
                    <a:cubicBezTo>
                      <a:pt x="0" y="85"/>
                      <a:pt x="5" y="96"/>
                      <a:pt x="12" y="106"/>
                    </a:cubicBezTo>
                    <a:lnTo>
                      <a:pt x="118"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DB298717-7500-427D-B348-DFA8D5D58C51}"/>
              </a:ext>
            </a:extLst>
          </p:cNvPr>
          <p:cNvGrpSpPr/>
          <p:nvPr/>
        </p:nvGrpSpPr>
        <p:grpSpPr>
          <a:xfrm>
            <a:off x="8517480" y="4107015"/>
            <a:ext cx="504176" cy="504176"/>
            <a:chOff x="7529083" y="971489"/>
            <a:chExt cx="698572" cy="698572"/>
          </a:xfrm>
        </p:grpSpPr>
        <p:sp>
          <p:nvSpPr>
            <p:cNvPr id="187" name="Oval 186">
              <a:extLst>
                <a:ext uri="{FF2B5EF4-FFF2-40B4-BE49-F238E27FC236}">
                  <a16:creationId xmlns:a16="http://schemas.microsoft.com/office/drawing/2014/main" id="{B93BDF99-1826-4BCB-90EF-D5C661F5B6F0}"/>
                </a:ext>
              </a:extLst>
            </p:cNvPr>
            <p:cNvSpPr/>
            <p:nvPr/>
          </p:nvSpPr>
          <p:spPr bwMode="auto">
            <a:xfrm>
              <a:off x="7529083" y="971489"/>
              <a:ext cx="698572" cy="698572"/>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408F24D5-9F58-4DE2-88AD-589DDCA8E36C}"/>
                </a:ext>
              </a:extLst>
            </p:cNvPr>
            <p:cNvGrpSpPr/>
            <p:nvPr/>
          </p:nvGrpSpPr>
          <p:grpSpPr>
            <a:xfrm>
              <a:off x="7648828" y="1121469"/>
              <a:ext cx="459082" cy="398612"/>
              <a:chOff x="9774359" y="7200605"/>
              <a:chExt cx="1619718" cy="1406366"/>
            </a:xfrm>
          </p:grpSpPr>
          <p:sp>
            <p:nvSpPr>
              <p:cNvPr id="189" name="Freeform: Shape 188">
                <a:extLst>
                  <a:ext uri="{FF2B5EF4-FFF2-40B4-BE49-F238E27FC236}">
                    <a16:creationId xmlns:a16="http://schemas.microsoft.com/office/drawing/2014/main" id="{3D09578B-F06B-4BF7-9C20-18081EBA5DFC}"/>
                  </a:ext>
                </a:extLst>
              </p:cNvPr>
              <p:cNvSpPr/>
              <p:nvPr/>
            </p:nvSpPr>
            <p:spPr>
              <a:xfrm>
                <a:off x="9774359" y="7200605"/>
                <a:ext cx="853828" cy="853828"/>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0" name="monitor 1" descr="monitor, desktop">
                <a:extLst>
                  <a:ext uri="{FF2B5EF4-FFF2-40B4-BE49-F238E27FC236}">
                    <a16:creationId xmlns:a16="http://schemas.microsoft.com/office/drawing/2014/main" id="{665AA175-BDFA-4A07-8CF2-BA6133685B02}"/>
                  </a:ext>
                </a:extLst>
              </p:cNvPr>
              <p:cNvGrpSpPr/>
              <p:nvPr/>
            </p:nvGrpSpPr>
            <p:grpSpPr>
              <a:xfrm>
                <a:off x="10125191" y="7572882"/>
                <a:ext cx="1268886" cy="1034089"/>
                <a:chOff x="4233864" y="1827214"/>
                <a:chExt cx="403225" cy="328613"/>
              </a:xfrm>
            </p:grpSpPr>
            <p:sp>
              <p:nvSpPr>
                <p:cNvPr id="192" name="Freeform 53">
                  <a:extLst>
                    <a:ext uri="{FF2B5EF4-FFF2-40B4-BE49-F238E27FC236}">
                      <a16:creationId xmlns:a16="http://schemas.microsoft.com/office/drawing/2014/main" id="{7FAFC431-EAD9-49A8-A85F-574A203A233E}"/>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54">
                  <a:extLst>
                    <a:ext uri="{FF2B5EF4-FFF2-40B4-BE49-F238E27FC236}">
                      <a16:creationId xmlns:a16="http://schemas.microsoft.com/office/drawing/2014/main" id="{9AF2A446-CA5A-4F48-A5F6-5F2D2E2D0BE2}"/>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173">
                  <a:extLst>
                    <a:ext uri="{FF2B5EF4-FFF2-40B4-BE49-F238E27FC236}">
                      <a16:creationId xmlns:a16="http://schemas.microsoft.com/office/drawing/2014/main" id="{67C22482-C6E9-4E31-8FF9-D70AC94E81D5}"/>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78C97069-7363-44DC-A21D-6F6A583D3E8F}"/>
                  </a:ext>
                </a:extLst>
              </p:cNvPr>
              <p:cNvSpPr/>
              <p:nvPr/>
            </p:nvSpPr>
            <p:spPr>
              <a:xfrm>
                <a:off x="10844559" y="7646255"/>
                <a:ext cx="432744" cy="432744"/>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36" name="TextBox 235">
            <a:extLst>
              <a:ext uri="{FF2B5EF4-FFF2-40B4-BE49-F238E27FC236}">
                <a16:creationId xmlns:a16="http://schemas.microsoft.com/office/drawing/2014/main" id="{44F75B6A-F912-4750-817E-D78260E39C41}"/>
              </a:ext>
            </a:extLst>
          </p:cNvPr>
          <p:cNvSpPr txBox="1"/>
          <p:nvPr/>
        </p:nvSpPr>
        <p:spPr>
          <a:xfrm>
            <a:off x="9968358" y="3312183"/>
            <a:ext cx="794898" cy="184666"/>
          </a:xfrm>
          <a:prstGeom prst="rect">
            <a:avLst/>
          </a:prstGeom>
          <a:noFill/>
        </p:spPr>
        <p:txBody>
          <a:bodyPr wrap="square" lIns="0" tIns="0" rIns="0" bIns="0" rtlCol="0">
            <a:spAutoFit/>
          </a:bodyPr>
          <a:lstStyle/>
          <a:p>
            <a:pPr marL="0" marR="0" lvl="0" indent="0" algn="ctr"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5G &amp; Space</a:t>
            </a:r>
          </a:p>
        </p:txBody>
      </p:sp>
      <p:cxnSp>
        <p:nvCxnSpPr>
          <p:cNvPr id="279" name="Straight Connector 278">
            <a:extLst>
              <a:ext uri="{FF2B5EF4-FFF2-40B4-BE49-F238E27FC236}">
                <a16:creationId xmlns:a16="http://schemas.microsoft.com/office/drawing/2014/main" id="{18CE7135-2816-4FCC-BDD6-70564212FDD4}"/>
              </a:ext>
            </a:extLst>
          </p:cNvPr>
          <p:cNvCxnSpPr>
            <a:cxnSpLocks/>
          </p:cNvCxnSpPr>
          <p:nvPr/>
        </p:nvCxnSpPr>
        <p:spPr>
          <a:xfrm flipV="1">
            <a:off x="5182386" y="2554677"/>
            <a:ext cx="4914114" cy="0"/>
          </a:xfrm>
          <a:prstGeom prst="line">
            <a:avLst/>
          </a:pr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80" name="Freeform: Shape 279">
            <a:extLst>
              <a:ext uri="{FF2B5EF4-FFF2-40B4-BE49-F238E27FC236}">
                <a16:creationId xmlns:a16="http://schemas.microsoft.com/office/drawing/2014/main" id="{36B0A75F-ACA9-46F6-A762-AD6B6BA8F9E6}"/>
              </a:ext>
            </a:extLst>
          </p:cNvPr>
          <p:cNvSpPr/>
          <p:nvPr/>
        </p:nvSpPr>
        <p:spPr bwMode="auto">
          <a:xfrm>
            <a:off x="5179315" y="1981200"/>
            <a:ext cx="4467224" cy="406400"/>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5ED192E6-DF51-4ADC-BDE3-82AF8A3447FC}"/>
              </a:ext>
            </a:extLst>
          </p:cNvPr>
          <p:cNvSpPr/>
          <p:nvPr/>
        </p:nvSpPr>
        <p:spPr bwMode="auto">
          <a:xfrm flipV="1">
            <a:off x="5178039" y="2730423"/>
            <a:ext cx="4468434" cy="406400"/>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D647F0B2-E0D0-4613-BAA4-ABF924A6A751}"/>
              </a:ext>
            </a:extLst>
          </p:cNvPr>
          <p:cNvSpPr/>
          <p:nvPr/>
        </p:nvSpPr>
        <p:spPr bwMode="auto">
          <a:xfrm>
            <a:off x="5179315" y="1004691"/>
            <a:ext cx="3578658" cy="1203988"/>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3C93EB64-BBBB-427D-B29A-66F546F8D620}"/>
              </a:ext>
            </a:extLst>
          </p:cNvPr>
          <p:cNvSpPr/>
          <p:nvPr/>
        </p:nvSpPr>
        <p:spPr bwMode="auto">
          <a:xfrm flipV="1">
            <a:off x="5179315" y="2892076"/>
            <a:ext cx="3578658" cy="1209377"/>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10714A6E-F9E3-443C-9767-6AB0CACAED53}"/>
              </a:ext>
            </a:extLst>
          </p:cNvPr>
          <p:cNvSpPr/>
          <p:nvPr/>
        </p:nvSpPr>
        <p:spPr bwMode="auto">
          <a:xfrm>
            <a:off x="5179314" y="1011407"/>
            <a:ext cx="894075" cy="721443"/>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E68F71C9-27CA-41FD-A21C-29FC661FBB98}"/>
              </a:ext>
            </a:extLst>
          </p:cNvPr>
          <p:cNvSpPr/>
          <p:nvPr/>
        </p:nvSpPr>
        <p:spPr bwMode="auto">
          <a:xfrm flipV="1">
            <a:off x="5179314" y="3371488"/>
            <a:ext cx="894075" cy="712186"/>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4CF86790-C94B-46B3-AF1B-050728CDF04A}"/>
              </a:ext>
            </a:extLst>
          </p:cNvPr>
          <p:cNvSpPr/>
          <p:nvPr/>
        </p:nvSpPr>
        <p:spPr bwMode="auto">
          <a:xfrm>
            <a:off x="5179315" y="1628867"/>
            <a:ext cx="2163751" cy="363850"/>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2" name="Intelligent Edge">
            <a:extLst>
              <a:ext uri="{FF2B5EF4-FFF2-40B4-BE49-F238E27FC236}">
                <a16:creationId xmlns:a16="http://schemas.microsoft.com/office/drawing/2014/main" id="{34C73D89-4826-4DBB-A911-119A5DB05263}"/>
              </a:ext>
            </a:extLst>
          </p:cNvPr>
          <p:cNvSpPr txBox="1"/>
          <p:nvPr/>
        </p:nvSpPr>
        <p:spPr bwMode="black">
          <a:xfrm>
            <a:off x="5638156" y="2387098"/>
            <a:ext cx="2830134" cy="369332"/>
          </a:xfrm>
          <a:prstGeom prst="rect">
            <a:avLst/>
          </a:prstGeom>
          <a:solidFill>
            <a:schemeClr val="bg1">
              <a:alpha val="64000"/>
            </a:schemeClr>
          </a:solidFill>
        </p:spPr>
        <p:txBody>
          <a:bodyPr wrap="none" lIns="0" tIns="0" rIns="0" bIns="0" rtlCol="0">
            <a:spAutoFit/>
          </a:bodyPr>
          <a:lstStyle/>
          <a:p>
            <a:pPr marL="0" marR="0" lvl="0" indent="0" algn="ctr" defTabSz="430279" rtl="0" eaLnBrk="1" fontAlgn="auto" latinLnBrk="0" hangingPunct="1">
              <a:lnSpc>
                <a:spcPct val="100000"/>
              </a:lnSpc>
              <a:spcBef>
                <a:spcPts val="0"/>
              </a:spcBef>
              <a:spcAft>
                <a:spcPts val="0"/>
              </a:spcAft>
              <a:buClrTx/>
              <a:buSzTx/>
              <a:buFontTx/>
              <a:buNone/>
              <a:tabLst/>
              <a:defRPr/>
            </a:pPr>
            <a:r>
              <a:rPr kumimoji="0" lang="en-US" sz="2400" b="0" i="0" u="none" strike="noStrike" kern="0" cap="none" spc="-24" normalizeH="0" baseline="0" noProof="0">
                <a:ln>
                  <a:noFill/>
                </a:ln>
                <a:solidFill>
                  <a:srgbClr val="50E6FF"/>
                </a:solidFill>
                <a:effectLst/>
                <a:uLnTx/>
                <a:uFillTx/>
                <a:latin typeface="Segoe UI Semibold"/>
                <a:ea typeface="+mn-ea"/>
                <a:cs typeface="Segoe UI Semilight" panose="020B0402040204020203" pitchFamily="34" charset="0"/>
              </a:rPr>
              <a:t>Technology Enablers</a:t>
            </a:r>
          </a:p>
        </p:txBody>
      </p:sp>
      <p:sp>
        <p:nvSpPr>
          <p:cNvPr id="293" name="Rectangle 292">
            <a:extLst>
              <a:ext uri="{FF2B5EF4-FFF2-40B4-BE49-F238E27FC236}">
                <a16:creationId xmlns:a16="http://schemas.microsoft.com/office/drawing/2014/main" id="{D6D7DA10-C386-4A77-83D4-16B3B23EB72F}"/>
              </a:ext>
            </a:extLst>
          </p:cNvPr>
          <p:cNvSpPr/>
          <p:nvPr/>
        </p:nvSpPr>
        <p:spPr bwMode="auto">
          <a:xfrm>
            <a:off x="0" y="4979880"/>
            <a:ext cx="12191999" cy="1594680"/>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4" name="Intelligent Edge">
            <a:extLst>
              <a:ext uri="{FF2B5EF4-FFF2-40B4-BE49-F238E27FC236}">
                <a16:creationId xmlns:a16="http://schemas.microsoft.com/office/drawing/2014/main" id="{3DCAEA70-1385-4454-B320-F0850257D68B}"/>
              </a:ext>
            </a:extLst>
          </p:cNvPr>
          <p:cNvSpPr txBox="1"/>
          <p:nvPr/>
        </p:nvSpPr>
        <p:spPr bwMode="black">
          <a:xfrm>
            <a:off x="4133584" y="5110728"/>
            <a:ext cx="3938386" cy="307777"/>
          </a:xfrm>
          <a:prstGeom prst="rect">
            <a:avLst/>
          </a:prstGeom>
          <a:noFill/>
        </p:spPr>
        <p:txBody>
          <a:bodyPr wrap="none" lIns="0" tIns="0" rIns="0" bIns="0" rtlCol="0">
            <a:spAutoFit/>
          </a:bodyPr>
          <a:lstStyle/>
          <a:p>
            <a:pPr marL="0" marR="0" lvl="0" indent="0" algn="ctr" defTabSz="430279" rtl="0" eaLnBrk="1" fontAlgn="auto" latinLnBrk="0" hangingPunct="1">
              <a:lnSpc>
                <a:spcPct val="100000"/>
              </a:lnSpc>
              <a:spcBef>
                <a:spcPts val="0"/>
              </a:spcBef>
              <a:spcAft>
                <a:spcPts val="0"/>
              </a:spcAft>
              <a:buClrTx/>
              <a:buSzTx/>
              <a:buFontTx/>
              <a:buNone/>
              <a:tabLst/>
              <a:defRPr/>
            </a:pPr>
            <a:r>
              <a:rPr kumimoji="0" lang="en-US" sz="2000" b="0" i="0" u="none" strike="noStrike" kern="0" cap="none" spc="-24" normalizeH="0" baseline="0" noProof="0">
                <a:ln>
                  <a:noFill/>
                </a:ln>
                <a:solidFill>
                  <a:srgbClr val="50E6FF"/>
                </a:solidFill>
                <a:effectLst/>
                <a:uLnTx/>
                <a:uFillTx/>
                <a:latin typeface="Segoe UI Semibold"/>
                <a:ea typeface="+mn-ea"/>
                <a:cs typeface="Segoe UI Semilight" panose="020B0402040204020203" pitchFamily="34" charset="0"/>
              </a:rPr>
              <a:t>Process, Policy, &amp; Cultural Enablers</a:t>
            </a:r>
          </a:p>
        </p:txBody>
      </p:sp>
      <p:grpSp>
        <p:nvGrpSpPr>
          <p:cNvPr id="295" name="Group 294">
            <a:extLst>
              <a:ext uri="{FF2B5EF4-FFF2-40B4-BE49-F238E27FC236}">
                <a16:creationId xmlns:a16="http://schemas.microsoft.com/office/drawing/2014/main" id="{A7C77F38-0971-48A1-A1E8-A4DEE4BA3928}"/>
              </a:ext>
            </a:extLst>
          </p:cNvPr>
          <p:cNvGrpSpPr/>
          <p:nvPr/>
        </p:nvGrpSpPr>
        <p:grpSpPr>
          <a:xfrm>
            <a:off x="3072107" y="5572561"/>
            <a:ext cx="502605" cy="502604"/>
            <a:chOff x="3760860" y="123660"/>
            <a:chExt cx="976460" cy="976460"/>
          </a:xfrm>
        </p:grpSpPr>
        <p:sp>
          <p:nvSpPr>
            <p:cNvPr id="296" name="Oval 295">
              <a:extLst>
                <a:ext uri="{FF2B5EF4-FFF2-40B4-BE49-F238E27FC236}">
                  <a16:creationId xmlns:a16="http://schemas.microsoft.com/office/drawing/2014/main" id="{6B0C8D20-B69D-4594-9347-A1F8E92B9028}"/>
                </a:ext>
              </a:extLst>
            </p:cNvPr>
            <p:cNvSpPr/>
            <p:nvPr/>
          </p:nvSpPr>
          <p:spPr bwMode="auto">
            <a:xfrm>
              <a:off x="3760860" y="123660"/>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97" name="strong consistency" descr="strong consistency">
              <a:extLst>
                <a:ext uri="{FF2B5EF4-FFF2-40B4-BE49-F238E27FC236}">
                  <a16:creationId xmlns:a16="http://schemas.microsoft.com/office/drawing/2014/main" id="{7354A027-7897-403A-8CCA-131E537545E2}"/>
                </a:ext>
              </a:extLst>
            </p:cNvPr>
            <p:cNvGrpSpPr>
              <a:grpSpLocks noChangeAspect="1"/>
            </p:cNvGrpSpPr>
            <p:nvPr/>
          </p:nvGrpSpPr>
          <p:grpSpPr bwMode="auto">
            <a:xfrm>
              <a:off x="3942036" y="305778"/>
              <a:ext cx="614108" cy="612224"/>
              <a:chOff x="3360" y="3030"/>
              <a:chExt cx="326" cy="325"/>
            </a:xfrm>
          </p:grpSpPr>
          <p:sp>
            <p:nvSpPr>
              <p:cNvPr id="298" name="AutoShape 167">
                <a:extLst>
                  <a:ext uri="{FF2B5EF4-FFF2-40B4-BE49-F238E27FC236}">
                    <a16:creationId xmlns:a16="http://schemas.microsoft.com/office/drawing/2014/main" id="{D93860E1-A547-4C1E-A34D-D7A7446840C3}"/>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169">
                <a:extLst>
                  <a:ext uri="{FF2B5EF4-FFF2-40B4-BE49-F238E27FC236}">
                    <a16:creationId xmlns:a16="http://schemas.microsoft.com/office/drawing/2014/main" id="{D4F28CDD-DB8B-45F6-95FC-FE7B3FF246ED}"/>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170">
                <a:extLst>
                  <a:ext uri="{FF2B5EF4-FFF2-40B4-BE49-F238E27FC236}">
                    <a16:creationId xmlns:a16="http://schemas.microsoft.com/office/drawing/2014/main" id="{B17BF5C1-13A8-48B9-8191-DAC8FDB02895}"/>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171">
                <a:extLst>
                  <a:ext uri="{FF2B5EF4-FFF2-40B4-BE49-F238E27FC236}">
                    <a16:creationId xmlns:a16="http://schemas.microsoft.com/office/drawing/2014/main" id="{2B243076-0BE0-47C7-ABEC-3B4AADF56066}"/>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172">
                <a:extLst>
                  <a:ext uri="{FF2B5EF4-FFF2-40B4-BE49-F238E27FC236}">
                    <a16:creationId xmlns:a16="http://schemas.microsoft.com/office/drawing/2014/main" id="{51A38D50-83A2-431F-8274-2759EE70A54B}"/>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3" name="Group 302">
            <a:extLst>
              <a:ext uri="{FF2B5EF4-FFF2-40B4-BE49-F238E27FC236}">
                <a16:creationId xmlns:a16="http://schemas.microsoft.com/office/drawing/2014/main" id="{DE352FDF-3A61-42E9-AAC1-2061CF44B9A3}"/>
              </a:ext>
            </a:extLst>
          </p:cNvPr>
          <p:cNvGrpSpPr/>
          <p:nvPr/>
        </p:nvGrpSpPr>
        <p:grpSpPr>
          <a:xfrm>
            <a:off x="7183247" y="5572561"/>
            <a:ext cx="502605" cy="502604"/>
            <a:chOff x="5450746" y="3639888"/>
            <a:chExt cx="976460" cy="976460"/>
          </a:xfrm>
        </p:grpSpPr>
        <p:sp>
          <p:nvSpPr>
            <p:cNvPr id="304" name="Oval 303">
              <a:extLst>
                <a:ext uri="{FF2B5EF4-FFF2-40B4-BE49-F238E27FC236}">
                  <a16:creationId xmlns:a16="http://schemas.microsoft.com/office/drawing/2014/main" id="{11ADF5D0-A083-415B-AA09-D8FDFA5BA640}"/>
                </a:ext>
              </a:extLst>
            </p:cNvPr>
            <p:cNvSpPr/>
            <p:nvPr/>
          </p:nvSpPr>
          <p:spPr bwMode="auto">
            <a:xfrm>
              <a:off x="5450746" y="3639888"/>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5" name="decentralized identity" descr="decentralized identity">
              <a:extLst>
                <a:ext uri="{FF2B5EF4-FFF2-40B4-BE49-F238E27FC236}">
                  <a16:creationId xmlns:a16="http://schemas.microsoft.com/office/drawing/2014/main" id="{7A82F772-71D7-4953-9F67-5FEF17879FEC}"/>
                </a:ext>
              </a:extLst>
            </p:cNvPr>
            <p:cNvGrpSpPr/>
            <p:nvPr/>
          </p:nvGrpSpPr>
          <p:grpSpPr>
            <a:xfrm>
              <a:off x="5652765" y="3841907"/>
              <a:ext cx="572422" cy="572422"/>
              <a:chOff x="7273120" y="3025683"/>
              <a:chExt cx="461180" cy="461180"/>
            </a:xfrm>
          </p:grpSpPr>
          <p:sp>
            <p:nvSpPr>
              <p:cNvPr id="306" name="Freeform: Shape 305">
                <a:extLst>
                  <a:ext uri="{FF2B5EF4-FFF2-40B4-BE49-F238E27FC236}">
                    <a16:creationId xmlns:a16="http://schemas.microsoft.com/office/drawing/2014/main" id="{DEB520BB-CDCF-4C31-8FFE-3528D6927862}"/>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CD56EA4D-7123-4C0B-8115-4B97421DCBE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1D12810-2992-46A6-A171-B07C2E7C379D}"/>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7A0A39D4-ADE9-4EB4-82A2-F7A2827135B9}"/>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DCB4C0F-BEE0-421B-8704-D801ACC93F1E}"/>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4BDDDBA-00C3-43F5-84A3-A9B8C78637E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2C7C861-3C9A-4844-8FF9-5137B2A7A96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954CF695-92D9-4929-BB06-D733B94AC656}"/>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3B9C2875-80B0-4C7A-9C3D-D4A36D6947EC}"/>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15" name="Group 314">
            <a:extLst>
              <a:ext uri="{FF2B5EF4-FFF2-40B4-BE49-F238E27FC236}">
                <a16:creationId xmlns:a16="http://schemas.microsoft.com/office/drawing/2014/main" id="{B0E9AE51-DF60-40B2-B2A8-192ACA40296B}"/>
              </a:ext>
            </a:extLst>
          </p:cNvPr>
          <p:cNvGrpSpPr/>
          <p:nvPr/>
        </p:nvGrpSpPr>
        <p:grpSpPr>
          <a:xfrm>
            <a:off x="9103695" y="5572561"/>
            <a:ext cx="502605" cy="502604"/>
            <a:chOff x="4907167" y="4925364"/>
            <a:chExt cx="976460" cy="976460"/>
          </a:xfrm>
        </p:grpSpPr>
        <p:sp>
          <p:nvSpPr>
            <p:cNvPr id="316" name="Oval 315">
              <a:extLst>
                <a:ext uri="{FF2B5EF4-FFF2-40B4-BE49-F238E27FC236}">
                  <a16:creationId xmlns:a16="http://schemas.microsoft.com/office/drawing/2014/main" id="{42BC601D-30DB-41AE-906A-5E4B3E5A36CA}"/>
                </a:ext>
              </a:extLst>
            </p:cNvPr>
            <p:cNvSpPr/>
            <p:nvPr/>
          </p:nvSpPr>
          <p:spPr bwMode="auto">
            <a:xfrm>
              <a:off x="4907167" y="4925364"/>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17" name="Graphic 316" descr="Icon of people in a cycle">
              <a:extLst>
                <a:ext uri="{FF2B5EF4-FFF2-40B4-BE49-F238E27FC236}">
                  <a16:creationId xmlns:a16="http://schemas.microsoft.com/office/drawing/2014/main" id="{627F433D-B592-468A-8DF9-8E2B4F1A034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097892" y="5130551"/>
              <a:ext cx="595010" cy="566086"/>
            </a:xfrm>
            <a:prstGeom prst="rect">
              <a:avLst/>
            </a:prstGeom>
          </p:spPr>
        </p:pic>
      </p:grpSp>
      <p:grpSp>
        <p:nvGrpSpPr>
          <p:cNvPr id="318" name="Group 317">
            <a:extLst>
              <a:ext uri="{FF2B5EF4-FFF2-40B4-BE49-F238E27FC236}">
                <a16:creationId xmlns:a16="http://schemas.microsoft.com/office/drawing/2014/main" id="{E5B27C5B-DD2D-40F2-991F-88E86DBC6C18}"/>
              </a:ext>
            </a:extLst>
          </p:cNvPr>
          <p:cNvGrpSpPr/>
          <p:nvPr/>
        </p:nvGrpSpPr>
        <p:grpSpPr>
          <a:xfrm>
            <a:off x="10888886" y="5572561"/>
            <a:ext cx="502605" cy="502604"/>
            <a:chOff x="3760860" y="5751292"/>
            <a:chExt cx="976460" cy="976460"/>
          </a:xfrm>
        </p:grpSpPr>
        <p:sp>
          <p:nvSpPr>
            <p:cNvPr id="319" name="Oval 318">
              <a:extLst>
                <a:ext uri="{FF2B5EF4-FFF2-40B4-BE49-F238E27FC236}">
                  <a16:creationId xmlns:a16="http://schemas.microsoft.com/office/drawing/2014/main" id="{D0C1BA19-9287-4006-BE27-3059361F5EE6}"/>
                </a:ext>
              </a:extLst>
            </p:cNvPr>
            <p:cNvSpPr/>
            <p:nvPr/>
          </p:nvSpPr>
          <p:spPr bwMode="auto">
            <a:xfrm>
              <a:off x="3760860" y="5751292"/>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0" name="Group 319">
              <a:extLst>
                <a:ext uri="{FF2B5EF4-FFF2-40B4-BE49-F238E27FC236}">
                  <a16:creationId xmlns:a16="http://schemas.microsoft.com/office/drawing/2014/main" id="{DABB2B1C-6E82-42E8-AD0E-55ACECB8E0D0}"/>
                </a:ext>
              </a:extLst>
            </p:cNvPr>
            <p:cNvGrpSpPr/>
            <p:nvPr/>
          </p:nvGrpSpPr>
          <p:grpSpPr>
            <a:xfrm>
              <a:off x="3968616" y="5947576"/>
              <a:ext cx="560949" cy="583893"/>
              <a:chOff x="3879481" y="5972561"/>
              <a:chExt cx="560949" cy="583893"/>
            </a:xfrm>
          </p:grpSpPr>
          <p:sp>
            <p:nvSpPr>
              <p:cNvPr id="321" name="Freeform: Shape 320">
                <a:extLst>
                  <a:ext uri="{FF2B5EF4-FFF2-40B4-BE49-F238E27FC236}">
                    <a16:creationId xmlns:a16="http://schemas.microsoft.com/office/drawing/2014/main" id="{A1BCFAF0-7214-458D-9C3A-16CEEE0947B2}"/>
                  </a:ext>
                </a:extLst>
              </p:cNvPr>
              <p:cNvSpPr/>
              <p:nvPr/>
            </p:nvSpPr>
            <p:spPr>
              <a:xfrm>
                <a:off x="4220596" y="5972561"/>
                <a:ext cx="153693" cy="15369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F2F3715B-5DB1-4AF7-BED3-FCC44964C7E3}"/>
                  </a:ext>
                </a:extLst>
              </p:cNvPr>
              <p:cNvSpPr/>
              <p:nvPr/>
            </p:nvSpPr>
            <p:spPr>
              <a:xfrm>
                <a:off x="4246071" y="6157375"/>
                <a:ext cx="194359" cy="157830"/>
              </a:xfrm>
              <a:custGeom>
                <a:avLst/>
                <a:gdLst>
                  <a:gd name="connsiteX0" fmla="*/ 53722 w 194359"/>
                  <a:gd name="connsiteY0" fmla="*/ 0 h 157830"/>
                  <a:gd name="connsiteX1" fmla="*/ 194359 w 194359"/>
                  <a:gd name="connsiteY1" fmla="*/ 140634 h 157830"/>
                  <a:gd name="connsiteX2" fmla="*/ 194359 w 194359"/>
                  <a:gd name="connsiteY2" fmla="*/ 157830 h 157830"/>
                  <a:gd name="connsiteX3" fmla="*/ 78880 w 194359"/>
                  <a:gd name="connsiteY3" fmla="*/ 157830 h 157830"/>
                  <a:gd name="connsiteX4" fmla="*/ 77266 w 194359"/>
                  <a:gd name="connsiteY4" fmla="*/ 141820 h 157830"/>
                  <a:gd name="connsiteX5" fmla="*/ 11904 w 194359"/>
                  <a:gd name="connsiteY5" fmla="*/ 20587 h 157830"/>
                  <a:gd name="connsiteX6" fmla="*/ 0 w 194359"/>
                  <a:gd name="connsiteY6" fmla="*/ 10765 h 157830"/>
                  <a:gd name="connsiteX7" fmla="*/ 53722 w 194359"/>
                  <a:gd name="connsiteY7" fmla="*/ 0 h 15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59" h="157830">
                    <a:moveTo>
                      <a:pt x="53722" y="0"/>
                    </a:moveTo>
                    <a:cubicBezTo>
                      <a:pt x="131102" y="0"/>
                      <a:pt x="194359" y="62640"/>
                      <a:pt x="194359" y="140634"/>
                    </a:cubicBezTo>
                    <a:lnTo>
                      <a:pt x="194359" y="157830"/>
                    </a:lnTo>
                    <a:lnTo>
                      <a:pt x="78880" y="157830"/>
                    </a:lnTo>
                    <a:lnTo>
                      <a:pt x="77266" y="141820"/>
                    </a:lnTo>
                    <a:cubicBezTo>
                      <a:pt x="67684" y="94990"/>
                      <a:pt x="44450" y="53133"/>
                      <a:pt x="11904" y="20587"/>
                    </a:cubicBezTo>
                    <a:lnTo>
                      <a:pt x="0" y="10765"/>
                    </a:lnTo>
                    <a:lnTo>
                      <a:pt x="53722" y="0"/>
                    </a:lnTo>
                    <a:close/>
                  </a:path>
                </a:pathLst>
              </a:custGeom>
              <a:solidFill>
                <a:srgbClr val="0078D4"/>
              </a:solidFill>
              <a:ln w="5008"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3" name="globe" descr="globe, earth">
                <a:extLst>
                  <a:ext uri="{FF2B5EF4-FFF2-40B4-BE49-F238E27FC236}">
                    <a16:creationId xmlns:a16="http://schemas.microsoft.com/office/drawing/2014/main" id="{BBD7CA3B-216F-43C4-ABA7-92573F4ECE26}"/>
                  </a:ext>
                </a:extLst>
              </p:cNvPr>
              <p:cNvGrpSpPr/>
              <p:nvPr/>
            </p:nvGrpSpPr>
            <p:grpSpPr>
              <a:xfrm>
                <a:off x="3879481" y="6138590"/>
                <a:ext cx="417866" cy="417864"/>
                <a:chOff x="8617744" y="2840833"/>
                <a:chExt cx="896936" cy="896934"/>
              </a:xfrm>
            </p:grpSpPr>
            <p:sp>
              <p:nvSpPr>
                <p:cNvPr id="324" name="Oval 323">
                  <a:extLst>
                    <a:ext uri="{FF2B5EF4-FFF2-40B4-BE49-F238E27FC236}">
                      <a16:creationId xmlns:a16="http://schemas.microsoft.com/office/drawing/2014/main" id="{64C37A4B-8D0F-4395-92A3-548267BCB367}"/>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5" name="Group 4">
                  <a:extLst>
                    <a:ext uri="{FF2B5EF4-FFF2-40B4-BE49-F238E27FC236}">
                      <a16:creationId xmlns:a16="http://schemas.microsoft.com/office/drawing/2014/main" id="{91E30148-BFA3-4737-82F7-710CB210EB02}"/>
                    </a:ext>
                  </a:extLst>
                </p:cNvPr>
                <p:cNvGrpSpPr>
                  <a:grpSpLocks noChangeAspect="1"/>
                </p:cNvGrpSpPr>
                <p:nvPr/>
              </p:nvGrpSpPr>
              <p:grpSpPr bwMode="auto">
                <a:xfrm>
                  <a:off x="8617744" y="2840833"/>
                  <a:ext cx="896936" cy="896934"/>
                  <a:chOff x="2177" y="498"/>
                  <a:chExt cx="3324" cy="3324"/>
                </a:xfrm>
                <a:solidFill>
                  <a:srgbClr val="243A5E"/>
                </a:solidFill>
              </p:grpSpPr>
              <p:sp>
                <p:nvSpPr>
                  <p:cNvPr id="326" name="Freeform 5">
                    <a:extLst>
                      <a:ext uri="{FF2B5EF4-FFF2-40B4-BE49-F238E27FC236}">
                        <a16:creationId xmlns:a16="http://schemas.microsoft.com/office/drawing/2014/main" id="{9E377B56-0925-4A64-8A69-EABDF36A03A8}"/>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6">
                    <a:extLst>
                      <a:ext uri="{FF2B5EF4-FFF2-40B4-BE49-F238E27FC236}">
                        <a16:creationId xmlns:a16="http://schemas.microsoft.com/office/drawing/2014/main" id="{4DE04D1F-AF23-4D54-B42F-EF18DF265DD7}"/>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7">
                    <a:extLst>
                      <a:ext uri="{FF2B5EF4-FFF2-40B4-BE49-F238E27FC236}">
                        <a16:creationId xmlns:a16="http://schemas.microsoft.com/office/drawing/2014/main" id="{DDD1952E-4402-4361-B8E1-F6488D0CBD3B}"/>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329" name="Group 328">
            <a:extLst>
              <a:ext uri="{FF2B5EF4-FFF2-40B4-BE49-F238E27FC236}">
                <a16:creationId xmlns:a16="http://schemas.microsoft.com/office/drawing/2014/main" id="{41D65139-B68B-4F6A-9A5E-02DF3B663AB3}"/>
              </a:ext>
            </a:extLst>
          </p:cNvPr>
          <p:cNvGrpSpPr/>
          <p:nvPr/>
        </p:nvGrpSpPr>
        <p:grpSpPr>
          <a:xfrm>
            <a:off x="1166469" y="5572561"/>
            <a:ext cx="502605" cy="502604"/>
            <a:chOff x="4907167" y="1068936"/>
            <a:chExt cx="976460" cy="976460"/>
          </a:xfrm>
        </p:grpSpPr>
        <p:sp>
          <p:nvSpPr>
            <p:cNvPr id="330" name="Oval 329">
              <a:extLst>
                <a:ext uri="{FF2B5EF4-FFF2-40B4-BE49-F238E27FC236}">
                  <a16:creationId xmlns:a16="http://schemas.microsoft.com/office/drawing/2014/main" id="{E7A4537D-46CC-4A36-9145-905095F73195}"/>
                </a:ext>
              </a:extLst>
            </p:cNvPr>
            <p:cNvSpPr/>
            <p:nvPr/>
          </p:nvSpPr>
          <p:spPr bwMode="auto">
            <a:xfrm>
              <a:off x="4907167" y="1068936"/>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31" name="Group 330">
              <a:extLst>
                <a:ext uri="{FF2B5EF4-FFF2-40B4-BE49-F238E27FC236}">
                  <a16:creationId xmlns:a16="http://schemas.microsoft.com/office/drawing/2014/main" id="{84A361DB-962F-4C74-98D7-496767946A61}"/>
                </a:ext>
              </a:extLst>
            </p:cNvPr>
            <p:cNvGrpSpPr/>
            <p:nvPr/>
          </p:nvGrpSpPr>
          <p:grpSpPr>
            <a:xfrm>
              <a:off x="5145256" y="1307025"/>
              <a:ext cx="500282" cy="500282"/>
              <a:chOff x="7220866" y="862365"/>
              <a:chExt cx="500282" cy="500282"/>
            </a:xfrm>
          </p:grpSpPr>
          <p:grpSp>
            <p:nvGrpSpPr>
              <p:cNvPr id="332" name="spreadsheet" descr="spreadsheet, data, paper, list">
                <a:extLst>
                  <a:ext uri="{FF2B5EF4-FFF2-40B4-BE49-F238E27FC236}">
                    <a16:creationId xmlns:a16="http://schemas.microsoft.com/office/drawing/2014/main" id="{AA0D1215-EB5C-437E-B93B-815181CFC58A}"/>
                  </a:ext>
                </a:extLst>
              </p:cNvPr>
              <p:cNvGrpSpPr/>
              <p:nvPr/>
            </p:nvGrpSpPr>
            <p:grpSpPr>
              <a:xfrm>
                <a:off x="7220866" y="862365"/>
                <a:ext cx="500282" cy="500282"/>
                <a:chOff x="6354216" y="3963965"/>
                <a:chExt cx="379710" cy="379710"/>
              </a:xfrm>
            </p:grpSpPr>
            <p:sp>
              <p:nvSpPr>
                <p:cNvPr id="338" name="Freeform: Shape 337">
                  <a:extLst>
                    <a:ext uri="{FF2B5EF4-FFF2-40B4-BE49-F238E27FC236}">
                      <a16:creationId xmlns:a16="http://schemas.microsoft.com/office/drawing/2014/main" id="{375612EB-B353-409E-86E1-EFC071AA06B2}"/>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93AAE24E-85C3-4884-B69C-222E447738EC}"/>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DB0D9ECC-8158-41AD-943B-42104DB702D9}"/>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53FB021A-0EDB-42BA-9A2A-037A9C7741A0}"/>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7E4DD595-50B8-4975-8D79-B57B1B7C3881}"/>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3" name="Freeform: Shape 342">
                  <a:extLst>
                    <a:ext uri="{FF2B5EF4-FFF2-40B4-BE49-F238E27FC236}">
                      <a16:creationId xmlns:a16="http://schemas.microsoft.com/office/drawing/2014/main" id="{37D731EB-C37B-4CF3-AC43-6226B16BD128}"/>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FE1DAD09-5884-473E-BFE0-EA9F565AF587}"/>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B0CAFDB1-97B6-43DD-94C7-F610C86BB2EA}"/>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3" name="Group 332">
                <a:extLst>
                  <a:ext uri="{FF2B5EF4-FFF2-40B4-BE49-F238E27FC236}">
                    <a16:creationId xmlns:a16="http://schemas.microsoft.com/office/drawing/2014/main" id="{7A045E17-F8DB-4374-A812-25A29290CACF}"/>
                  </a:ext>
                </a:extLst>
              </p:cNvPr>
              <p:cNvGrpSpPr/>
              <p:nvPr/>
            </p:nvGrpSpPr>
            <p:grpSpPr>
              <a:xfrm>
                <a:off x="7470656" y="1151632"/>
                <a:ext cx="204502" cy="204500"/>
                <a:chOff x="8237809" y="2251343"/>
                <a:chExt cx="271113" cy="271111"/>
              </a:xfrm>
            </p:grpSpPr>
            <p:sp>
              <p:nvSpPr>
                <p:cNvPr id="334" name="Freeform 218">
                  <a:extLst>
                    <a:ext uri="{FF2B5EF4-FFF2-40B4-BE49-F238E27FC236}">
                      <a16:creationId xmlns:a16="http://schemas.microsoft.com/office/drawing/2014/main" id="{1C841415-17A8-4EB7-A8F4-7FE7DE8DC8B5}"/>
                    </a:ext>
                  </a:extLst>
                </p:cNvPr>
                <p:cNvSpPr>
                  <a:spLocks/>
                </p:cNvSpPr>
                <p:nvPr/>
              </p:nvSpPr>
              <p:spPr bwMode="auto">
                <a:xfrm>
                  <a:off x="8237809" y="2251343"/>
                  <a:ext cx="271113" cy="271111"/>
                </a:xfrm>
                <a:custGeom>
                  <a:avLst/>
                  <a:gdLst>
                    <a:gd name="T0" fmla="*/ 248 w 248"/>
                    <a:gd name="T1" fmla="*/ 235 h 249"/>
                    <a:gd name="T2" fmla="*/ 159 w 248"/>
                    <a:gd name="T3" fmla="*/ 146 h 249"/>
                    <a:gd name="T4" fmla="*/ 179 w 248"/>
                    <a:gd name="T5" fmla="*/ 90 h 249"/>
                    <a:gd name="T6" fmla="*/ 90 w 248"/>
                    <a:gd name="T7" fmla="*/ 0 h 249"/>
                    <a:gd name="T8" fmla="*/ 0 w 248"/>
                    <a:gd name="T9" fmla="*/ 90 h 249"/>
                    <a:gd name="T10" fmla="*/ 90 w 248"/>
                    <a:gd name="T11" fmla="*/ 179 h 249"/>
                    <a:gd name="T12" fmla="*/ 145 w 248"/>
                    <a:gd name="T13" fmla="*/ 160 h 249"/>
                    <a:gd name="T14" fmla="*/ 233 w 248"/>
                    <a:gd name="T15" fmla="*/ 249 h 249"/>
                    <a:gd name="T16" fmla="*/ 248 w 248"/>
                    <a:gd name="T17" fmla="*/ 2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9">
                      <a:moveTo>
                        <a:pt x="248" y="235"/>
                      </a:moveTo>
                      <a:cubicBezTo>
                        <a:pt x="159" y="146"/>
                        <a:pt x="159" y="146"/>
                        <a:pt x="159" y="146"/>
                      </a:cubicBezTo>
                      <a:cubicBezTo>
                        <a:pt x="172" y="131"/>
                        <a:pt x="179" y="111"/>
                        <a:pt x="179" y="90"/>
                      </a:cubicBezTo>
                      <a:cubicBezTo>
                        <a:pt x="179" y="40"/>
                        <a:pt x="139" y="0"/>
                        <a:pt x="90" y="0"/>
                      </a:cubicBezTo>
                      <a:cubicBezTo>
                        <a:pt x="40" y="0"/>
                        <a:pt x="0" y="40"/>
                        <a:pt x="0" y="90"/>
                      </a:cubicBezTo>
                      <a:cubicBezTo>
                        <a:pt x="0" y="139"/>
                        <a:pt x="40" y="179"/>
                        <a:pt x="90" y="179"/>
                      </a:cubicBezTo>
                      <a:cubicBezTo>
                        <a:pt x="110" y="179"/>
                        <a:pt x="129" y="172"/>
                        <a:pt x="145" y="160"/>
                      </a:cubicBezTo>
                      <a:cubicBezTo>
                        <a:pt x="233" y="249"/>
                        <a:pt x="233" y="249"/>
                        <a:pt x="233" y="249"/>
                      </a:cubicBezTo>
                      <a:lnTo>
                        <a:pt x="248" y="2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5" name="Oval 219">
                  <a:extLst>
                    <a:ext uri="{FF2B5EF4-FFF2-40B4-BE49-F238E27FC236}">
                      <a16:creationId xmlns:a16="http://schemas.microsoft.com/office/drawing/2014/main" id="{F463F5B9-1460-420B-9694-9D61B08D2331}"/>
                    </a:ext>
                  </a:extLst>
                </p:cNvPr>
                <p:cNvSpPr>
                  <a:spLocks noChangeArrowheads="1"/>
                </p:cNvSpPr>
                <p:nvPr/>
              </p:nvSpPr>
              <p:spPr bwMode="auto">
                <a:xfrm>
                  <a:off x="8258437" y="2271971"/>
                  <a:ext cx="154711" cy="15323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6" name="Rectangle 220">
                  <a:extLst>
                    <a:ext uri="{FF2B5EF4-FFF2-40B4-BE49-F238E27FC236}">
                      <a16:creationId xmlns:a16="http://schemas.microsoft.com/office/drawing/2014/main" id="{EDCE91EB-83D8-48DE-80CA-BEAE0F81E020}"/>
                    </a:ext>
                  </a:extLst>
                </p:cNvPr>
                <p:cNvSpPr>
                  <a:spLocks noChangeArrowheads="1"/>
                </p:cNvSpPr>
                <p:nvPr/>
              </p:nvSpPr>
              <p:spPr bwMode="auto">
                <a:xfrm>
                  <a:off x="8324743" y="2295546"/>
                  <a:ext cx="22102" cy="751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7" name="Rectangle 221">
                  <a:extLst>
                    <a:ext uri="{FF2B5EF4-FFF2-40B4-BE49-F238E27FC236}">
                      <a16:creationId xmlns:a16="http://schemas.microsoft.com/office/drawing/2014/main" id="{B32AC7EC-7846-495E-8EA8-C1B814B5EB79}"/>
                    </a:ext>
                  </a:extLst>
                </p:cNvPr>
                <p:cNvSpPr>
                  <a:spLocks noChangeArrowheads="1"/>
                </p:cNvSpPr>
                <p:nvPr/>
              </p:nvSpPr>
              <p:spPr bwMode="auto">
                <a:xfrm>
                  <a:off x="8324743" y="2382479"/>
                  <a:ext cx="22102" cy="22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46" name="Group 345">
            <a:extLst>
              <a:ext uri="{FF2B5EF4-FFF2-40B4-BE49-F238E27FC236}">
                <a16:creationId xmlns:a16="http://schemas.microsoft.com/office/drawing/2014/main" id="{CB3250D1-E799-4ACE-A335-C06CAAED5946}"/>
              </a:ext>
            </a:extLst>
          </p:cNvPr>
          <p:cNvGrpSpPr/>
          <p:nvPr/>
        </p:nvGrpSpPr>
        <p:grpSpPr>
          <a:xfrm>
            <a:off x="4952954" y="5572561"/>
            <a:ext cx="502605" cy="502604"/>
            <a:chOff x="8263618" y="2354412"/>
            <a:chExt cx="976460" cy="976460"/>
          </a:xfrm>
        </p:grpSpPr>
        <p:grpSp>
          <p:nvGrpSpPr>
            <p:cNvPr id="347" name="Group 346">
              <a:extLst>
                <a:ext uri="{FF2B5EF4-FFF2-40B4-BE49-F238E27FC236}">
                  <a16:creationId xmlns:a16="http://schemas.microsoft.com/office/drawing/2014/main" id="{5DBE69C5-E053-4627-A065-1B345C1244A4}"/>
                </a:ext>
              </a:extLst>
            </p:cNvPr>
            <p:cNvGrpSpPr/>
            <p:nvPr/>
          </p:nvGrpSpPr>
          <p:grpSpPr>
            <a:xfrm>
              <a:off x="8263618" y="2354412"/>
              <a:ext cx="976460" cy="976460"/>
              <a:chOff x="8263618" y="2354412"/>
              <a:chExt cx="976460" cy="976460"/>
            </a:xfrm>
          </p:grpSpPr>
          <p:sp>
            <p:nvSpPr>
              <p:cNvPr id="351" name="Oval 350">
                <a:extLst>
                  <a:ext uri="{FF2B5EF4-FFF2-40B4-BE49-F238E27FC236}">
                    <a16:creationId xmlns:a16="http://schemas.microsoft.com/office/drawing/2014/main" id="{FEC6BE77-3144-4561-9D58-5E0060EA5DFE}"/>
                  </a:ext>
                </a:extLst>
              </p:cNvPr>
              <p:cNvSpPr/>
              <p:nvPr/>
            </p:nvSpPr>
            <p:spPr bwMode="auto">
              <a:xfrm>
                <a:off x="8263618" y="2354412"/>
                <a:ext cx="976460" cy="976460"/>
              </a:xfrm>
              <a:prstGeom prst="ellipse">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52" name="Graphic 83">
                <a:extLst>
                  <a:ext uri="{FF2B5EF4-FFF2-40B4-BE49-F238E27FC236}">
                    <a16:creationId xmlns:a16="http://schemas.microsoft.com/office/drawing/2014/main" id="{F85C87E2-B313-4FB1-AB00-DC9ACE763844}"/>
                  </a:ext>
                </a:extLst>
              </p:cNvPr>
              <p:cNvGrpSpPr/>
              <p:nvPr/>
            </p:nvGrpSpPr>
            <p:grpSpPr>
              <a:xfrm>
                <a:off x="8535420" y="2531715"/>
                <a:ext cx="432856" cy="663126"/>
                <a:chOff x="5879572" y="3100949"/>
                <a:chExt cx="432856" cy="663126"/>
              </a:xfrm>
              <a:solidFill>
                <a:schemeClr val="accent1"/>
              </a:solidFill>
            </p:grpSpPr>
            <p:sp>
              <p:nvSpPr>
                <p:cNvPr id="353" name="Graphic 83">
                  <a:extLst>
                    <a:ext uri="{FF2B5EF4-FFF2-40B4-BE49-F238E27FC236}">
                      <a16:creationId xmlns:a16="http://schemas.microsoft.com/office/drawing/2014/main" id="{A71E2346-B1AE-4407-9137-0978C9101235}"/>
                    </a:ext>
                  </a:extLst>
                </p:cNvPr>
                <p:cNvSpPr/>
                <p:nvPr/>
              </p:nvSpPr>
              <p:spPr>
                <a:xfrm>
                  <a:off x="5879572" y="3100949"/>
                  <a:ext cx="432856" cy="432858"/>
                </a:xfrm>
                <a:custGeom>
                  <a:avLst/>
                  <a:gdLst>
                    <a:gd name="connsiteX0" fmla="*/ 232544 w 465087"/>
                    <a:gd name="connsiteY0" fmla="*/ 0 h 465087"/>
                    <a:gd name="connsiteX1" fmla="*/ 0 w 465087"/>
                    <a:gd name="connsiteY1" fmla="*/ 232544 h 465087"/>
                    <a:gd name="connsiteX2" fmla="*/ 232544 w 465087"/>
                    <a:gd name="connsiteY2" fmla="*/ 465088 h 465087"/>
                    <a:gd name="connsiteX3" fmla="*/ 465088 w 465087"/>
                    <a:gd name="connsiteY3" fmla="*/ 232544 h 465087"/>
                    <a:gd name="connsiteX4" fmla="*/ 232544 w 465087"/>
                    <a:gd name="connsiteY4" fmla="*/ 0 h 465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7" h="465087">
                      <a:moveTo>
                        <a:pt x="232544" y="0"/>
                      </a:moveTo>
                      <a:cubicBezTo>
                        <a:pt x="104319" y="0"/>
                        <a:pt x="0" y="104319"/>
                        <a:pt x="0" y="232544"/>
                      </a:cubicBezTo>
                      <a:cubicBezTo>
                        <a:pt x="0" y="360769"/>
                        <a:pt x="104319" y="465088"/>
                        <a:pt x="232544" y="465088"/>
                      </a:cubicBezTo>
                      <a:cubicBezTo>
                        <a:pt x="360769" y="465088"/>
                        <a:pt x="465088" y="360769"/>
                        <a:pt x="465088" y="232544"/>
                      </a:cubicBezTo>
                      <a:cubicBezTo>
                        <a:pt x="465088" y="104319"/>
                        <a:pt x="360769" y="0"/>
                        <a:pt x="232544" y="0"/>
                      </a:cubicBezTo>
                      <a:close/>
                    </a:path>
                  </a:pathLst>
                </a:custGeom>
                <a:solidFill>
                  <a:schemeClr val="accent2"/>
                </a:solidFill>
                <a:ln w="186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Graphic 83">
                  <a:extLst>
                    <a:ext uri="{FF2B5EF4-FFF2-40B4-BE49-F238E27FC236}">
                      <a16:creationId xmlns:a16="http://schemas.microsoft.com/office/drawing/2014/main" id="{910F949B-8FE6-4F96-989F-13280B683D3B}"/>
                    </a:ext>
                  </a:extLst>
                </p:cNvPr>
                <p:cNvSpPr/>
                <p:nvPr/>
              </p:nvSpPr>
              <p:spPr>
                <a:xfrm>
                  <a:off x="5969699" y="3546719"/>
                  <a:ext cx="252603" cy="217356"/>
                </a:xfrm>
                <a:custGeom>
                  <a:avLst/>
                  <a:gdLst>
                    <a:gd name="connsiteX0" fmla="*/ 0 w 204638"/>
                    <a:gd name="connsiteY0" fmla="*/ 0 h 176084"/>
                    <a:gd name="connsiteX1" fmla="*/ 0 w 204638"/>
                    <a:gd name="connsiteY1" fmla="*/ 176082 h 176084"/>
                    <a:gd name="connsiteX2" fmla="*/ 95741 w 204638"/>
                    <a:gd name="connsiteY2" fmla="*/ 80341 h 176084"/>
                    <a:gd name="connsiteX3" fmla="*/ 108896 w 204638"/>
                    <a:gd name="connsiteY3" fmla="*/ 80341 h 176084"/>
                    <a:gd name="connsiteX4" fmla="*/ 204639 w 204638"/>
                    <a:gd name="connsiteY4" fmla="*/ 176084 h 176084"/>
                    <a:gd name="connsiteX5" fmla="*/ 204639 w 204638"/>
                    <a:gd name="connsiteY5" fmla="*/ 2 h 176084"/>
                    <a:gd name="connsiteX6" fmla="*/ 102319 w 204638"/>
                    <a:gd name="connsiteY6" fmla="*/ 21807 h 176084"/>
                    <a:gd name="connsiteX7" fmla="*/ 0 w 204638"/>
                    <a:gd name="connsiteY7" fmla="*/ 0 h 17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38" h="176084">
                      <a:moveTo>
                        <a:pt x="0" y="0"/>
                      </a:moveTo>
                      <a:lnTo>
                        <a:pt x="0" y="176082"/>
                      </a:lnTo>
                      <a:lnTo>
                        <a:pt x="95741" y="80341"/>
                      </a:lnTo>
                      <a:cubicBezTo>
                        <a:pt x="99373" y="76708"/>
                        <a:pt x="105266" y="76706"/>
                        <a:pt x="108896" y="80341"/>
                      </a:cubicBezTo>
                      <a:lnTo>
                        <a:pt x="204639" y="176084"/>
                      </a:lnTo>
                      <a:lnTo>
                        <a:pt x="204639" y="2"/>
                      </a:lnTo>
                      <a:cubicBezTo>
                        <a:pt x="173368" y="14007"/>
                        <a:pt x="138739" y="21807"/>
                        <a:pt x="102319" y="21807"/>
                      </a:cubicBezTo>
                      <a:cubicBezTo>
                        <a:pt x="65899" y="21807"/>
                        <a:pt x="31269" y="14007"/>
                        <a:pt x="0" y="0"/>
                      </a:cubicBezTo>
                      <a:close/>
                    </a:path>
                  </a:pathLst>
                </a:custGeom>
                <a:solidFill>
                  <a:schemeClr val="accent1"/>
                </a:solidFill>
                <a:ln w="186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5" name="Graphic 83">
                  <a:extLst>
                    <a:ext uri="{FF2B5EF4-FFF2-40B4-BE49-F238E27FC236}">
                      <a16:creationId xmlns:a16="http://schemas.microsoft.com/office/drawing/2014/main" id="{B3B4285F-378C-4FB8-A950-98F1E5E668E3}"/>
                    </a:ext>
                  </a:extLst>
                </p:cNvPr>
                <p:cNvSpPr/>
                <p:nvPr/>
              </p:nvSpPr>
              <p:spPr>
                <a:xfrm>
                  <a:off x="5945715" y="3167094"/>
                  <a:ext cx="300568" cy="300566"/>
                </a:xfrm>
                <a:custGeom>
                  <a:avLst/>
                  <a:gdLst>
                    <a:gd name="connsiteX0" fmla="*/ 232544 w 465087"/>
                    <a:gd name="connsiteY0" fmla="*/ 0 h 465087"/>
                    <a:gd name="connsiteX1" fmla="*/ 0 w 465087"/>
                    <a:gd name="connsiteY1" fmla="*/ 232544 h 465087"/>
                    <a:gd name="connsiteX2" fmla="*/ 232544 w 465087"/>
                    <a:gd name="connsiteY2" fmla="*/ 465088 h 465087"/>
                    <a:gd name="connsiteX3" fmla="*/ 465088 w 465087"/>
                    <a:gd name="connsiteY3" fmla="*/ 232544 h 465087"/>
                    <a:gd name="connsiteX4" fmla="*/ 232544 w 465087"/>
                    <a:gd name="connsiteY4" fmla="*/ 0 h 465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087" h="465087">
                      <a:moveTo>
                        <a:pt x="232544" y="0"/>
                      </a:moveTo>
                      <a:cubicBezTo>
                        <a:pt x="104319" y="0"/>
                        <a:pt x="0" y="104319"/>
                        <a:pt x="0" y="232544"/>
                      </a:cubicBezTo>
                      <a:cubicBezTo>
                        <a:pt x="0" y="360769"/>
                        <a:pt x="104319" y="465088"/>
                        <a:pt x="232544" y="465088"/>
                      </a:cubicBezTo>
                      <a:cubicBezTo>
                        <a:pt x="360769" y="465088"/>
                        <a:pt x="465088" y="360769"/>
                        <a:pt x="465088" y="232544"/>
                      </a:cubicBezTo>
                      <a:cubicBezTo>
                        <a:pt x="465088" y="104319"/>
                        <a:pt x="360769" y="0"/>
                        <a:pt x="232544" y="0"/>
                      </a:cubicBezTo>
                      <a:close/>
                    </a:path>
                  </a:pathLst>
                </a:custGeom>
                <a:solidFill>
                  <a:schemeClr val="accent1"/>
                </a:solidFill>
                <a:ln w="186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48" name="Group 347">
              <a:extLst>
                <a:ext uri="{FF2B5EF4-FFF2-40B4-BE49-F238E27FC236}">
                  <a16:creationId xmlns:a16="http://schemas.microsoft.com/office/drawing/2014/main" id="{38B9DF22-01F7-4E93-A986-91C9AFCFEE61}"/>
                </a:ext>
              </a:extLst>
            </p:cNvPr>
            <p:cNvGrpSpPr/>
            <p:nvPr/>
          </p:nvGrpSpPr>
          <p:grpSpPr>
            <a:xfrm>
              <a:off x="8659768" y="2679123"/>
              <a:ext cx="192301" cy="145662"/>
              <a:chOff x="5420165" y="1532131"/>
              <a:chExt cx="138226" cy="104702"/>
            </a:xfrm>
            <a:solidFill>
              <a:schemeClr val="accent1"/>
            </a:solidFill>
          </p:grpSpPr>
          <p:sp>
            <p:nvSpPr>
              <p:cNvPr id="349" name="Freeform: Shape 348">
                <a:extLst>
                  <a:ext uri="{FF2B5EF4-FFF2-40B4-BE49-F238E27FC236}">
                    <a16:creationId xmlns:a16="http://schemas.microsoft.com/office/drawing/2014/main" id="{74AB8A61-43C6-48C7-B6DD-A3EDCAAA215B}"/>
                  </a:ext>
                </a:extLst>
              </p:cNvPr>
              <p:cNvSpPr/>
              <p:nvPr/>
            </p:nvSpPr>
            <p:spPr>
              <a:xfrm>
                <a:off x="5455240" y="1532131"/>
                <a:ext cx="103151" cy="10315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chemeClr val="tx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00390FD1-B127-4DF1-A4D8-F82DF04D09D2}"/>
                  </a:ext>
                </a:extLst>
              </p:cNvPr>
              <p:cNvSpPr/>
              <p:nvPr/>
            </p:nvSpPr>
            <p:spPr>
              <a:xfrm>
                <a:off x="5420165" y="1569785"/>
                <a:ext cx="67048" cy="67048"/>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chemeClr val="tx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56" name="Rectangle 355">
            <a:extLst>
              <a:ext uri="{FF2B5EF4-FFF2-40B4-BE49-F238E27FC236}">
                <a16:creationId xmlns:a16="http://schemas.microsoft.com/office/drawing/2014/main" id="{A91579B1-0539-41B7-90B5-8913B8637D26}"/>
              </a:ext>
            </a:extLst>
          </p:cNvPr>
          <p:cNvSpPr/>
          <p:nvPr/>
        </p:nvSpPr>
        <p:spPr bwMode="auto">
          <a:xfrm>
            <a:off x="709045" y="6175380"/>
            <a:ext cx="1417452" cy="2154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Business Process</a:t>
            </a:r>
            <a:endParaRPr kumimoji="0" lang="en-IN" sz="14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mn-cs"/>
            </a:endParaRPr>
          </a:p>
        </p:txBody>
      </p:sp>
      <p:sp>
        <p:nvSpPr>
          <p:cNvPr id="357" name="Rectangle 356">
            <a:extLst>
              <a:ext uri="{FF2B5EF4-FFF2-40B4-BE49-F238E27FC236}">
                <a16:creationId xmlns:a16="http://schemas.microsoft.com/office/drawing/2014/main" id="{C1D8BF93-2770-4889-B47E-A3FE52A5DB8D}"/>
              </a:ext>
            </a:extLst>
          </p:cNvPr>
          <p:cNvSpPr/>
          <p:nvPr/>
        </p:nvSpPr>
        <p:spPr bwMode="auto">
          <a:xfrm>
            <a:off x="2715764" y="6160830"/>
            <a:ext cx="1215291" cy="2154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Acquisitions </a:t>
            </a:r>
            <a:endParaRPr kumimoji="0" lang="en-IN"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58" name="Rectangle 357">
            <a:extLst>
              <a:ext uri="{FF2B5EF4-FFF2-40B4-BE49-F238E27FC236}">
                <a16:creationId xmlns:a16="http://schemas.microsoft.com/office/drawing/2014/main" id="{5C4E6DD6-AA41-46B8-97B2-BAEEC3C520DC}"/>
              </a:ext>
            </a:extLst>
          </p:cNvPr>
          <p:cNvSpPr/>
          <p:nvPr/>
        </p:nvSpPr>
        <p:spPr bwMode="auto">
          <a:xfrm>
            <a:off x="4520322" y="6191823"/>
            <a:ext cx="1367869" cy="2154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Risk &amp; Reward</a:t>
            </a:r>
            <a:endParaRPr kumimoji="0" lang="en-IN"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59" name="Rectangle 358">
            <a:extLst>
              <a:ext uri="{FF2B5EF4-FFF2-40B4-BE49-F238E27FC236}">
                <a16:creationId xmlns:a16="http://schemas.microsoft.com/office/drawing/2014/main" id="{0765AD7B-692E-4284-A89D-66B763D7013A}"/>
              </a:ext>
            </a:extLst>
          </p:cNvPr>
          <p:cNvSpPr/>
          <p:nvPr/>
        </p:nvSpPr>
        <p:spPr bwMode="auto">
          <a:xfrm>
            <a:off x="6511984" y="6135919"/>
            <a:ext cx="1914182" cy="43088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Hybrid Work Environment</a:t>
            </a:r>
            <a:endParaRPr kumimoji="0" lang="en-IN"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60" name="Rectangle 359">
            <a:extLst>
              <a:ext uri="{FF2B5EF4-FFF2-40B4-BE49-F238E27FC236}">
                <a16:creationId xmlns:a16="http://schemas.microsoft.com/office/drawing/2014/main" id="{9B95FAE9-69EE-4CAB-9244-0104CAD3D1CE}"/>
              </a:ext>
            </a:extLst>
          </p:cNvPr>
          <p:cNvSpPr/>
          <p:nvPr/>
        </p:nvSpPr>
        <p:spPr bwMode="auto">
          <a:xfrm>
            <a:off x="8848641" y="6187406"/>
            <a:ext cx="1012713" cy="2154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Diversity</a:t>
            </a:r>
            <a:endParaRPr kumimoji="0" lang="en-IN"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61" name="Rectangle 360">
            <a:extLst>
              <a:ext uri="{FF2B5EF4-FFF2-40B4-BE49-F238E27FC236}">
                <a16:creationId xmlns:a16="http://schemas.microsoft.com/office/drawing/2014/main" id="{45447866-9E01-46A8-83FC-F5F2716614EF}"/>
              </a:ext>
            </a:extLst>
          </p:cNvPr>
          <p:cNvSpPr/>
          <p:nvPr/>
        </p:nvSpPr>
        <p:spPr bwMode="auto">
          <a:xfrm>
            <a:off x="10717316" y="6176196"/>
            <a:ext cx="845744" cy="21544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Culture</a:t>
            </a:r>
            <a:endParaRPr kumimoji="0" lang="en-IN"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9" name="Picture 118">
            <a:extLst>
              <a:ext uri="{FF2B5EF4-FFF2-40B4-BE49-F238E27FC236}">
                <a16:creationId xmlns:a16="http://schemas.microsoft.com/office/drawing/2014/main" id="{C5DABE16-8C6D-4C6D-B855-DF6ADB34FCF0}"/>
              </a:ext>
            </a:extLst>
          </p:cNvPr>
          <p:cNvPicPr>
            <a:picLocks noChangeAspect="1"/>
          </p:cNvPicPr>
          <p:nvPr/>
        </p:nvPicPr>
        <p:blipFill>
          <a:blip r:embed="rId39"/>
          <a:stretch>
            <a:fillRect/>
          </a:stretch>
        </p:blipFill>
        <p:spPr>
          <a:xfrm>
            <a:off x="7236114" y="3624155"/>
            <a:ext cx="238704" cy="263828"/>
          </a:xfrm>
          <a:prstGeom prst="rect">
            <a:avLst/>
          </a:prstGeom>
        </p:spPr>
      </p:pic>
      <p:grpSp>
        <p:nvGrpSpPr>
          <p:cNvPr id="363" name="Group 362">
            <a:extLst>
              <a:ext uri="{FF2B5EF4-FFF2-40B4-BE49-F238E27FC236}">
                <a16:creationId xmlns:a16="http://schemas.microsoft.com/office/drawing/2014/main" id="{9FE2040F-FCDB-48FA-B899-9A52E35C8159}"/>
              </a:ext>
            </a:extLst>
          </p:cNvPr>
          <p:cNvGrpSpPr/>
          <p:nvPr/>
        </p:nvGrpSpPr>
        <p:grpSpPr>
          <a:xfrm>
            <a:off x="7098965" y="1126032"/>
            <a:ext cx="504176" cy="504176"/>
            <a:chOff x="8499905" y="4116667"/>
            <a:chExt cx="504176" cy="504176"/>
          </a:xfrm>
        </p:grpSpPr>
        <p:sp>
          <p:nvSpPr>
            <p:cNvPr id="364" name="Oval 363">
              <a:extLst>
                <a:ext uri="{FF2B5EF4-FFF2-40B4-BE49-F238E27FC236}">
                  <a16:creationId xmlns:a16="http://schemas.microsoft.com/office/drawing/2014/main" id="{5C685C64-68CC-4E8A-B8C1-58F3CF13648E}"/>
                </a:ext>
              </a:extLst>
            </p:cNvPr>
            <p:cNvSpPr/>
            <p:nvPr/>
          </p:nvSpPr>
          <p:spPr bwMode="auto">
            <a:xfrm>
              <a:off x="8499905" y="4116667"/>
              <a:ext cx="504176" cy="504176"/>
            </a:xfrm>
            <a:prstGeom prst="ellipse">
              <a:avLst/>
            </a:prstGeom>
            <a:noFill/>
            <a:ln w="1905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65" name="Freeform 5">
              <a:extLst>
                <a:ext uri="{FF2B5EF4-FFF2-40B4-BE49-F238E27FC236}">
                  <a16:creationId xmlns:a16="http://schemas.microsoft.com/office/drawing/2014/main" id="{E3832EFD-3951-4556-8459-91A719B8346B}"/>
                </a:ext>
              </a:extLst>
            </p:cNvPr>
            <p:cNvSpPr>
              <a:spLocks/>
            </p:cNvSpPr>
            <p:nvPr/>
          </p:nvSpPr>
          <p:spPr bwMode="auto">
            <a:xfrm>
              <a:off x="8614914" y="4217913"/>
              <a:ext cx="274159" cy="301683"/>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chemeClr val="accent2"/>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66" name="Group 365">
              <a:extLst>
                <a:ext uri="{FF2B5EF4-FFF2-40B4-BE49-F238E27FC236}">
                  <a16:creationId xmlns:a16="http://schemas.microsoft.com/office/drawing/2014/main" id="{6CF817B9-D53C-4056-8607-6E308320B8C0}"/>
                </a:ext>
              </a:extLst>
            </p:cNvPr>
            <p:cNvGrpSpPr/>
            <p:nvPr/>
          </p:nvGrpSpPr>
          <p:grpSpPr>
            <a:xfrm>
              <a:off x="8639608" y="4264638"/>
              <a:ext cx="212501" cy="202590"/>
              <a:chOff x="7461251" y="963613"/>
              <a:chExt cx="306388" cy="292100"/>
            </a:xfrm>
            <a:solidFill>
              <a:schemeClr val="accent2"/>
            </a:solidFill>
          </p:grpSpPr>
          <p:sp>
            <p:nvSpPr>
              <p:cNvPr id="367" name="Oval 6">
                <a:extLst>
                  <a:ext uri="{FF2B5EF4-FFF2-40B4-BE49-F238E27FC236}">
                    <a16:creationId xmlns:a16="http://schemas.microsoft.com/office/drawing/2014/main" id="{AD13C80B-A79E-44E3-8804-EA45843AE3A0}"/>
                  </a:ext>
                </a:extLst>
              </p:cNvPr>
              <p:cNvSpPr>
                <a:spLocks noChangeArrowheads="1"/>
              </p:cNvSpPr>
              <p:nvPr/>
            </p:nvSpPr>
            <p:spPr bwMode="auto">
              <a:xfrm>
                <a:off x="7519988" y="1163638"/>
                <a:ext cx="26988"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7">
                <a:extLst>
                  <a:ext uri="{FF2B5EF4-FFF2-40B4-BE49-F238E27FC236}">
                    <a16:creationId xmlns:a16="http://schemas.microsoft.com/office/drawing/2014/main" id="{C8285FD7-E88C-4B98-93A3-6F75A500A640}"/>
                  </a:ext>
                </a:extLst>
              </p:cNvPr>
              <p:cNvSpPr>
                <a:spLocks noChangeArrowheads="1"/>
              </p:cNvSpPr>
              <p:nvPr/>
            </p:nvSpPr>
            <p:spPr bwMode="auto">
              <a:xfrm>
                <a:off x="7639051" y="1036638"/>
                <a:ext cx="26988" cy="28575"/>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9" name="Oval 8">
                <a:extLst>
                  <a:ext uri="{FF2B5EF4-FFF2-40B4-BE49-F238E27FC236}">
                    <a16:creationId xmlns:a16="http://schemas.microsoft.com/office/drawing/2014/main" id="{C21E073D-1574-4044-AC7D-1262A880C5D7}"/>
                  </a:ext>
                </a:extLst>
              </p:cNvPr>
              <p:cNvSpPr>
                <a:spLocks noChangeArrowheads="1"/>
              </p:cNvSpPr>
              <p:nvPr/>
            </p:nvSpPr>
            <p:spPr bwMode="auto">
              <a:xfrm>
                <a:off x="7461251" y="1092200"/>
                <a:ext cx="28575"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9">
                <a:extLst>
                  <a:ext uri="{FF2B5EF4-FFF2-40B4-BE49-F238E27FC236}">
                    <a16:creationId xmlns:a16="http://schemas.microsoft.com/office/drawing/2014/main" id="{E7BA78E2-B803-4CE0-8160-28C0C95E6D60}"/>
                  </a:ext>
                </a:extLst>
              </p:cNvPr>
              <p:cNvSpPr>
                <a:spLocks noChangeArrowheads="1"/>
              </p:cNvSpPr>
              <p:nvPr/>
            </p:nvSpPr>
            <p:spPr bwMode="auto">
              <a:xfrm>
                <a:off x="7494588" y="1003300"/>
                <a:ext cx="26988"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1" name="Oval 10">
                <a:extLst>
                  <a:ext uri="{FF2B5EF4-FFF2-40B4-BE49-F238E27FC236}">
                    <a16:creationId xmlns:a16="http://schemas.microsoft.com/office/drawing/2014/main" id="{B3D74C0F-F4BD-4C02-9AB7-F6C4635EF6BD}"/>
                  </a:ext>
                </a:extLst>
              </p:cNvPr>
              <p:cNvSpPr>
                <a:spLocks noChangeArrowheads="1"/>
              </p:cNvSpPr>
              <p:nvPr/>
            </p:nvSpPr>
            <p:spPr bwMode="auto">
              <a:xfrm>
                <a:off x="7566026" y="963613"/>
                <a:ext cx="26988"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2" name="Oval 11">
                <a:extLst>
                  <a:ext uri="{FF2B5EF4-FFF2-40B4-BE49-F238E27FC236}">
                    <a16:creationId xmlns:a16="http://schemas.microsoft.com/office/drawing/2014/main" id="{455A28B6-FA59-48D2-B016-89F76B1D36C2}"/>
                  </a:ext>
                </a:extLst>
              </p:cNvPr>
              <p:cNvSpPr>
                <a:spLocks noChangeArrowheads="1"/>
              </p:cNvSpPr>
              <p:nvPr/>
            </p:nvSpPr>
            <p:spPr bwMode="auto">
              <a:xfrm>
                <a:off x="7680326" y="974725"/>
                <a:ext cx="26988" cy="28575"/>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3" name="Oval 12">
                <a:extLst>
                  <a:ext uri="{FF2B5EF4-FFF2-40B4-BE49-F238E27FC236}">
                    <a16:creationId xmlns:a16="http://schemas.microsoft.com/office/drawing/2014/main" id="{1DAF56FB-655E-496B-BB4F-AD472B217D03}"/>
                  </a:ext>
                </a:extLst>
              </p:cNvPr>
              <p:cNvSpPr>
                <a:spLocks noChangeArrowheads="1"/>
              </p:cNvSpPr>
              <p:nvPr/>
            </p:nvSpPr>
            <p:spPr bwMode="auto">
              <a:xfrm>
                <a:off x="7740651" y="1039813"/>
                <a:ext cx="26988"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4" name="Oval 13">
                <a:extLst>
                  <a:ext uri="{FF2B5EF4-FFF2-40B4-BE49-F238E27FC236}">
                    <a16:creationId xmlns:a16="http://schemas.microsoft.com/office/drawing/2014/main" id="{46EBF600-1F4A-46FF-9506-40CD91DC77BD}"/>
                  </a:ext>
                </a:extLst>
              </p:cNvPr>
              <p:cNvSpPr>
                <a:spLocks noChangeArrowheads="1"/>
              </p:cNvSpPr>
              <p:nvPr/>
            </p:nvSpPr>
            <p:spPr bwMode="auto">
              <a:xfrm>
                <a:off x="7720013" y="1111250"/>
                <a:ext cx="26988"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5" name="Oval 14">
                <a:extLst>
                  <a:ext uri="{FF2B5EF4-FFF2-40B4-BE49-F238E27FC236}">
                    <a16:creationId xmlns:a16="http://schemas.microsoft.com/office/drawing/2014/main" id="{6B5E4820-8B1C-47CA-9B01-2A98DD12D90A}"/>
                  </a:ext>
                </a:extLst>
              </p:cNvPr>
              <p:cNvSpPr>
                <a:spLocks noChangeArrowheads="1"/>
              </p:cNvSpPr>
              <p:nvPr/>
            </p:nvSpPr>
            <p:spPr bwMode="auto">
              <a:xfrm>
                <a:off x="7661276" y="1138238"/>
                <a:ext cx="28575" cy="25400"/>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6" name="Oval 15">
                <a:extLst>
                  <a:ext uri="{FF2B5EF4-FFF2-40B4-BE49-F238E27FC236}">
                    <a16:creationId xmlns:a16="http://schemas.microsoft.com/office/drawing/2014/main" id="{F68E5912-053A-4518-A240-A4F5419D6036}"/>
                  </a:ext>
                </a:extLst>
              </p:cNvPr>
              <p:cNvSpPr>
                <a:spLocks noChangeArrowheads="1"/>
              </p:cNvSpPr>
              <p:nvPr/>
            </p:nvSpPr>
            <p:spPr bwMode="auto">
              <a:xfrm>
                <a:off x="7573963" y="1117600"/>
                <a:ext cx="28575"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7" name="Oval 16">
                <a:extLst>
                  <a:ext uri="{FF2B5EF4-FFF2-40B4-BE49-F238E27FC236}">
                    <a16:creationId xmlns:a16="http://schemas.microsoft.com/office/drawing/2014/main" id="{C9D45447-A02D-4FD3-90F4-5752F883E8A1}"/>
                  </a:ext>
                </a:extLst>
              </p:cNvPr>
              <p:cNvSpPr>
                <a:spLocks noChangeArrowheads="1"/>
              </p:cNvSpPr>
              <p:nvPr/>
            </p:nvSpPr>
            <p:spPr bwMode="auto">
              <a:xfrm>
                <a:off x="7558088" y="1050925"/>
                <a:ext cx="28575" cy="25400"/>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8" name="Oval 17">
                <a:extLst>
                  <a:ext uri="{FF2B5EF4-FFF2-40B4-BE49-F238E27FC236}">
                    <a16:creationId xmlns:a16="http://schemas.microsoft.com/office/drawing/2014/main" id="{55093287-2FF0-41F0-AC52-0C1E2EF7B3D2}"/>
                  </a:ext>
                </a:extLst>
              </p:cNvPr>
              <p:cNvSpPr>
                <a:spLocks noChangeArrowheads="1"/>
              </p:cNvSpPr>
              <p:nvPr/>
            </p:nvSpPr>
            <p:spPr bwMode="auto">
              <a:xfrm>
                <a:off x="7613651" y="1179513"/>
                <a:ext cx="25400" cy="26987"/>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9" name="Line 18">
                <a:extLst>
                  <a:ext uri="{FF2B5EF4-FFF2-40B4-BE49-F238E27FC236}">
                    <a16:creationId xmlns:a16="http://schemas.microsoft.com/office/drawing/2014/main" id="{6B5D68BF-A979-4805-8CD5-216CD76339BD}"/>
                  </a:ext>
                </a:extLst>
              </p:cNvPr>
              <p:cNvSpPr>
                <a:spLocks noChangeShapeType="1"/>
              </p:cNvSpPr>
              <p:nvPr/>
            </p:nvSpPr>
            <p:spPr bwMode="auto">
              <a:xfrm flipV="1">
                <a:off x="7637463" y="1158875"/>
                <a:ext cx="31750" cy="25400"/>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0" name="Line 19">
                <a:extLst>
                  <a:ext uri="{FF2B5EF4-FFF2-40B4-BE49-F238E27FC236}">
                    <a16:creationId xmlns:a16="http://schemas.microsoft.com/office/drawing/2014/main" id="{AAAA6361-2BFA-4596-935B-EFD6868E66DA}"/>
                  </a:ext>
                </a:extLst>
              </p:cNvPr>
              <p:cNvSpPr>
                <a:spLocks noChangeShapeType="1"/>
              </p:cNvSpPr>
              <p:nvPr/>
            </p:nvSpPr>
            <p:spPr bwMode="auto">
              <a:xfrm flipV="1">
                <a:off x="7689851" y="1131888"/>
                <a:ext cx="34925" cy="206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1" name="Line 20">
                <a:extLst>
                  <a:ext uri="{FF2B5EF4-FFF2-40B4-BE49-F238E27FC236}">
                    <a16:creationId xmlns:a16="http://schemas.microsoft.com/office/drawing/2014/main" id="{C2FE2499-0A4D-4CD5-9C7A-694F93993798}"/>
                  </a:ext>
                </a:extLst>
              </p:cNvPr>
              <p:cNvSpPr>
                <a:spLocks noChangeShapeType="1"/>
              </p:cNvSpPr>
              <p:nvPr/>
            </p:nvSpPr>
            <p:spPr bwMode="auto">
              <a:xfrm flipV="1">
                <a:off x="7742238" y="1066800"/>
                <a:ext cx="11113" cy="460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2" name="Line 21">
                <a:extLst>
                  <a:ext uri="{FF2B5EF4-FFF2-40B4-BE49-F238E27FC236}">
                    <a16:creationId xmlns:a16="http://schemas.microsoft.com/office/drawing/2014/main" id="{DAD994A0-2CD9-4313-8E4A-6BE24AED5C80}"/>
                  </a:ext>
                </a:extLst>
              </p:cNvPr>
              <p:cNvSpPr>
                <a:spLocks noChangeShapeType="1"/>
              </p:cNvSpPr>
              <p:nvPr/>
            </p:nvSpPr>
            <p:spPr bwMode="auto">
              <a:xfrm>
                <a:off x="7485063" y="1119188"/>
                <a:ext cx="41275" cy="49212"/>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3" name="Line 22">
                <a:extLst>
                  <a:ext uri="{FF2B5EF4-FFF2-40B4-BE49-F238E27FC236}">
                    <a16:creationId xmlns:a16="http://schemas.microsoft.com/office/drawing/2014/main" id="{01E6FFE3-5A27-4E21-9A3A-670EAD35E1BA}"/>
                  </a:ext>
                </a:extLst>
              </p:cNvPr>
              <p:cNvSpPr>
                <a:spLocks noChangeShapeType="1"/>
              </p:cNvSpPr>
              <p:nvPr/>
            </p:nvSpPr>
            <p:spPr bwMode="auto">
              <a:xfrm flipV="1">
                <a:off x="7475538" y="1025525"/>
                <a:ext cx="25400" cy="66675"/>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4" name="Line 23">
                <a:extLst>
                  <a:ext uri="{FF2B5EF4-FFF2-40B4-BE49-F238E27FC236}">
                    <a16:creationId xmlns:a16="http://schemas.microsoft.com/office/drawing/2014/main" id="{C508F9D2-A9D6-4C45-895D-0DCC235BA67B}"/>
                  </a:ext>
                </a:extLst>
              </p:cNvPr>
              <p:cNvSpPr>
                <a:spLocks noChangeShapeType="1"/>
              </p:cNvSpPr>
              <p:nvPr/>
            </p:nvSpPr>
            <p:spPr bwMode="auto">
              <a:xfrm flipV="1">
                <a:off x="7516813" y="987425"/>
                <a:ext cx="49213" cy="206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5" name="Line 24">
                <a:extLst>
                  <a:ext uri="{FF2B5EF4-FFF2-40B4-BE49-F238E27FC236}">
                    <a16:creationId xmlns:a16="http://schemas.microsoft.com/office/drawing/2014/main" id="{D5267683-A685-4845-B349-A1CBDBA9E372}"/>
                  </a:ext>
                </a:extLst>
              </p:cNvPr>
              <p:cNvSpPr>
                <a:spLocks noChangeShapeType="1"/>
              </p:cNvSpPr>
              <p:nvPr/>
            </p:nvSpPr>
            <p:spPr bwMode="auto">
              <a:xfrm>
                <a:off x="7593013" y="977900"/>
                <a:ext cx="87313" cy="11112"/>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6" name="Line 25">
                <a:extLst>
                  <a:ext uri="{FF2B5EF4-FFF2-40B4-BE49-F238E27FC236}">
                    <a16:creationId xmlns:a16="http://schemas.microsoft.com/office/drawing/2014/main" id="{E970488F-91D5-4764-8A4D-CA6EAFE40997}"/>
                  </a:ext>
                </a:extLst>
              </p:cNvPr>
              <p:cNvSpPr>
                <a:spLocks noChangeShapeType="1"/>
              </p:cNvSpPr>
              <p:nvPr/>
            </p:nvSpPr>
            <p:spPr bwMode="auto">
              <a:xfrm>
                <a:off x="7704138" y="995363"/>
                <a:ext cx="46038" cy="460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7" name="Line 26">
                <a:extLst>
                  <a:ext uri="{FF2B5EF4-FFF2-40B4-BE49-F238E27FC236}">
                    <a16:creationId xmlns:a16="http://schemas.microsoft.com/office/drawing/2014/main" id="{C24B39D1-CCA8-4CF3-B1A2-ED517D97F49A}"/>
                  </a:ext>
                </a:extLst>
              </p:cNvPr>
              <p:cNvSpPr>
                <a:spLocks noChangeShapeType="1"/>
              </p:cNvSpPr>
              <p:nvPr/>
            </p:nvSpPr>
            <p:spPr bwMode="auto">
              <a:xfrm flipH="1" flipV="1">
                <a:off x="7666038" y="1050925"/>
                <a:ext cx="74613" cy="158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8" name="Line 27">
                <a:extLst>
                  <a:ext uri="{FF2B5EF4-FFF2-40B4-BE49-F238E27FC236}">
                    <a16:creationId xmlns:a16="http://schemas.microsoft.com/office/drawing/2014/main" id="{29D57478-8E0E-4DB2-93ED-FC636915C6ED}"/>
                  </a:ext>
                </a:extLst>
              </p:cNvPr>
              <p:cNvSpPr>
                <a:spLocks noChangeShapeType="1"/>
              </p:cNvSpPr>
              <p:nvPr/>
            </p:nvSpPr>
            <p:spPr bwMode="auto">
              <a:xfrm flipV="1">
                <a:off x="7658101" y="998538"/>
                <a:ext cx="26988" cy="41275"/>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9" name="Line 28">
                <a:extLst>
                  <a:ext uri="{FF2B5EF4-FFF2-40B4-BE49-F238E27FC236}">
                    <a16:creationId xmlns:a16="http://schemas.microsoft.com/office/drawing/2014/main" id="{F4B3CCE0-BC2E-470B-8944-0140596BFF5D}"/>
                  </a:ext>
                </a:extLst>
              </p:cNvPr>
              <p:cNvSpPr>
                <a:spLocks noChangeShapeType="1"/>
              </p:cNvSpPr>
              <p:nvPr/>
            </p:nvSpPr>
            <p:spPr bwMode="auto">
              <a:xfrm flipV="1">
                <a:off x="7572376" y="989013"/>
                <a:ext cx="11113" cy="61912"/>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0" name="Line 29">
                <a:extLst>
                  <a:ext uri="{FF2B5EF4-FFF2-40B4-BE49-F238E27FC236}">
                    <a16:creationId xmlns:a16="http://schemas.microsoft.com/office/drawing/2014/main" id="{97858211-DE09-4CB1-BBFE-4D19AAC3322B}"/>
                  </a:ext>
                </a:extLst>
              </p:cNvPr>
              <p:cNvSpPr>
                <a:spLocks noChangeShapeType="1"/>
              </p:cNvSpPr>
              <p:nvPr/>
            </p:nvSpPr>
            <p:spPr bwMode="auto">
              <a:xfrm flipV="1">
                <a:off x="7586663" y="1055688"/>
                <a:ext cx="53975" cy="6350"/>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1" name="Line 30">
                <a:extLst>
                  <a:ext uri="{FF2B5EF4-FFF2-40B4-BE49-F238E27FC236}">
                    <a16:creationId xmlns:a16="http://schemas.microsoft.com/office/drawing/2014/main" id="{0D67740D-579D-462E-AE79-C9F8CEB9B1D9}"/>
                  </a:ext>
                </a:extLst>
              </p:cNvPr>
              <p:cNvSpPr>
                <a:spLocks noChangeShapeType="1"/>
              </p:cNvSpPr>
              <p:nvPr/>
            </p:nvSpPr>
            <p:spPr bwMode="auto">
              <a:xfrm flipH="1" flipV="1">
                <a:off x="7519988" y="1025525"/>
                <a:ext cx="38100" cy="36512"/>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2" name="Line 31">
                <a:extLst>
                  <a:ext uri="{FF2B5EF4-FFF2-40B4-BE49-F238E27FC236}">
                    <a16:creationId xmlns:a16="http://schemas.microsoft.com/office/drawing/2014/main" id="{822CC42F-F391-4643-A3E1-BFB09579044D}"/>
                  </a:ext>
                </a:extLst>
              </p:cNvPr>
              <p:cNvSpPr>
                <a:spLocks noChangeShapeType="1"/>
              </p:cNvSpPr>
              <p:nvPr/>
            </p:nvSpPr>
            <p:spPr bwMode="auto">
              <a:xfrm>
                <a:off x="7658101" y="1065213"/>
                <a:ext cx="12700" cy="73025"/>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3" name="Line 32">
                <a:extLst>
                  <a:ext uri="{FF2B5EF4-FFF2-40B4-BE49-F238E27FC236}">
                    <a16:creationId xmlns:a16="http://schemas.microsoft.com/office/drawing/2014/main" id="{97E3FDD2-2275-46AC-980A-7BE326E251F1}"/>
                  </a:ext>
                </a:extLst>
              </p:cNvPr>
              <p:cNvSpPr>
                <a:spLocks noChangeShapeType="1"/>
              </p:cNvSpPr>
              <p:nvPr/>
            </p:nvSpPr>
            <p:spPr bwMode="auto">
              <a:xfrm>
                <a:off x="7602538" y="1131888"/>
                <a:ext cx="58738" cy="206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4" name="Line 33">
                <a:extLst>
                  <a:ext uri="{FF2B5EF4-FFF2-40B4-BE49-F238E27FC236}">
                    <a16:creationId xmlns:a16="http://schemas.microsoft.com/office/drawing/2014/main" id="{9F230D47-2AB3-4408-AD12-76834372C90F}"/>
                  </a:ext>
                </a:extLst>
              </p:cNvPr>
              <p:cNvSpPr>
                <a:spLocks noChangeShapeType="1"/>
              </p:cNvSpPr>
              <p:nvPr/>
            </p:nvSpPr>
            <p:spPr bwMode="auto">
              <a:xfrm flipV="1">
                <a:off x="7597776" y="1062038"/>
                <a:ext cx="50800" cy="55562"/>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5" name="Line 34">
                <a:extLst>
                  <a:ext uri="{FF2B5EF4-FFF2-40B4-BE49-F238E27FC236}">
                    <a16:creationId xmlns:a16="http://schemas.microsoft.com/office/drawing/2014/main" id="{CAE0C90C-7E68-4C52-8E32-A858C78DEC75}"/>
                  </a:ext>
                </a:extLst>
              </p:cNvPr>
              <p:cNvSpPr>
                <a:spLocks noChangeShapeType="1"/>
              </p:cNvSpPr>
              <p:nvPr/>
            </p:nvSpPr>
            <p:spPr bwMode="auto">
              <a:xfrm flipH="1" flipV="1">
                <a:off x="7578726" y="1076325"/>
                <a:ext cx="4763" cy="4603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6" name="Line 35">
                <a:extLst>
                  <a:ext uri="{FF2B5EF4-FFF2-40B4-BE49-F238E27FC236}">
                    <a16:creationId xmlns:a16="http://schemas.microsoft.com/office/drawing/2014/main" id="{8F03C088-FA4E-4EC8-91E8-204860DA8003}"/>
                  </a:ext>
                </a:extLst>
              </p:cNvPr>
              <p:cNvSpPr>
                <a:spLocks noChangeShapeType="1"/>
              </p:cNvSpPr>
              <p:nvPr/>
            </p:nvSpPr>
            <p:spPr bwMode="auto">
              <a:xfrm flipH="1">
                <a:off x="7489826" y="1069975"/>
                <a:ext cx="73025" cy="31750"/>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7" name="Line 36">
                <a:extLst>
                  <a:ext uri="{FF2B5EF4-FFF2-40B4-BE49-F238E27FC236}">
                    <a16:creationId xmlns:a16="http://schemas.microsoft.com/office/drawing/2014/main" id="{4223D71D-E2CF-42F1-9EC7-4B54CC176D16}"/>
                  </a:ext>
                </a:extLst>
              </p:cNvPr>
              <p:cNvSpPr>
                <a:spLocks noChangeShapeType="1"/>
              </p:cNvSpPr>
              <p:nvPr/>
            </p:nvSpPr>
            <p:spPr bwMode="auto">
              <a:xfrm>
                <a:off x="7486651" y="1112838"/>
                <a:ext cx="87313" cy="19050"/>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8" name="Line 37">
                <a:extLst>
                  <a:ext uri="{FF2B5EF4-FFF2-40B4-BE49-F238E27FC236}">
                    <a16:creationId xmlns:a16="http://schemas.microsoft.com/office/drawing/2014/main" id="{138E48D9-8D87-40C5-A7A2-FED7B68AFA1E}"/>
                  </a:ext>
                </a:extLst>
              </p:cNvPr>
              <p:cNvSpPr>
                <a:spLocks noChangeShapeType="1"/>
              </p:cNvSpPr>
              <p:nvPr/>
            </p:nvSpPr>
            <p:spPr bwMode="auto">
              <a:xfrm flipH="1" flipV="1">
                <a:off x="7664451" y="1060450"/>
                <a:ext cx="57150" cy="52387"/>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9" name="Line 38">
                <a:extLst>
                  <a:ext uri="{FF2B5EF4-FFF2-40B4-BE49-F238E27FC236}">
                    <a16:creationId xmlns:a16="http://schemas.microsoft.com/office/drawing/2014/main" id="{F154B7D9-7968-4976-B378-4F1B1F90A46D}"/>
                  </a:ext>
                </a:extLst>
              </p:cNvPr>
              <p:cNvSpPr>
                <a:spLocks noChangeShapeType="1"/>
              </p:cNvSpPr>
              <p:nvPr/>
            </p:nvSpPr>
            <p:spPr bwMode="auto">
              <a:xfrm flipV="1">
                <a:off x="7532688" y="1190625"/>
                <a:ext cx="0" cy="50800"/>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0" name="Line 39">
                <a:extLst>
                  <a:ext uri="{FF2B5EF4-FFF2-40B4-BE49-F238E27FC236}">
                    <a16:creationId xmlns:a16="http://schemas.microsoft.com/office/drawing/2014/main" id="{73A0E953-30D2-4A74-B8FA-8FE37AD6C94B}"/>
                  </a:ext>
                </a:extLst>
              </p:cNvPr>
              <p:cNvSpPr>
                <a:spLocks noChangeShapeType="1"/>
              </p:cNvSpPr>
              <p:nvPr/>
            </p:nvSpPr>
            <p:spPr bwMode="auto">
              <a:xfrm flipV="1">
                <a:off x="7543801" y="1139825"/>
                <a:ext cx="34925" cy="28575"/>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1" name="Line 40">
                <a:extLst>
                  <a:ext uri="{FF2B5EF4-FFF2-40B4-BE49-F238E27FC236}">
                    <a16:creationId xmlns:a16="http://schemas.microsoft.com/office/drawing/2014/main" id="{474A348C-ED0C-46E1-B4D5-B282E74F2376}"/>
                  </a:ext>
                </a:extLst>
              </p:cNvPr>
              <p:cNvSpPr>
                <a:spLocks noChangeShapeType="1"/>
              </p:cNvSpPr>
              <p:nvPr/>
            </p:nvSpPr>
            <p:spPr bwMode="auto">
              <a:xfrm>
                <a:off x="7588251" y="1144588"/>
                <a:ext cx="30163" cy="41275"/>
              </a:xfrm>
              <a:prstGeom prst="lin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2" name="Oval 41">
                <a:extLst>
                  <a:ext uri="{FF2B5EF4-FFF2-40B4-BE49-F238E27FC236}">
                    <a16:creationId xmlns:a16="http://schemas.microsoft.com/office/drawing/2014/main" id="{DC0B5D08-D708-4EE2-BB28-E5FBA7218701}"/>
                  </a:ext>
                </a:extLst>
              </p:cNvPr>
              <p:cNvSpPr>
                <a:spLocks noChangeArrowheads="1"/>
              </p:cNvSpPr>
              <p:nvPr/>
            </p:nvSpPr>
            <p:spPr bwMode="auto">
              <a:xfrm>
                <a:off x="7519988" y="1227138"/>
                <a:ext cx="26988" cy="28575"/>
              </a:xfrm>
              <a:prstGeom prst="ellipse">
                <a:avLst/>
              </a:prstGeom>
              <a:grpFill/>
              <a:ln w="63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1" name="Freeform: Shape 290">
            <a:extLst>
              <a:ext uri="{FF2B5EF4-FFF2-40B4-BE49-F238E27FC236}">
                <a16:creationId xmlns:a16="http://schemas.microsoft.com/office/drawing/2014/main" id="{E4FEC464-242F-4931-BEC9-9AE35B56B5AD}"/>
              </a:ext>
            </a:extLst>
          </p:cNvPr>
          <p:cNvSpPr/>
          <p:nvPr/>
        </p:nvSpPr>
        <p:spPr bwMode="auto">
          <a:xfrm flipV="1">
            <a:off x="5179315" y="3146241"/>
            <a:ext cx="2163751" cy="350312"/>
          </a:xfrm>
          <a:custGeom>
            <a:avLst/>
            <a:gdLst>
              <a:gd name="connsiteX0" fmla="*/ 0 w 4178300"/>
              <a:gd name="connsiteY0" fmla="*/ 406400 h 406400"/>
              <a:gd name="connsiteX1" fmla="*/ 4178300 w 4178300"/>
              <a:gd name="connsiteY1" fmla="*/ 406400 h 406400"/>
              <a:gd name="connsiteX2" fmla="*/ 4178300 w 4178300"/>
              <a:gd name="connsiteY2" fmla="*/ 0 h 406400"/>
            </a:gdLst>
            <a:ahLst/>
            <a:cxnLst>
              <a:cxn ang="0">
                <a:pos x="connsiteX0" y="connsiteY0"/>
              </a:cxn>
              <a:cxn ang="0">
                <a:pos x="connsiteX1" y="connsiteY1"/>
              </a:cxn>
              <a:cxn ang="0">
                <a:pos x="connsiteX2" y="connsiteY2"/>
              </a:cxn>
            </a:cxnLst>
            <a:rect l="l" t="t" r="r" b="b"/>
            <a:pathLst>
              <a:path w="4178300" h="406400">
                <a:moveTo>
                  <a:pt x="0" y="406400"/>
                </a:moveTo>
                <a:lnTo>
                  <a:pt x="4178300" y="406400"/>
                </a:lnTo>
                <a:lnTo>
                  <a:pt x="4178300" y="0"/>
                </a:lnTo>
              </a:path>
            </a:pathLst>
          </a:custGeom>
          <a:noFill/>
          <a:ln w="15875">
            <a:solidFill>
              <a:srgbClr val="002948"/>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20" name="Picture 119" descr="A close-up of a piece of paper&#10;&#10;Description automatically generated with low confidence">
            <a:extLst>
              <a:ext uri="{FF2B5EF4-FFF2-40B4-BE49-F238E27FC236}">
                <a16:creationId xmlns:a16="http://schemas.microsoft.com/office/drawing/2014/main" id="{36723152-400E-46F3-999F-01361F8BB2C4}"/>
              </a:ext>
            </a:extLst>
          </p:cNvPr>
          <p:cNvPicPr>
            <a:picLocks noChangeAspect="1"/>
          </p:cNvPicPr>
          <p:nvPr/>
        </p:nvPicPr>
        <p:blipFill rotWithShape="1">
          <a:blip r:embed="rId40">
            <a:clrChange>
              <a:clrFrom>
                <a:srgbClr val="FFFFFF"/>
              </a:clrFrom>
              <a:clrTo>
                <a:srgbClr val="FFFFFF">
                  <a:alpha val="0"/>
                </a:srgbClr>
              </a:clrTo>
            </a:clrChange>
            <a:alphaModFix amt="20000"/>
          </a:blip>
          <a:srcRect l="40852" r="22033" b="3864"/>
          <a:stretch/>
        </p:blipFill>
        <p:spPr>
          <a:xfrm>
            <a:off x="0" y="264998"/>
            <a:ext cx="2545320" cy="6593002"/>
          </a:xfrm>
          <a:prstGeom prst="rect">
            <a:avLst/>
          </a:prstGeom>
        </p:spPr>
      </p:pic>
      <p:pic>
        <p:nvPicPr>
          <p:cNvPr id="121" name="Picture 120" descr="A close-up of a piece of paper&#10;&#10;Description automatically generated with low confidence">
            <a:extLst>
              <a:ext uri="{FF2B5EF4-FFF2-40B4-BE49-F238E27FC236}">
                <a16:creationId xmlns:a16="http://schemas.microsoft.com/office/drawing/2014/main" id="{D25282F0-D97A-4544-9F12-F14D7DCFE3D7}"/>
              </a:ext>
            </a:extLst>
          </p:cNvPr>
          <p:cNvPicPr>
            <a:picLocks noChangeAspect="1"/>
          </p:cNvPicPr>
          <p:nvPr/>
        </p:nvPicPr>
        <p:blipFill rotWithShape="1">
          <a:blip r:embed="rId40">
            <a:clrChange>
              <a:clrFrom>
                <a:srgbClr val="FFFFFF"/>
              </a:clrFrom>
              <a:clrTo>
                <a:srgbClr val="FFFFFF">
                  <a:alpha val="0"/>
                </a:srgbClr>
              </a:clrTo>
            </a:clrChange>
            <a:alphaModFix amt="20000"/>
          </a:blip>
          <a:srcRect l="40852" r="22033" b="3864"/>
          <a:stretch/>
        </p:blipFill>
        <p:spPr>
          <a:xfrm flipH="1" flipV="1">
            <a:off x="9681774" y="108015"/>
            <a:ext cx="2545320" cy="6593002"/>
          </a:xfrm>
          <a:prstGeom prst="rect">
            <a:avLst/>
          </a:prstGeom>
        </p:spPr>
      </p:pic>
      <p:pic>
        <p:nvPicPr>
          <p:cNvPr id="2" name="Picture 1">
            <a:extLst>
              <a:ext uri="{FF2B5EF4-FFF2-40B4-BE49-F238E27FC236}">
                <a16:creationId xmlns:a16="http://schemas.microsoft.com/office/drawing/2014/main" id="{7FF52E95-2C51-4F62-BB55-BF33FB730664}"/>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0879175" y="227920"/>
            <a:ext cx="965808" cy="207509"/>
          </a:xfrm>
          <a:prstGeom prst="rect">
            <a:avLst/>
          </a:prstGeom>
        </p:spPr>
      </p:pic>
      <p:pic>
        <p:nvPicPr>
          <p:cNvPr id="170" name="Graphic 169" descr="Lock with solid fill">
            <a:extLst>
              <a:ext uri="{FF2B5EF4-FFF2-40B4-BE49-F238E27FC236}">
                <a16:creationId xmlns:a16="http://schemas.microsoft.com/office/drawing/2014/main" id="{433E7DA3-32BE-A85F-2555-5B384C67F8B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891174" y="559105"/>
            <a:ext cx="364430" cy="364430"/>
          </a:xfrm>
          <a:prstGeom prst="rect">
            <a:avLst/>
          </a:prstGeom>
        </p:spPr>
      </p:pic>
    </p:spTree>
    <p:extLst>
      <p:ext uri="{BB962C8B-B14F-4D97-AF65-F5344CB8AC3E}">
        <p14:creationId xmlns:p14="http://schemas.microsoft.com/office/powerpoint/2010/main" val="462809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EFFA-E070-4931-A11C-B9CFA799ED9B}"/>
              </a:ext>
            </a:extLst>
          </p:cNvPr>
          <p:cNvSpPr>
            <a:spLocks noGrp="1"/>
          </p:cNvSpPr>
          <p:nvPr>
            <p:ph type="title"/>
          </p:nvPr>
        </p:nvSpPr>
        <p:spPr>
          <a:xfrm>
            <a:off x="588263" y="457200"/>
            <a:ext cx="11018520" cy="553998"/>
          </a:xfrm>
        </p:spPr>
        <p:txBody>
          <a:bodyPr wrap="square" anchor="t">
            <a:normAutofit/>
          </a:bodyPr>
          <a:lstStyle/>
          <a:p>
            <a:r>
              <a:rPr lang="en-US"/>
              <a:t>Microsoft Global Defense Strategy</a:t>
            </a:r>
          </a:p>
        </p:txBody>
      </p:sp>
      <p:sp>
        <p:nvSpPr>
          <p:cNvPr id="3" name="Content Placeholder 2">
            <a:extLst>
              <a:ext uri="{FF2B5EF4-FFF2-40B4-BE49-F238E27FC236}">
                <a16:creationId xmlns:a16="http://schemas.microsoft.com/office/drawing/2014/main" id="{9B324FD7-C284-436C-9C9C-D691A4AD7645}"/>
              </a:ext>
            </a:extLst>
          </p:cNvPr>
          <p:cNvSpPr>
            <a:spLocks noGrp="1"/>
          </p:cNvSpPr>
          <p:nvPr>
            <p:ph sz="quarter" idx="12"/>
          </p:nvPr>
        </p:nvSpPr>
        <p:spPr>
          <a:xfrm>
            <a:off x="103997" y="1852813"/>
            <a:ext cx="5211763" cy="4833938"/>
          </a:xfrm>
        </p:spPr>
        <p:txBody>
          <a:bodyPr wrap="square">
            <a:normAutofit/>
          </a:bodyPr>
          <a:lstStyle/>
          <a:p>
            <a:pPr marL="0" indent="0">
              <a:lnSpc>
                <a:spcPct val="90000"/>
              </a:lnSpc>
              <a:buNone/>
            </a:pPr>
            <a:endParaRPr lang="en-US" sz="1800"/>
          </a:p>
          <a:p>
            <a:pPr marL="0" indent="0">
              <a:lnSpc>
                <a:spcPct val="90000"/>
              </a:lnSpc>
              <a:buNone/>
            </a:pPr>
            <a:r>
              <a:rPr lang="en-US" sz="1800" b="1"/>
              <a:t>Enable Digital Transformation through:</a:t>
            </a:r>
          </a:p>
          <a:p>
            <a:pPr marL="514350" indent="-514350">
              <a:lnSpc>
                <a:spcPct val="90000"/>
              </a:lnSpc>
              <a:buFont typeface="+mj-lt"/>
              <a:buAutoNum type="arabicPeriod"/>
            </a:pPr>
            <a:r>
              <a:rPr lang="en-US" sz="1800"/>
              <a:t>Skilling, adoption, and utilization of the public cloud to develop </a:t>
            </a:r>
            <a:r>
              <a:rPr lang="en-US" sz="1800" b="1"/>
              <a:t>cloud competencies</a:t>
            </a:r>
            <a:r>
              <a:rPr lang="en-US" sz="1800"/>
              <a:t> and </a:t>
            </a:r>
            <a:r>
              <a:rPr lang="en-US" sz="1800" b="1"/>
              <a:t>cultural enablers </a:t>
            </a:r>
            <a:r>
              <a:rPr lang="en-US" sz="1800"/>
              <a:t>that</a:t>
            </a:r>
            <a:r>
              <a:rPr lang="en-US" sz="1800" b="1"/>
              <a:t> </a:t>
            </a:r>
            <a:r>
              <a:rPr lang="en-US" sz="1800"/>
              <a:t>yield </a:t>
            </a:r>
            <a:r>
              <a:rPr lang="en-US" sz="1800" b="1"/>
              <a:t>mission outcomes </a:t>
            </a:r>
            <a:r>
              <a:rPr lang="en-US" sz="1800"/>
              <a:t>for customers. </a:t>
            </a:r>
          </a:p>
          <a:p>
            <a:pPr marL="514350" indent="-514350">
              <a:lnSpc>
                <a:spcPct val="90000"/>
              </a:lnSpc>
              <a:buFont typeface="+mj-lt"/>
              <a:buAutoNum type="arabicPeriod"/>
            </a:pPr>
            <a:endParaRPr lang="en-US" sz="1800"/>
          </a:p>
          <a:p>
            <a:pPr marL="514350" indent="-514350">
              <a:lnSpc>
                <a:spcPct val="90000"/>
              </a:lnSpc>
              <a:buFont typeface="+mj-lt"/>
              <a:buAutoNum type="arabicPeriod"/>
            </a:pPr>
            <a:r>
              <a:rPr lang="en-US" sz="1800"/>
              <a:t>Targeted investments in mission-centric capabilities so our customers can leverage best of breed technologies and methods to increase the </a:t>
            </a:r>
            <a:r>
              <a:rPr lang="en-US" sz="1800" b="1"/>
              <a:t>speed of innovation</a:t>
            </a:r>
            <a:r>
              <a:rPr lang="en-US" sz="1800"/>
              <a:t>. </a:t>
            </a:r>
          </a:p>
          <a:p>
            <a:pPr marL="514350" indent="-514350">
              <a:lnSpc>
                <a:spcPct val="90000"/>
              </a:lnSpc>
              <a:buFont typeface="+mj-lt"/>
              <a:buAutoNum type="arabicPeriod"/>
            </a:pPr>
            <a:endParaRPr lang="en-US" sz="1800"/>
          </a:p>
          <a:p>
            <a:pPr marL="514350" indent="-514350">
              <a:lnSpc>
                <a:spcPct val="90000"/>
              </a:lnSpc>
              <a:buFont typeface="+mj-lt"/>
              <a:buAutoNum type="arabicPeriod"/>
            </a:pPr>
            <a:r>
              <a:rPr lang="en-US" sz="1800"/>
              <a:t>Partner with the Defense Industrial Base to weave commercial solutions and dev methods into mission capability lifecycle to ensure </a:t>
            </a:r>
            <a:r>
              <a:rPr lang="en-US" sz="1800" b="1"/>
              <a:t>interoperability, security, velocity, and the best value and performance </a:t>
            </a:r>
            <a:r>
              <a:rPr lang="en-US" sz="1800"/>
              <a:t>for customers. </a:t>
            </a:r>
          </a:p>
          <a:p>
            <a:pPr marL="514350" indent="-514350">
              <a:lnSpc>
                <a:spcPct val="90000"/>
              </a:lnSpc>
              <a:buFont typeface="+mj-lt"/>
              <a:buAutoNum type="arabicPeriod"/>
            </a:pPr>
            <a:endParaRPr lang="en-US" sz="1800"/>
          </a:p>
          <a:p>
            <a:pPr marL="514350" indent="-514350">
              <a:lnSpc>
                <a:spcPct val="90000"/>
              </a:lnSpc>
              <a:buFont typeface="+mj-lt"/>
              <a:buAutoNum type="arabicPeriod"/>
            </a:pPr>
            <a:endParaRPr lang="en-US" sz="1800"/>
          </a:p>
          <a:p>
            <a:pPr marL="514350" indent="-514350">
              <a:lnSpc>
                <a:spcPct val="90000"/>
              </a:lnSpc>
              <a:buFont typeface="+mj-lt"/>
              <a:buAutoNum type="arabicPeriod"/>
            </a:pPr>
            <a:endParaRPr lang="en-US" sz="1800"/>
          </a:p>
        </p:txBody>
      </p:sp>
      <p:sp>
        <p:nvSpPr>
          <p:cNvPr id="7" name="TextBox 6">
            <a:extLst>
              <a:ext uri="{FF2B5EF4-FFF2-40B4-BE49-F238E27FC236}">
                <a16:creationId xmlns:a16="http://schemas.microsoft.com/office/drawing/2014/main" id="{C2B58F20-49D8-4171-9A7D-1ECB1EA77F31}"/>
              </a:ext>
            </a:extLst>
          </p:cNvPr>
          <p:cNvSpPr txBox="1"/>
          <p:nvPr/>
        </p:nvSpPr>
        <p:spPr>
          <a:xfrm>
            <a:off x="493848" y="1214194"/>
            <a:ext cx="11306175" cy="341632"/>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Segoe UI"/>
                <a:ea typeface="+mn-ea"/>
                <a:cs typeface="+mn-cs"/>
              </a:rPr>
              <a:t>Mission: </a:t>
            </a:r>
            <a:r>
              <a:rPr kumimoji="0" lang="en-US" b="0" i="0" u="none" strike="noStrike" kern="1200" cap="none" spc="0" normalizeH="0" baseline="0" noProof="0">
                <a:ln>
                  <a:noFill/>
                </a:ln>
                <a:solidFill>
                  <a:srgbClr val="FFFFFF"/>
                </a:solidFill>
                <a:effectLst/>
                <a:uLnTx/>
                <a:uFillTx/>
                <a:latin typeface="Segoe UI"/>
                <a:ea typeface="+mn-ea"/>
                <a:cs typeface="+mn-cs"/>
              </a:rPr>
              <a:t>Support digital transformation initiatives for global Defense &amp; Intelligence customers and partners.</a:t>
            </a:r>
          </a:p>
        </p:txBody>
      </p:sp>
      <p:pic>
        <p:nvPicPr>
          <p:cNvPr id="5" name="Picture 4">
            <a:extLst>
              <a:ext uri="{FF2B5EF4-FFF2-40B4-BE49-F238E27FC236}">
                <a16:creationId xmlns:a16="http://schemas.microsoft.com/office/drawing/2014/main" id="{9057DBF2-4BD9-4433-9EDA-E1009C3F0C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40975" y="6207146"/>
            <a:ext cx="965808" cy="207509"/>
          </a:xfrm>
          <a:prstGeom prst="rect">
            <a:avLst/>
          </a:prstGeom>
        </p:spPr>
      </p:pic>
      <p:pic>
        <p:nvPicPr>
          <p:cNvPr id="10" name="Picture 9">
            <a:extLst>
              <a:ext uri="{FF2B5EF4-FFF2-40B4-BE49-F238E27FC236}">
                <a16:creationId xmlns:a16="http://schemas.microsoft.com/office/drawing/2014/main" id="{9AC6C472-89E2-56FE-7998-AB28455369A8}"/>
              </a:ext>
            </a:extLst>
          </p:cNvPr>
          <p:cNvPicPr>
            <a:picLocks noChangeAspect="1"/>
          </p:cNvPicPr>
          <p:nvPr/>
        </p:nvPicPr>
        <p:blipFill>
          <a:blip r:embed="rId4"/>
          <a:stretch>
            <a:fillRect/>
          </a:stretch>
        </p:blipFill>
        <p:spPr>
          <a:xfrm>
            <a:off x="5627935" y="2211538"/>
            <a:ext cx="6373451" cy="3617505"/>
          </a:xfrm>
          <a:prstGeom prst="rect">
            <a:avLst/>
          </a:prstGeom>
        </p:spPr>
      </p:pic>
      <p:cxnSp>
        <p:nvCxnSpPr>
          <p:cNvPr id="12" name="Straight Connector 11">
            <a:extLst>
              <a:ext uri="{FF2B5EF4-FFF2-40B4-BE49-F238E27FC236}">
                <a16:creationId xmlns:a16="http://schemas.microsoft.com/office/drawing/2014/main" id="{CB786452-77F7-7D88-58D2-766B30C3AE4A}"/>
              </a:ext>
            </a:extLst>
          </p:cNvPr>
          <p:cNvCxnSpPr>
            <a:cxnSpLocks/>
          </p:cNvCxnSpPr>
          <p:nvPr/>
        </p:nvCxnSpPr>
        <p:spPr>
          <a:xfrm>
            <a:off x="5495553" y="1671522"/>
            <a:ext cx="0" cy="4917128"/>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5670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jets flying over a body of water&#10;&#10;Description automatically generated with low confidence">
            <a:extLst>
              <a:ext uri="{FF2B5EF4-FFF2-40B4-BE49-F238E27FC236}">
                <a16:creationId xmlns:a16="http://schemas.microsoft.com/office/drawing/2014/main" id="{E79A5FD0-C664-C877-EDB6-46001B9F5D1B}"/>
              </a:ext>
            </a:extLst>
          </p:cNvPr>
          <p:cNvPicPr>
            <a:picLocks noChangeAspect="1"/>
          </p:cNvPicPr>
          <p:nvPr/>
        </p:nvPicPr>
        <p:blipFill>
          <a:blip r:embed="rId3"/>
          <a:stretch>
            <a:fillRect/>
          </a:stretch>
        </p:blipFill>
        <p:spPr>
          <a:xfrm>
            <a:off x="8490" y="0"/>
            <a:ext cx="12192000" cy="6858000"/>
          </a:xfrm>
          <a:prstGeom prst="rect">
            <a:avLst/>
          </a:prstGeom>
        </p:spPr>
      </p:pic>
      <p:sp>
        <p:nvSpPr>
          <p:cNvPr id="111" name="Rectangle 110">
            <a:extLst>
              <a:ext uri="{FF2B5EF4-FFF2-40B4-BE49-F238E27FC236}">
                <a16:creationId xmlns:a16="http://schemas.microsoft.com/office/drawing/2014/main" id="{5A94E0D3-A0DC-4D79-9EE5-949B190D360A}"/>
              </a:ext>
            </a:extLst>
          </p:cNvPr>
          <p:cNvSpPr/>
          <p:nvPr/>
        </p:nvSpPr>
        <p:spPr bwMode="auto">
          <a:xfrm rot="16200000">
            <a:off x="2675868" y="-2666998"/>
            <a:ext cx="6858000" cy="12191998"/>
          </a:xfrm>
          <a:prstGeom prst="rect">
            <a:avLst/>
          </a:prstGeom>
          <a:gradFill>
            <a:gsLst>
              <a:gs pos="0">
                <a:srgbClr val="000000">
                  <a:alpha val="55000"/>
                </a:srgbClr>
              </a:gs>
              <a:gs pos="82000">
                <a:srgbClr val="000000">
                  <a:alpha val="2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907DD503-F2B2-4240-BE99-9ECD6E6A3C42}"/>
              </a:ext>
            </a:extLst>
          </p:cNvPr>
          <p:cNvSpPr/>
          <p:nvPr/>
        </p:nvSpPr>
        <p:spPr bwMode="auto">
          <a:xfrm rot="10800000">
            <a:off x="-2" y="5005439"/>
            <a:ext cx="12192002" cy="1852561"/>
          </a:xfrm>
          <a:prstGeom prst="rect">
            <a:avLst/>
          </a:prstGeom>
          <a:gradFill>
            <a:gsLst>
              <a:gs pos="24000">
                <a:srgbClr val="000000">
                  <a:alpha val="70000"/>
                </a:srgbClr>
              </a:gs>
              <a:gs pos="0">
                <a:srgbClr val="000000">
                  <a:alpha val="80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ADD54784-7880-453C-ACC9-1F58D62B664E}"/>
              </a:ext>
            </a:extLst>
          </p:cNvPr>
          <p:cNvSpPr/>
          <p:nvPr/>
        </p:nvSpPr>
        <p:spPr bwMode="auto">
          <a:xfrm>
            <a:off x="-2" y="0"/>
            <a:ext cx="12192000" cy="2041164"/>
          </a:xfrm>
          <a:prstGeom prst="rect">
            <a:avLst/>
          </a:prstGeom>
          <a:gradFill>
            <a:gsLst>
              <a:gs pos="2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DA67ACC-A97B-FCEF-0642-FB2B2CA69922}"/>
              </a:ext>
            </a:extLst>
          </p:cNvPr>
          <p:cNvSpPr/>
          <p:nvPr/>
        </p:nvSpPr>
        <p:spPr bwMode="auto">
          <a:xfrm>
            <a:off x="588263" y="1783106"/>
            <a:ext cx="11018520"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mn-ea"/>
                <a:cs typeface="Segoe UI Semibold"/>
              </a:rPr>
              <a:t>Empowering militaries. Improving operations. Protecting national security. </a:t>
            </a:r>
          </a:p>
        </p:txBody>
      </p:sp>
      <p:grpSp>
        <p:nvGrpSpPr>
          <p:cNvPr id="79" name="Group 78">
            <a:extLst>
              <a:ext uri="{FF2B5EF4-FFF2-40B4-BE49-F238E27FC236}">
                <a16:creationId xmlns:a16="http://schemas.microsoft.com/office/drawing/2014/main" id="{75B94F24-5FBE-8749-550E-1A6D9D50B0CE}"/>
              </a:ext>
              <a:ext uri="{C183D7F6-B498-43B3-948B-1728B52AA6E4}">
                <adec:decorative xmlns:adec="http://schemas.microsoft.com/office/drawing/2017/decorative" val="1"/>
              </a:ext>
            </a:extLst>
          </p:cNvPr>
          <p:cNvGrpSpPr/>
          <p:nvPr/>
        </p:nvGrpSpPr>
        <p:grpSpPr>
          <a:xfrm>
            <a:off x="588263" y="1783107"/>
            <a:ext cx="772213" cy="548639"/>
            <a:chOff x="582612" y="1519357"/>
            <a:chExt cx="1116558" cy="793286"/>
          </a:xfrm>
        </p:grpSpPr>
        <p:cxnSp>
          <p:nvCxnSpPr>
            <p:cNvPr id="80" name="Straight Connector 135">
              <a:extLst>
                <a:ext uri="{FF2B5EF4-FFF2-40B4-BE49-F238E27FC236}">
                  <a16:creationId xmlns:a16="http://schemas.microsoft.com/office/drawing/2014/main" id="{BFB1F468-70B7-CEE1-D129-1F9DB3146155}"/>
                </a:ext>
                <a:ext uri="{C183D7F6-B498-43B3-948B-1728B52AA6E4}">
                  <adec:decorative xmlns:adec="http://schemas.microsoft.com/office/drawing/2017/decorative" val="1"/>
                </a:ext>
              </a:extLst>
            </p:cNvPr>
            <p:cNvCxnSpPr>
              <a:cxnSpLocks/>
            </p:cNvCxnSpPr>
            <p:nvPr/>
          </p:nvCxnSpPr>
          <p:spPr bwMode="auto">
            <a:xfrm flipH="1" flipV="1">
              <a:off x="1295974" y="1907682"/>
              <a:ext cx="403196" cy="398056"/>
            </a:xfrm>
            <a:prstGeom prst="line">
              <a:avLst/>
            </a:prstGeom>
            <a:solidFill>
              <a:srgbClr val="001C44"/>
            </a:solidFill>
            <a:ln w="3175" cap="flat" cmpd="sng" algn="ctr">
              <a:solidFill>
                <a:srgbClr val="FFFFFF">
                  <a:alpha val="30000"/>
                </a:srgbClr>
              </a:solidFill>
              <a:prstDash val="solid"/>
              <a:round/>
              <a:headEnd type="none" w="med" len="med"/>
              <a:tailEnd type="none" w="med" len="med"/>
            </a:ln>
            <a:effectLst/>
          </p:spPr>
        </p:cxnSp>
        <p:sp>
          <p:nvSpPr>
            <p:cNvPr id="81" name="Diamond 136">
              <a:extLst>
                <a:ext uri="{FF2B5EF4-FFF2-40B4-BE49-F238E27FC236}">
                  <a16:creationId xmlns:a16="http://schemas.microsoft.com/office/drawing/2014/main" id="{58ECFFC1-A569-D635-9C28-6289FFE245E3}"/>
                </a:ext>
                <a:ext uri="{C183D7F6-B498-43B3-948B-1728B52AA6E4}">
                  <adec:decorative xmlns:adec="http://schemas.microsoft.com/office/drawing/2017/decorative" val="1"/>
                </a:ext>
              </a:extLst>
            </p:cNvPr>
            <p:cNvSpPr/>
            <p:nvPr/>
          </p:nvSpPr>
          <p:spPr bwMode="auto">
            <a:xfrm>
              <a:off x="834625" y="1750696"/>
              <a:ext cx="319185" cy="319185"/>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2" name="Freeform: Shape 81">
              <a:extLst>
                <a:ext uri="{FF2B5EF4-FFF2-40B4-BE49-F238E27FC236}">
                  <a16:creationId xmlns:a16="http://schemas.microsoft.com/office/drawing/2014/main" id="{EE558CEC-A068-82C2-F493-DED1A5AC17BE}"/>
                </a:ext>
                <a:ext uri="{C183D7F6-B498-43B3-948B-1728B52AA6E4}">
                  <adec:decorative xmlns:adec="http://schemas.microsoft.com/office/drawing/2017/decorative" val="1"/>
                </a:ext>
              </a:extLst>
            </p:cNvPr>
            <p:cNvSpPr/>
            <p:nvPr/>
          </p:nvSpPr>
          <p:spPr bwMode="auto">
            <a:xfrm>
              <a:off x="582612" y="1519357"/>
              <a:ext cx="350497" cy="511366"/>
            </a:xfrm>
            <a:custGeom>
              <a:avLst/>
              <a:gdLst>
                <a:gd name="connsiteX0" fmla="*/ 0 w 313449"/>
                <a:gd name="connsiteY0" fmla="*/ 0 h 457314"/>
                <a:gd name="connsiteX1" fmla="*/ 169584 w 313449"/>
                <a:gd name="connsiteY1" fmla="*/ 0 h 457314"/>
                <a:gd name="connsiteX2" fmla="*/ 313449 w 313449"/>
                <a:gd name="connsiteY2" fmla="*/ 143865 h 457314"/>
                <a:gd name="connsiteX3" fmla="*/ 0 w 313449"/>
                <a:gd name="connsiteY3" fmla="*/ 457314 h 457314"/>
              </a:gdLst>
              <a:ahLst/>
              <a:cxnLst>
                <a:cxn ang="0">
                  <a:pos x="connsiteX0" y="connsiteY0"/>
                </a:cxn>
                <a:cxn ang="0">
                  <a:pos x="connsiteX1" y="connsiteY1"/>
                </a:cxn>
                <a:cxn ang="0">
                  <a:pos x="connsiteX2" y="connsiteY2"/>
                </a:cxn>
                <a:cxn ang="0">
                  <a:pos x="connsiteX3" y="connsiteY3"/>
                </a:cxn>
              </a:cxnLst>
              <a:rect l="l" t="t" r="r" b="b"/>
              <a:pathLst>
                <a:path w="313449" h="457314">
                  <a:moveTo>
                    <a:pt x="0" y="0"/>
                  </a:moveTo>
                  <a:lnTo>
                    <a:pt x="169584" y="0"/>
                  </a:lnTo>
                  <a:lnTo>
                    <a:pt x="313449" y="143865"/>
                  </a:lnTo>
                  <a:lnTo>
                    <a:pt x="0" y="457314"/>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3" name="Freeform: Shape 82">
              <a:extLst>
                <a:ext uri="{FF2B5EF4-FFF2-40B4-BE49-F238E27FC236}">
                  <a16:creationId xmlns:a16="http://schemas.microsoft.com/office/drawing/2014/main" id="{DBB89315-6E50-6514-0ABC-BF2660C7FFDC}"/>
                </a:ext>
                <a:ext uri="{C183D7F6-B498-43B3-948B-1728B52AA6E4}">
                  <adec:decorative xmlns:adec="http://schemas.microsoft.com/office/drawing/2017/decorative" val="1"/>
                </a:ext>
              </a:extLst>
            </p:cNvPr>
            <p:cNvSpPr/>
            <p:nvPr/>
          </p:nvSpPr>
          <p:spPr bwMode="auto">
            <a:xfrm>
              <a:off x="1068514" y="1519358"/>
              <a:ext cx="454917" cy="388328"/>
            </a:xfrm>
            <a:custGeom>
              <a:avLst/>
              <a:gdLst>
                <a:gd name="connsiteX0" fmla="*/ 143865 w 406832"/>
                <a:gd name="connsiteY0" fmla="*/ 0 h 347281"/>
                <a:gd name="connsiteX1" fmla="*/ 262967 w 406832"/>
                <a:gd name="connsiteY1" fmla="*/ 0 h 347281"/>
                <a:gd name="connsiteX2" fmla="*/ 406832 w 406832"/>
                <a:gd name="connsiteY2" fmla="*/ 143865 h 347281"/>
                <a:gd name="connsiteX3" fmla="*/ 203416 w 406832"/>
                <a:gd name="connsiteY3" fmla="*/ 347281 h 347281"/>
                <a:gd name="connsiteX4" fmla="*/ 0 w 406832"/>
                <a:gd name="connsiteY4" fmla="*/ 143865 h 3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32" h="347281">
                  <a:moveTo>
                    <a:pt x="143865" y="0"/>
                  </a:moveTo>
                  <a:lnTo>
                    <a:pt x="262967" y="0"/>
                  </a:lnTo>
                  <a:lnTo>
                    <a:pt x="406832" y="143865"/>
                  </a:lnTo>
                  <a:lnTo>
                    <a:pt x="203416" y="347281"/>
                  </a:lnTo>
                  <a:lnTo>
                    <a:pt x="0" y="143865"/>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4" name="Freeform: Shape 83">
              <a:extLst>
                <a:ext uri="{FF2B5EF4-FFF2-40B4-BE49-F238E27FC236}">
                  <a16:creationId xmlns:a16="http://schemas.microsoft.com/office/drawing/2014/main" id="{C140981C-D9CC-6B25-D254-0A48B851493C}"/>
                </a:ext>
                <a:ext uri="{C183D7F6-B498-43B3-948B-1728B52AA6E4}">
                  <adec:decorative xmlns:adec="http://schemas.microsoft.com/office/drawing/2017/decorative" val="1"/>
                </a:ext>
              </a:extLst>
            </p:cNvPr>
            <p:cNvSpPr/>
            <p:nvPr/>
          </p:nvSpPr>
          <p:spPr bwMode="auto">
            <a:xfrm>
              <a:off x="582612" y="1980494"/>
              <a:ext cx="411606" cy="332148"/>
            </a:xfrm>
            <a:custGeom>
              <a:avLst/>
              <a:gdLst>
                <a:gd name="connsiteX0" fmla="*/ 164683 w 368099"/>
                <a:gd name="connsiteY0" fmla="*/ 0 h 297040"/>
                <a:gd name="connsiteX1" fmla="*/ 368099 w 368099"/>
                <a:gd name="connsiteY1" fmla="*/ 203416 h 297040"/>
                <a:gd name="connsiteX2" fmla="*/ 274475 w 368099"/>
                <a:gd name="connsiteY2" fmla="*/ 297040 h 297040"/>
                <a:gd name="connsiteX3" fmla="*/ 54891 w 368099"/>
                <a:gd name="connsiteY3" fmla="*/ 297040 h 297040"/>
                <a:gd name="connsiteX4" fmla="*/ 0 w 368099"/>
                <a:gd name="connsiteY4" fmla="*/ 242149 h 297040"/>
                <a:gd name="connsiteX5" fmla="*/ 0 w 368099"/>
                <a:gd name="connsiteY5" fmla="*/ 164683 h 2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099" h="297040">
                  <a:moveTo>
                    <a:pt x="164683" y="0"/>
                  </a:moveTo>
                  <a:lnTo>
                    <a:pt x="368099" y="203416"/>
                  </a:lnTo>
                  <a:lnTo>
                    <a:pt x="274475" y="297040"/>
                  </a:lnTo>
                  <a:lnTo>
                    <a:pt x="54891" y="297040"/>
                  </a:lnTo>
                  <a:lnTo>
                    <a:pt x="0" y="242149"/>
                  </a:lnTo>
                  <a:lnTo>
                    <a:pt x="0" y="164683"/>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5" name="Freeform: Shape 84">
              <a:extLst>
                <a:ext uri="{FF2B5EF4-FFF2-40B4-BE49-F238E27FC236}">
                  <a16:creationId xmlns:a16="http://schemas.microsoft.com/office/drawing/2014/main" id="{592EB2C6-D0A3-60B7-C2F2-56246FC86CD5}"/>
                </a:ext>
                <a:ext uri="{C183D7F6-B498-43B3-948B-1728B52AA6E4}">
                  <adec:decorative xmlns:adec="http://schemas.microsoft.com/office/drawing/2017/decorative" val="1"/>
                </a:ext>
              </a:extLst>
            </p:cNvPr>
            <p:cNvSpPr/>
            <p:nvPr/>
          </p:nvSpPr>
          <p:spPr bwMode="auto">
            <a:xfrm>
              <a:off x="1021085" y="2053740"/>
              <a:ext cx="517808" cy="258903"/>
            </a:xfrm>
            <a:custGeom>
              <a:avLst/>
              <a:gdLst>
                <a:gd name="connsiteX0" fmla="*/ 231538 w 463075"/>
                <a:gd name="connsiteY0" fmla="*/ 0 h 231537"/>
                <a:gd name="connsiteX1" fmla="*/ 463075 w 463075"/>
                <a:gd name="connsiteY1" fmla="*/ 231537 h 231537"/>
                <a:gd name="connsiteX2" fmla="*/ 0 w 463075"/>
                <a:gd name="connsiteY2" fmla="*/ 231537 h 231537"/>
              </a:gdLst>
              <a:ahLst/>
              <a:cxnLst>
                <a:cxn ang="0">
                  <a:pos x="connsiteX0" y="connsiteY0"/>
                </a:cxn>
                <a:cxn ang="0">
                  <a:pos x="connsiteX1" y="connsiteY1"/>
                </a:cxn>
                <a:cxn ang="0">
                  <a:pos x="connsiteX2" y="connsiteY2"/>
                </a:cxn>
              </a:cxnLst>
              <a:rect l="l" t="t" r="r" b="b"/>
              <a:pathLst>
                <a:path w="463075" h="231537">
                  <a:moveTo>
                    <a:pt x="231538" y="0"/>
                  </a:moveTo>
                  <a:lnTo>
                    <a:pt x="463075" y="231537"/>
                  </a:lnTo>
                  <a:lnTo>
                    <a:pt x="0" y="231537"/>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grpSp>
      <p:grpSp>
        <p:nvGrpSpPr>
          <p:cNvPr id="86" name="Group 85">
            <a:extLst>
              <a:ext uri="{FF2B5EF4-FFF2-40B4-BE49-F238E27FC236}">
                <a16:creationId xmlns:a16="http://schemas.microsoft.com/office/drawing/2014/main" id="{E0A54575-DBF8-6CE6-6499-F4D8AA882B26}"/>
              </a:ext>
              <a:ext uri="{C183D7F6-B498-43B3-948B-1728B52AA6E4}">
                <adec:decorative xmlns:adec="http://schemas.microsoft.com/office/drawing/2017/decorative" val="1"/>
              </a:ext>
            </a:extLst>
          </p:cNvPr>
          <p:cNvGrpSpPr/>
          <p:nvPr/>
        </p:nvGrpSpPr>
        <p:grpSpPr>
          <a:xfrm>
            <a:off x="10740382" y="1783106"/>
            <a:ext cx="866401" cy="543867"/>
            <a:chOff x="10345653" y="1519356"/>
            <a:chExt cx="1263735" cy="793286"/>
          </a:xfrm>
        </p:grpSpPr>
        <p:sp>
          <p:nvSpPr>
            <p:cNvPr id="87" name="Diamond 136">
              <a:extLst>
                <a:ext uri="{FF2B5EF4-FFF2-40B4-BE49-F238E27FC236}">
                  <a16:creationId xmlns:a16="http://schemas.microsoft.com/office/drawing/2014/main" id="{802A9674-A714-7004-BD1E-03B4DA760473}"/>
                </a:ext>
                <a:ext uri="{C183D7F6-B498-43B3-948B-1728B52AA6E4}">
                  <adec:decorative xmlns:adec="http://schemas.microsoft.com/office/drawing/2017/decorative" val="1"/>
                </a:ext>
              </a:extLst>
            </p:cNvPr>
            <p:cNvSpPr/>
            <p:nvPr/>
          </p:nvSpPr>
          <p:spPr bwMode="auto">
            <a:xfrm>
              <a:off x="11171015" y="1753652"/>
              <a:ext cx="317506" cy="317506"/>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8" name="Freeform: Shape 87">
              <a:extLst>
                <a:ext uri="{FF2B5EF4-FFF2-40B4-BE49-F238E27FC236}">
                  <a16:creationId xmlns:a16="http://schemas.microsoft.com/office/drawing/2014/main" id="{DEEAC537-F0BA-62DE-7603-04C2D17774A4}"/>
                </a:ext>
                <a:ext uri="{C183D7F6-B498-43B3-948B-1728B52AA6E4}">
                  <adec:decorative xmlns:adec="http://schemas.microsoft.com/office/drawing/2017/decorative" val="1"/>
                </a:ext>
              </a:extLst>
            </p:cNvPr>
            <p:cNvSpPr/>
            <p:nvPr/>
          </p:nvSpPr>
          <p:spPr bwMode="auto">
            <a:xfrm>
              <a:off x="10345653" y="1523530"/>
              <a:ext cx="923327" cy="621686"/>
            </a:xfrm>
            <a:custGeom>
              <a:avLst/>
              <a:gdLst>
                <a:gd name="connsiteX0" fmla="*/ 143865 w 830098"/>
                <a:gd name="connsiteY0" fmla="*/ 0 h 558914"/>
                <a:gd name="connsiteX1" fmla="*/ 686233 w 830098"/>
                <a:gd name="connsiteY1" fmla="*/ 0 h 558914"/>
                <a:gd name="connsiteX2" fmla="*/ 830098 w 830098"/>
                <a:gd name="connsiteY2" fmla="*/ 143865 h 558914"/>
                <a:gd name="connsiteX3" fmla="*/ 415049 w 830098"/>
                <a:gd name="connsiteY3" fmla="*/ 558914 h 558914"/>
                <a:gd name="connsiteX4" fmla="*/ 0 w 830098"/>
                <a:gd name="connsiteY4" fmla="*/ 143865 h 55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098" h="558914">
                  <a:moveTo>
                    <a:pt x="143865" y="0"/>
                  </a:moveTo>
                  <a:lnTo>
                    <a:pt x="686233" y="0"/>
                  </a:lnTo>
                  <a:lnTo>
                    <a:pt x="830098" y="143865"/>
                  </a:lnTo>
                  <a:lnTo>
                    <a:pt x="415049" y="558914"/>
                  </a:lnTo>
                  <a:lnTo>
                    <a:pt x="0" y="143865"/>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89" name="Freeform: Shape 88">
              <a:extLst>
                <a:ext uri="{FF2B5EF4-FFF2-40B4-BE49-F238E27FC236}">
                  <a16:creationId xmlns:a16="http://schemas.microsoft.com/office/drawing/2014/main" id="{8F019426-954E-6A16-3620-C48F1FB477AA}"/>
                </a:ext>
                <a:ext uri="{C183D7F6-B498-43B3-948B-1728B52AA6E4}">
                  <adec:decorative xmlns:adec="http://schemas.microsoft.com/office/drawing/2017/decorative" val="1"/>
                </a:ext>
              </a:extLst>
            </p:cNvPr>
            <p:cNvSpPr/>
            <p:nvPr/>
          </p:nvSpPr>
          <p:spPr bwMode="auto">
            <a:xfrm>
              <a:off x="11403676" y="1519356"/>
              <a:ext cx="189839" cy="354036"/>
            </a:xfrm>
            <a:custGeom>
              <a:avLst/>
              <a:gdLst>
                <a:gd name="connsiteX0" fmla="*/ 164197 w 189839"/>
                <a:gd name="connsiteY0" fmla="*/ 0 h 354036"/>
                <a:gd name="connsiteX1" fmla="*/ 189839 w 189839"/>
                <a:gd name="connsiteY1" fmla="*/ 0 h 354036"/>
                <a:gd name="connsiteX2" fmla="*/ 189839 w 189839"/>
                <a:gd name="connsiteY2" fmla="*/ 354036 h 354036"/>
                <a:gd name="connsiteX3" fmla="*/ 0 w 189839"/>
                <a:gd name="connsiteY3" fmla="*/ 164197 h 354036"/>
              </a:gdLst>
              <a:ahLst/>
              <a:cxnLst>
                <a:cxn ang="0">
                  <a:pos x="connsiteX0" y="connsiteY0"/>
                </a:cxn>
                <a:cxn ang="0">
                  <a:pos x="connsiteX1" y="connsiteY1"/>
                </a:cxn>
                <a:cxn ang="0">
                  <a:pos x="connsiteX2" y="connsiteY2"/>
                </a:cxn>
                <a:cxn ang="0">
                  <a:pos x="connsiteX3" y="connsiteY3"/>
                </a:cxn>
              </a:cxnLst>
              <a:rect l="l" t="t" r="r" b="b"/>
              <a:pathLst>
                <a:path w="189839" h="354036">
                  <a:moveTo>
                    <a:pt x="164197" y="0"/>
                  </a:moveTo>
                  <a:lnTo>
                    <a:pt x="189839" y="0"/>
                  </a:lnTo>
                  <a:lnTo>
                    <a:pt x="189839" y="354036"/>
                  </a:lnTo>
                  <a:lnTo>
                    <a:pt x="0" y="164197"/>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90" name="Freeform: Shape 89">
              <a:extLst>
                <a:ext uri="{FF2B5EF4-FFF2-40B4-BE49-F238E27FC236}">
                  <a16:creationId xmlns:a16="http://schemas.microsoft.com/office/drawing/2014/main" id="{2AC318F4-658B-C442-3773-006FDB2A6D68}"/>
                </a:ext>
                <a:ext uri="{C183D7F6-B498-43B3-948B-1728B52AA6E4}">
                  <adec:decorative xmlns:adec="http://schemas.microsoft.com/office/drawing/2017/decorative" val="1"/>
                </a:ext>
              </a:extLst>
            </p:cNvPr>
            <p:cNvSpPr/>
            <p:nvPr/>
          </p:nvSpPr>
          <p:spPr bwMode="auto">
            <a:xfrm>
              <a:off x="10877244" y="1982240"/>
              <a:ext cx="452524" cy="330401"/>
            </a:xfrm>
            <a:custGeom>
              <a:avLst/>
              <a:gdLst>
                <a:gd name="connsiteX0" fmla="*/ 203416 w 406832"/>
                <a:gd name="connsiteY0" fmla="*/ 0 h 297040"/>
                <a:gd name="connsiteX1" fmla="*/ 406832 w 406832"/>
                <a:gd name="connsiteY1" fmla="*/ 203416 h 297040"/>
                <a:gd name="connsiteX2" fmla="*/ 313208 w 406832"/>
                <a:gd name="connsiteY2" fmla="*/ 297040 h 297040"/>
                <a:gd name="connsiteX3" fmla="*/ 93624 w 406832"/>
                <a:gd name="connsiteY3" fmla="*/ 297040 h 297040"/>
                <a:gd name="connsiteX4" fmla="*/ 0 w 406832"/>
                <a:gd name="connsiteY4" fmla="*/ 203416 h 297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32" h="297040">
                  <a:moveTo>
                    <a:pt x="203416" y="0"/>
                  </a:moveTo>
                  <a:lnTo>
                    <a:pt x="406832" y="203416"/>
                  </a:lnTo>
                  <a:lnTo>
                    <a:pt x="313208" y="297040"/>
                  </a:lnTo>
                  <a:lnTo>
                    <a:pt x="93624" y="297040"/>
                  </a:lnTo>
                  <a:lnTo>
                    <a:pt x="0" y="203416"/>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91" name="Freeform: Shape 90">
              <a:extLst>
                <a:ext uri="{FF2B5EF4-FFF2-40B4-BE49-F238E27FC236}">
                  <a16:creationId xmlns:a16="http://schemas.microsoft.com/office/drawing/2014/main" id="{68EF3F63-3729-71F9-3885-AC4AA500F90F}"/>
                </a:ext>
                <a:ext uri="{C183D7F6-B498-43B3-948B-1728B52AA6E4}">
                  <adec:decorative xmlns:adec="http://schemas.microsoft.com/office/drawing/2017/decorative" val="1"/>
                </a:ext>
              </a:extLst>
            </p:cNvPr>
            <p:cNvSpPr/>
            <p:nvPr/>
          </p:nvSpPr>
          <p:spPr bwMode="auto">
            <a:xfrm>
              <a:off x="11356494" y="2059749"/>
              <a:ext cx="252894" cy="252893"/>
            </a:xfrm>
            <a:custGeom>
              <a:avLst/>
              <a:gdLst>
                <a:gd name="connsiteX0" fmla="*/ 227359 w 227359"/>
                <a:gd name="connsiteY0" fmla="*/ 0 h 227358"/>
                <a:gd name="connsiteX1" fmla="*/ 227359 w 227359"/>
                <a:gd name="connsiteY1" fmla="*/ 227358 h 227358"/>
                <a:gd name="connsiteX2" fmla="*/ 0 w 227359"/>
                <a:gd name="connsiteY2" fmla="*/ 227358 h 227358"/>
              </a:gdLst>
              <a:ahLst/>
              <a:cxnLst>
                <a:cxn ang="0">
                  <a:pos x="connsiteX0" y="connsiteY0"/>
                </a:cxn>
                <a:cxn ang="0">
                  <a:pos x="connsiteX1" y="connsiteY1"/>
                </a:cxn>
                <a:cxn ang="0">
                  <a:pos x="connsiteX2" y="connsiteY2"/>
                </a:cxn>
              </a:cxnLst>
              <a:rect l="l" t="t" r="r" b="b"/>
              <a:pathLst>
                <a:path w="227359" h="227358">
                  <a:moveTo>
                    <a:pt x="227359" y="0"/>
                  </a:moveTo>
                  <a:lnTo>
                    <a:pt x="227359" y="227358"/>
                  </a:lnTo>
                  <a:lnTo>
                    <a:pt x="0" y="227358"/>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grpSp>
      <p:pic>
        <p:nvPicPr>
          <p:cNvPr id="42" name="Picture 41">
            <a:extLst>
              <a:ext uri="{FF2B5EF4-FFF2-40B4-BE49-F238E27FC236}">
                <a16:creationId xmlns:a16="http://schemas.microsoft.com/office/drawing/2014/main" id="{3261BFBA-C9EC-A114-463B-6B7C3A6D765D}"/>
              </a:ext>
            </a:extLst>
          </p:cNvPr>
          <p:cNvPicPr>
            <a:picLocks noChangeAspect="1"/>
          </p:cNvPicPr>
          <p:nvPr/>
        </p:nvPicPr>
        <p:blipFill rotWithShape="1">
          <a:blip r:embed="rId4"/>
          <a:srcRect l="11100" t="29333" r="16611" b="2125"/>
          <a:stretch/>
        </p:blipFill>
        <p:spPr>
          <a:xfrm>
            <a:off x="595069" y="3012098"/>
            <a:ext cx="2128381" cy="1274731"/>
          </a:xfrm>
          <a:custGeom>
            <a:avLst/>
            <a:gdLst>
              <a:gd name="connsiteX0" fmla="*/ 0 w 2128381"/>
              <a:gd name="connsiteY0" fmla="*/ 0 h 1274731"/>
              <a:gd name="connsiteX1" fmla="*/ 2128381 w 2128381"/>
              <a:gd name="connsiteY1" fmla="*/ 0 h 1274731"/>
              <a:gd name="connsiteX2" fmla="*/ 2128381 w 2128381"/>
              <a:gd name="connsiteY2" fmla="*/ 1274731 h 1274731"/>
              <a:gd name="connsiteX3" fmla="*/ 0 w 2128381"/>
              <a:gd name="connsiteY3" fmla="*/ 1274731 h 1274731"/>
            </a:gdLst>
            <a:ahLst/>
            <a:cxnLst>
              <a:cxn ang="0">
                <a:pos x="connsiteX0" y="connsiteY0"/>
              </a:cxn>
              <a:cxn ang="0">
                <a:pos x="connsiteX1" y="connsiteY1"/>
              </a:cxn>
              <a:cxn ang="0">
                <a:pos x="connsiteX2" y="connsiteY2"/>
              </a:cxn>
              <a:cxn ang="0">
                <a:pos x="connsiteX3" y="connsiteY3"/>
              </a:cxn>
            </a:cxnLst>
            <a:rect l="l" t="t" r="r" b="b"/>
            <a:pathLst>
              <a:path w="2128381" h="1274731">
                <a:moveTo>
                  <a:pt x="0" y="0"/>
                </a:moveTo>
                <a:lnTo>
                  <a:pt x="2128381" y="0"/>
                </a:lnTo>
                <a:lnTo>
                  <a:pt x="2128381" y="1274731"/>
                </a:lnTo>
                <a:lnTo>
                  <a:pt x="0" y="1274731"/>
                </a:lnTo>
                <a:close/>
              </a:path>
            </a:pathLst>
          </a:custGeom>
        </p:spPr>
      </p:pic>
      <p:sp>
        <p:nvSpPr>
          <p:cNvPr id="97" name="Rectangle 96">
            <a:extLst>
              <a:ext uri="{FF2B5EF4-FFF2-40B4-BE49-F238E27FC236}">
                <a16:creationId xmlns:a16="http://schemas.microsoft.com/office/drawing/2014/main" id="{160D8D55-49E6-B324-549B-5B1EB0138229}"/>
              </a:ext>
            </a:extLst>
          </p:cNvPr>
          <p:cNvSpPr/>
          <p:nvPr/>
        </p:nvSpPr>
        <p:spPr bwMode="auto">
          <a:xfrm>
            <a:off x="588263" y="4480050"/>
            <a:ext cx="2141993" cy="1183744"/>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Distribute secure cloud enabled capabilities across platforms, infrastructures, and services.</a:t>
            </a:r>
          </a:p>
        </p:txBody>
      </p:sp>
      <p:sp>
        <p:nvSpPr>
          <p:cNvPr id="92" name="Rectangle 91">
            <a:extLst>
              <a:ext uri="{FF2B5EF4-FFF2-40B4-BE49-F238E27FC236}">
                <a16:creationId xmlns:a16="http://schemas.microsoft.com/office/drawing/2014/main" id="{8D125D12-A837-CE61-174C-B9B1A5D6C37C}"/>
              </a:ext>
            </a:extLst>
          </p:cNvPr>
          <p:cNvSpPr/>
          <p:nvPr/>
        </p:nvSpPr>
        <p:spPr bwMode="auto">
          <a:xfrm>
            <a:off x="588263" y="2395789"/>
            <a:ext cx="2141993" cy="594051"/>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45720" rIns="27432"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Deliver a Trusted and Secure D</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rPr>
              <a:t>igital</a:t>
            </a: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B</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rPr>
              <a:t>ackbone</a:t>
            </a:r>
            <a:endPar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98" name="Rectangle 97">
            <a:extLst>
              <a:ext uri="{FF2B5EF4-FFF2-40B4-BE49-F238E27FC236}">
                <a16:creationId xmlns:a16="http://schemas.microsoft.com/office/drawing/2014/main" id="{D9D2FCF4-7730-BD00-9D64-9FCD429B507F}"/>
              </a:ext>
            </a:extLst>
          </p:cNvPr>
          <p:cNvSpPr/>
          <p:nvPr/>
        </p:nvSpPr>
        <p:spPr bwMode="auto">
          <a:xfrm>
            <a:off x="5032345" y="4480050"/>
            <a:ext cx="2141993" cy="1234950"/>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bold"/>
              </a:rPr>
              <a:t>Transform military capabilities through concept, design, procure, build, maintain, and dispose in partnership with the defense industrial base.</a:t>
            </a:r>
          </a:p>
        </p:txBody>
      </p:sp>
      <p:sp>
        <p:nvSpPr>
          <p:cNvPr id="93" name="Rectangle 92">
            <a:extLst>
              <a:ext uri="{FF2B5EF4-FFF2-40B4-BE49-F238E27FC236}">
                <a16:creationId xmlns:a16="http://schemas.microsoft.com/office/drawing/2014/main" id="{7BE9E60A-23C0-B118-2720-452A597EC401}"/>
              </a:ext>
            </a:extLst>
          </p:cNvPr>
          <p:cNvSpPr/>
          <p:nvPr/>
        </p:nvSpPr>
        <p:spPr bwMode="auto">
          <a:xfrm>
            <a:off x="5032345" y="2395789"/>
            <a:ext cx="2141993" cy="594051"/>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45720" rIns="27432"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Transform the Capability L</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rPr>
              <a:t>ifecycle</a:t>
            </a:r>
            <a:endPar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99" name="Rectangle 98">
            <a:extLst>
              <a:ext uri="{FF2B5EF4-FFF2-40B4-BE49-F238E27FC236}">
                <a16:creationId xmlns:a16="http://schemas.microsoft.com/office/drawing/2014/main" id="{E9E92475-12A6-CE2A-62A3-90E69C77998A}"/>
              </a:ext>
            </a:extLst>
          </p:cNvPr>
          <p:cNvSpPr/>
          <p:nvPr/>
        </p:nvSpPr>
        <p:spPr bwMode="auto">
          <a:xfrm>
            <a:off x="7245330" y="4480050"/>
            <a:ext cx="2141993" cy="1234950"/>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bold"/>
              </a:rPr>
              <a:t>Leverage AI/ML and automation to modernize intelligence, underpin readiness and optimize mission planning and execution.</a:t>
            </a:r>
          </a:p>
        </p:txBody>
      </p:sp>
      <p:sp>
        <p:nvSpPr>
          <p:cNvPr id="94" name="Rectangle 93">
            <a:extLst>
              <a:ext uri="{FF2B5EF4-FFF2-40B4-BE49-F238E27FC236}">
                <a16:creationId xmlns:a16="http://schemas.microsoft.com/office/drawing/2014/main" id="{8495E6A5-9C1A-C510-FB53-55C402B616FB}"/>
              </a:ext>
            </a:extLst>
          </p:cNvPr>
          <p:cNvSpPr/>
          <p:nvPr/>
        </p:nvSpPr>
        <p:spPr bwMode="auto">
          <a:xfrm>
            <a:off x="7245330" y="2395789"/>
            <a:ext cx="2141993" cy="594051"/>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Optimize Decision A</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rPr>
              <a:t>dvantage</a:t>
            </a:r>
            <a:endPar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5BAE4E6E-2BAE-238F-71BC-3377CD2A54E5}"/>
              </a:ext>
            </a:extLst>
          </p:cNvPr>
          <p:cNvSpPr/>
          <p:nvPr/>
        </p:nvSpPr>
        <p:spPr bwMode="auto">
          <a:xfrm>
            <a:off x="9453907" y="2395789"/>
            <a:ext cx="2141993" cy="594051"/>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Enhance Interoperability​</a:t>
            </a:r>
          </a:p>
        </p:txBody>
      </p:sp>
      <p:sp>
        <p:nvSpPr>
          <p:cNvPr id="101" name="Rectangle 100">
            <a:extLst>
              <a:ext uri="{FF2B5EF4-FFF2-40B4-BE49-F238E27FC236}">
                <a16:creationId xmlns:a16="http://schemas.microsoft.com/office/drawing/2014/main" id="{2FABC3FD-EE6B-29AC-6F69-20BD754C4912}"/>
              </a:ext>
            </a:extLst>
          </p:cNvPr>
          <p:cNvSpPr/>
          <p:nvPr/>
        </p:nvSpPr>
        <p:spPr bwMode="auto">
          <a:xfrm>
            <a:off x="9482633" y="4480050"/>
            <a:ext cx="2113267" cy="1181373"/>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bold"/>
              </a:rPr>
              <a:t>Enable secure data and information sharing with partners, allies and agencies.</a:t>
            </a:r>
          </a:p>
        </p:txBody>
      </p:sp>
      <p:sp>
        <p:nvSpPr>
          <p:cNvPr id="100" name="Rectangle 99">
            <a:extLst>
              <a:ext uri="{FF2B5EF4-FFF2-40B4-BE49-F238E27FC236}">
                <a16:creationId xmlns:a16="http://schemas.microsoft.com/office/drawing/2014/main" id="{7F4B4414-FE31-0D91-6B95-574711A1B83C}"/>
              </a:ext>
            </a:extLst>
          </p:cNvPr>
          <p:cNvSpPr/>
          <p:nvPr/>
        </p:nvSpPr>
        <p:spPr bwMode="auto">
          <a:xfrm>
            <a:off x="2804674" y="4480050"/>
            <a:ext cx="2141993" cy="1181376"/>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Securely meet the needs of military personnel and their families and digitally improve facilities and services.</a:t>
            </a:r>
          </a:p>
        </p:txBody>
      </p:sp>
      <p:sp>
        <p:nvSpPr>
          <p:cNvPr id="95" name="Rectangle 94">
            <a:extLst>
              <a:ext uri="{FF2B5EF4-FFF2-40B4-BE49-F238E27FC236}">
                <a16:creationId xmlns:a16="http://schemas.microsoft.com/office/drawing/2014/main" id="{90B4A264-C901-6374-510F-E6FA782F657D}"/>
              </a:ext>
            </a:extLst>
          </p:cNvPr>
          <p:cNvSpPr/>
          <p:nvPr/>
        </p:nvSpPr>
        <p:spPr bwMode="auto">
          <a:xfrm>
            <a:off x="2804674" y="2395789"/>
            <a:ext cx="2141993" cy="594051"/>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45720" rIns="27432"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Empower Personnel and Modernize F</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Semibold" panose="020B0702040204020203" pitchFamily="34" charset="0"/>
              </a:rPr>
              <a:t>acilities</a:t>
            </a: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t>
            </a:r>
          </a:p>
        </p:txBody>
      </p:sp>
      <p:pic>
        <p:nvPicPr>
          <p:cNvPr id="4" name="Picture 3">
            <a:extLst>
              <a:ext uri="{FF2B5EF4-FFF2-40B4-BE49-F238E27FC236}">
                <a16:creationId xmlns:a16="http://schemas.microsoft.com/office/drawing/2014/main" id="{7DBECD05-1EB6-1A10-8D6F-7366B3349A27}"/>
              </a:ext>
            </a:extLst>
          </p:cNvPr>
          <p:cNvPicPr>
            <a:picLocks noChangeAspect="1"/>
          </p:cNvPicPr>
          <p:nvPr/>
        </p:nvPicPr>
        <p:blipFill rotWithShape="1">
          <a:blip r:embed="rId5"/>
          <a:srcRect l="19603" r="709"/>
          <a:stretch/>
        </p:blipFill>
        <p:spPr>
          <a:xfrm>
            <a:off x="2805822" y="3012098"/>
            <a:ext cx="2139696" cy="1273364"/>
          </a:xfrm>
          <a:prstGeom prst="rect">
            <a:avLst/>
          </a:prstGeom>
        </p:spPr>
      </p:pic>
      <p:sp>
        <p:nvSpPr>
          <p:cNvPr id="38" name="Slide Number Placeholder 1">
            <a:extLst>
              <a:ext uri="{FF2B5EF4-FFF2-40B4-BE49-F238E27FC236}">
                <a16:creationId xmlns:a16="http://schemas.microsoft.com/office/drawing/2014/main" id="{D3200BE0-3380-BE9D-19FE-EF2867D1F55A}"/>
              </a:ext>
            </a:extLst>
          </p:cNvPr>
          <p:cNvSpPr txBox="1">
            <a:spLocks/>
          </p:cNvSpPr>
          <p:nvPr/>
        </p:nvSpPr>
        <p:spPr>
          <a:xfrm>
            <a:off x="11775281" y="6564947"/>
            <a:ext cx="365061"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solidFill>
                <a:effectLst/>
                <a:uLnTx/>
                <a:uFillTx/>
                <a:latin typeface="Segoe UI"/>
                <a:ea typeface="+mn-ea"/>
                <a:cs typeface="Segoe UI" panose="020B0502040204020203" pitchFamily="34" charset="0"/>
              </a:rPr>
              <a:pPr marL="0" marR="0" lvl="0" indent="0" algn="l" defTabSz="914192" rtl="0" eaLnBrk="1" fontAlgn="auto" latinLnBrk="0" hangingPunct="1">
                <a:lnSpc>
                  <a:spcPct val="100000"/>
                </a:lnSpc>
                <a:spcBef>
                  <a:spcPts val="0"/>
                </a:spcBef>
                <a:spcAft>
                  <a:spcPts val="0"/>
                </a:spcAft>
                <a:buClrTx/>
                <a:buSzTx/>
                <a:buFontTx/>
                <a:buNone/>
                <a:tabLst/>
                <a:defRPr/>
              </a:pPr>
              <a:t>7</a:t>
            </a:fld>
            <a:endParaRPr kumimoji="0" lang="en-IN"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0A27D026-4FC5-A5B9-9D99-BA0190970870}"/>
              </a:ext>
            </a:extLst>
          </p:cNvPr>
          <p:cNvSpPr>
            <a:spLocks noGrp="1"/>
          </p:cNvSpPr>
          <p:nvPr>
            <p:ph type="title"/>
          </p:nvPr>
        </p:nvSpPr>
        <p:spPr/>
        <p:txBody>
          <a:bodyPr/>
          <a:lstStyle/>
          <a:p>
            <a:r>
              <a:rPr lang="en-US">
                <a:solidFill>
                  <a:schemeClr val="bg1"/>
                </a:solidFill>
              </a:rPr>
              <a:t>Microsoft Defense &amp; Intelligence Priority Scenarios</a:t>
            </a:r>
          </a:p>
        </p:txBody>
      </p:sp>
      <p:pic>
        <p:nvPicPr>
          <p:cNvPr id="47" name="Picture 46">
            <a:extLst>
              <a:ext uri="{FF2B5EF4-FFF2-40B4-BE49-F238E27FC236}">
                <a16:creationId xmlns:a16="http://schemas.microsoft.com/office/drawing/2014/main" id="{C6BB5E58-3248-9C7E-84FC-40B0EE1C252A}"/>
              </a:ext>
            </a:extLst>
          </p:cNvPr>
          <p:cNvPicPr>
            <a:picLocks noChangeAspect="1"/>
          </p:cNvPicPr>
          <p:nvPr/>
        </p:nvPicPr>
        <p:blipFill rotWithShape="1">
          <a:blip r:embed="rId6"/>
          <a:srcRect l="4549" t="12708" r="5425"/>
          <a:stretch/>
        </p:blipFill>
        <p:spPr>
          <a:xfrm>
            <a:off x="5034642" y="3012098"/>
            <a:ext cx="2139696" cy="1273364"/>
          </a:xfrm>
          <a:custGeom>
            <a:avLst/>
            <a:gdLst>
              <a:gd name="connsiteX0" fmla="*/ 0 w 2139696"/>
              <a:gd name="connsiteY0" fmla="*/ 0 h 1273364"/>
              <a:gd name="connsiteX1" fmla="*/ 2139696 w 2139696"/>
              <a:gd name="connsiteY1" fmla="*/ 0 h 1273364"/>
              <a:gd name="connsiteX2" fmla="*/ 2139696 w 2139696"/>
              <a:gd name="connsiteY2" fmla="*/ 1273364 h 1273364"/>
              <a:gd name="connsiteX3" fmla="*/ 0 w 2139696"/>
              <a:gd name="connsiteY3" fmla="*/ 1273364 h 1273364"/>
            </a:gdLst>
            <a:ahLst/>
            <a:cxnLst>
              <a:cxn ang="0">
                <a:pos x="connsiteX0" y="connsiteY0"/>
              </a:cxn>
              <a:cxn ang="0">
                <a:pos x="connsiteX1" y="connsiteY1"/>
              </a:cxn>
              <a:cxn ang="0">
                <a:pos x="connsiteX2" y="connsiteY2"/>
              </a:cxn>
              <a:cxn ang="0">
                <a:pos x="connsiteX3" y="connsiteY3"/>
              </a:cxn>
            </a:cxnLst>
            <a:rect l="l" t="t" r="r" b="b"/>
            <a:pathLst>
              <a:path w="2139696" h="1273364">
                <a:moveTo>
                  <a:pt x="0" y="0"/>
                </a:moveTo>
                <a:lnTo>
                  <a:pt x="2139696" y="0"/>
                </a:lnTo>
                <a:lnTo>
                  <a:pt x="2139696" y="1273364"/>
                </a:lnTo>
                <a:lnTo>
                  <a:pt x="0" y="1273364"/>
                </a:lnTo>
                <a:close/>
              </a:path>
            </a:pathLst>
          </a:custGeom>
        </p:spPr>
      </p:pic>
      <p:pic>
        <p:nvPicPr>
          <p:cNvPr id="49" name="Picture 48">
            <a:extLst>
              <a:ext uri="{FF2B5EF4-FFF2-40B4-BE49-F238E27FC236}">
                <a16:creationId xmlns:a16="http://schemas.microsoft.com/office/drawing/2014/main" id="{11E1A5B4-30C9-0DB9-B090-A0E082E15FF7}"/>
              </a:ext>
            </a:extLst>
          </p:cNvPr>
          <p:cNvPicPr>
            <a:picLocks noChangeAspect="1"/>
          </p:cNvPicPr>
          <p:nvPr/>
        </p:nvPicPr>
        <p:blipFill rotWithShape="1">
          <a:blip r:embed="rId7"/>
          <a:srcRect t="5273" b="5460"/>
          <a:stretch/>
        </p:blipFill>
        <p:spPr>
          <a:xfrm>
            <a:off x="9456204" y="3012098"/>
            <a:ext cx="2139696" cy="1273364"/>
          </a:xfrm>
          <a:custGeom>
            <a:avLst/>
            <a:gdLst>
              <a:gd name="connsiteX0" fmla="*/ 0 w 2139696"/>
              <a:gd name="connsiteY0" fmla="*/ 0 h 1273364"/>
              <a:gd name="connsiteX1" fmla="*/ 2139696 w 2139696"/>
              <a:gd name="connsiteY1" fmla="*/ 0 h 1273364"/>
              <a:gd name="connsiteX2" fmla="*/ 2139696 w 2139696"/>
              <a:gd name="connsiteY2" fmla="*/ 1273364 h 1273364"/>
              <a:gd name="connsiteX3" fmla="*/ 0 w 2139696"/>
              <a:gd name="connsiteY3" fmla="*/ 1273364 h 1273364"/>
            </a:gdLst>
            <a:ahLst/>
            <a:cxnLst>
              <a:cxn ang="0">
                <a:pos x="connsiteX0" y="connsiteY0"/>
              </a:cxn>
              <a:cxn ang="0">
                <a:pos x="connsiteX1" y="connsiteY1"/>
              </a:cxn>
              <a:cxn ang="0">
                <a:pos x="connsiteX2" y="connsiteY2"/>
              </a:cxn>
              <a:cxn ang="0">
                <a:pos x="connsiteX3" y="connsiteY3"/>
              </a:cxn>
            </a:cxnLst>
            <a:rect l="l" t="t" r="r" b="b"/>
            <a:pathLst>
              <a:path w="2139696" h="1273364">
                <a:moveTo>
                  <a:pt x="0" y="0"/>
                </a:moveTo>
                <a:lnTo>
                  <a:pt x="2139696" y="0"/>
                </a:lnTo>
                <a:lnTo>
                  <a:pt x="2139696" y="1273364"/>
                </a:lnTo>
                <a:lnTo>
                  <a:pt x="0" y="1273364"/>
                </a:lnTo>
                <a:close/>
              </a:path>
            </a:pathLst>
          </a:custGeom>
        </p:spPr>
      </p:pic>
      <p:pic>
        <p:nvPicPr>
          <p:cNvPr id="48" name="Picture 47" descr="A person standing in front of a computer&#10;&#10;Description automatically generated">
            <a:extLst>
              <a:ext uri="{FF2B5EF4-FFF2-40B4-BE49-F238E27FC236}">
                <a16:creationId xmlns:a16="http://schemas.microsoft.com/office/drawing/2014/main" id="{729E0EBD-6825-D484-00AD-3A4009151A0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1" t="1370" r="7000" b="143"/>
          <a:stretch/>
        </p:blipFill>
        <p:spPr>
          <a:xfrm flipH="1">
            <a:off x="7247627" y="3012098"/>
            <a:ext cx="2139696" cy="1273364"/>
          </a:xfrm>
          <a:custGeom>
            <a:avLst/>
            <a:gdLst>
              <a:gd name="connsiteX0" fmla="*/ 2139696 w 2139696"/>
              <a:gd name="connsiteY0" fmla="*/ 0 h 1273364"/>
              <a:gd name="connsiteX1" fmla="*/ 0 w 2139696"/>
              <a:gd name="connsiteY1" fmla="*/ 0 h 1273364"/>
              <a:gd name="connsiteX2" fmla="*/ 0 w 2139696"/>
              <a:gd name="connsiteY2" fmla="*/ 1273364 h 1273364"/>
              <a:gd name="connsiteX3" fmla="*/ 2139696 w 2139696"/>
              <a:gd name="connsiteY3" fmla="*/ 1273364 h 1273364"/>
            </a:gdLst>
            <a:ahLst/>
            <a:cxnLst>
              <a:cxn ang="0">
                <a:pos x="connsiteX0" y="connsiteY0"/>
              </a:cxn>
              <a:cxn ang="0">
                <a:pos x="connsiteX1" y="connsiteY1"/>
              </a:cxn>
              <a:cxn ang="0">
                <a:pos x="connsiteX2" y="connsiteY2"/>
              </a:cxn>
              <a:cxn ang="0">
                <a:pos x="connsiteX3" y="connsiteY3"/>
              </a:cxn>
            </a:cxnLst>
            <a:rect l="l" t="t" r="r" b="b"/>
            <a:pathLst>
              <a:path w="2139696" h="1273364">
                <a:moveTo>
                  <a:pt x="2139696" y="0"/>
                </a:moveTo>
                <a:lnTo>
                  <a:pt x="0" y="0"/>
                </a:lnTo>
                <a:lnTo>
                  <a:pt x="0" y="1273364"/>
                </a:lnTo>
                <a:lnTo>
                  <a:pt x="2139696" y="1273364"/>
                </a:lnTo>
                <a:close/>
              </a:path>
            </a:pathLst>
          </a:custGeom>
        </p:spPr>
      </p:pic>
      <p:pic>
        <p:nvPicPr>
          <p:cNvPr id="8" name="MS logo white - EMF" descr="Microsoft logo white text version">
            <a:extLst>
              <a:ext uri="{FF2B5EF4-FFF2-40B4-BE49-F238E27FC236}">
                <a16:creationId xmlns:a16="http://schemas.microsoft.com/office/drawing/2014/main" id="{5125316C-1EA8-9249-E6AF-4D64A774DB31}"/>
              </a:ext>
            </a:extLst>
          </p:cNvPr>
          <p:cNvPicPr>
            <a:picLocks noChangeAspect="1"/>
          </p:cNvPicPr>
          <p:nvPr/>
        </p:nvPicPr>
        <p:blipFill>
          <a:blip r:embed="rId9"/>
          <a:stretch>
            <a:fillRect/>
          </a:stretch>
        </p:blipFill>
        <p:spPr bwMode="black">
          <a:xfrm>
            <a:off x="225659" y="6337428"/>
            <a:ext cx="1366245" cy="292608"/>
          </a:xfrm>
          <a:prstGeom prst="rect">
            <a:avLst/>
          </a:prstGeom>
        </p:spPr>
      </p:pic>
    </p:spTree>
    <p:extLst>
      <p:ext uri="{BB962C8B-B14F-4D97-AF65-F5344CB8AC3E}">
        <p14:creationId xmlns:p14="http://schemas.microsoft.com/office/powerpoint/2010/main" val="2455868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C1BA6-8AB4-F238-E5FF-F145E2B99C9E}"/>
              </a:ext>
            </a:extLst>
          </p:cNvPr>
          <p:cNvSpPr/>
          <p:nvPr/>
        </p:nvSpPr>
        <p:spPr bwMode="auto">
          <a:xfrm>
            <a:off x="342900" y="2015836"/>
            <a:ext cx="7242464" cy="2431473"/>
          </a:xfrm>
          <a:prstGeom prst="rect">
            <a:avLst/>
          </a:prstGeom>
          <a:solidFill>
            <a:schemeClr val="bg1">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17">
            <a:extLst>
              <a:ext uri="{FF2B5EF4-FFF2-40B4-BE49-F238E27FC236}">
                <a16:creationId xmlns:a16="http://schemas.microsoft.com/office/drawing/2014/main" id="{FCD8A8D5-CD84-4AC7-B3FC-54004D999013}"/>
              </a:ext>
            </a:extLst>
          </p:cNvPr>
          <p:cNvSpPr txBox="1">
            <a:spLocks noGrp="1"/>
          </p:cNvSpPr>
          <p:nvPr>
            <p:ph type="title"/>
          </p:nvPr>
        </p:nvSpPr>
        <p:spPr>
          <a:xfrm>
            <a:off x="584200" y="2774524"/>
            <a:ext cx="9144000" cy="914096"/>
          </a:xfrm>
        </p:spPr>
        <p:txBody>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r>
              <a:rPr lang="en-US" sz="3000" spc="0" noProof="0">
                <a:solidFill>
                  <a:schemeClr val="tx1"/>
                </a:solidFill>
              </a:rPr>
              <a:t>Transforming the </a:t>
            </a:r>
            <a:br>
              <a:rPr lang="en-US" sz="3000" spc="0" noProof="0">
                <a:solidFill>
                  <a:schemeClr val="tx1"/>
                </a:solidFill>
              </a:rPr>
            </a:br>
            <a:r>
              <a:rPr lang="en-US" sz="3600" spc="0" noProof="0">
                <a:solidFill>
                  <a:schemeClr val="tx1"/>
                </a:solidFill>
              </a:rPr>
              <a:t>Mission Capability Lifecycle</a:t>
            </a:r>
          </a:p>
        </p:txBody>
      </p:sp>
    </p:spTree>
    <p:extLst>
      <p:ext uri="{BB962C8B-B14F-4D97-AF65-F5344CB8AC3E}">
        <p14:creationId xmlns:p14="http://schemas.microsoft.com/office/powerpoint/2010/main" val="187383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910"/>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662E48B6-21F5-41E6-B24B-1139E42AC787}"/>
              </a:ext>
            </a:extLst>
          </p:cNvPr>
          <p:cNvCxnSpPr>
            <a:cxnSpLocks/>
            <a:endCxn id="15" idx="0"/>
          </p:cNvCxnSpPr>
          <p:nvPr/>
        </p:nvCxnSpPr>
        <p:spPr>
          <a:xfrm>
            <a:off x="4703078" y="1593068"/>
            <a:ext cx="0" cy="43175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7FFE4A-B0DC-4AF5-96A1-1D0D29435530}"/>
              </a:ext>
            </a:extLst>
          </p:cNvPr>
          <p:cNvCxnSpPr/>
          <p:nvPr/>
        </p:nvCxnSpPr>
        <p:spPr>
          <a:xfrm>
            <a:off x="851180" y="1593068"/>
            <a:ext cx="0" cy="431755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1" name="Picture 110" descr="Computer script on a screen">
            <a:extLst>
              <a:ext uri="{FF2B5EF4-FFF2-40B4-BE49-F238E27FC236}">
                <a16:creationId xmlns:a16="http://schemas.microsoft.com/office/drawing/2014/main" id="{D2AEAEB8-94E6-4D31-9FDD-D6E1ACEA5863}"/>
              </a:ext>
            </a:extLst>
          </p:cNvPr>
          <p:cNvPicPr>
            <a:picLocks noChangeAspect="1"/>
          </p:cNvPicPr>
          <p:nvPr/>
        </p:nvPicPr>
        <p:blipFill rotWithShape="1">
          <a:blip r:embed="rId3">
            <a:extLst>
              <a:ext uri="{28A0092B-C50C-407E-A947-70E740481C1C}">
                <a14:useLocalDpi xmlns:a14="http://schemas.microsoft.com/office/drawing/2010/main" val="0"/>
              </a:ext>
            </a:extLst>
          </a:blip>
          <a:srcRect l="9280" t="2296" r="45178"/>
          <a:stretch/>
        </p:blipFill>
        <p:spPr>
          <a:xfrm>
            <a:off x="8132305" y="1143000"/>
            <a:ext cx="4059696" cy="5715000"/>
          </a:xfrm>
          <a:prstGeom prst="rect">
            <a:avLst/>
          </a:prstGeom>
        </p:spPr>
      </p:pic>
      <p:sp>
        <p:nvSpPr>
          <p:cNvPr id="4" name="Title 3">
            <a:extLst>
              <a:ext uri="{FF2B5EF4-FFF2-40B4-BE49-F238E27FC236}">
                <a16:creationId xmlns:a16="http://schemas.microsoft.com/office/drawing/2014/main" id="{83E2503D-CAD5-4135-862C-95755E102663}"/>
              </a:ext>
            </a:extLst>
          </p:cNvPr>
          <p:cNvSpPr>
            <a:spLocks noGrp="1"/>
          </p:cNvSpPr>
          <p:nvPr>
            <p:ph type="title"/>
          </p:nvPr>
        </p:nvSpPr>
        <p:spPr/>
        <p:txBody>
          <a:bodyPr/>
          <a:lstStyle/>
          <a:p>
            <a:r>
              <a:rPr lang="en-US"/>
              <a:t>Modernizing Defense Capability Lifecycle</a:t>
            </a:r>
          </a:p>
        </p:txBody>
      </p:sp>
      <p:sp>
        <p:nvSpPr>
          <p:cNvPr id="50" name="TextBox 49">
            <a:extLst>
              <a:ext uri="{FF2B5EF4-FFF2-40B4-BE49-F238E27FC236}">
                <a16:creationId xmlns:a16="http://schemas.microsoft.com/office/drawing/2014/main" id="{7A6B4AE4-2A6C-4D73-B6E2-CD8F6E07167C}"/>
              </a:ext>
            </a:extLst>
          </p:cNvPr>
          <p:cNvSpPr txBox="1"/>
          <p:nvPr/>
        </p:nvSpPr>
        <p:spPr>
          <a:xfrm>
            <a:off x="588263" y="1235231"/>
            <a:ext cx="137813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Current State</a:t>
            </a:r>
          </a:p>
        </p:txBody>
      </p:sp>
      <p:sp>
        <p:nvSpPr>
          <p:cNvPr id="51" name="TextBox 50">
            <a:extLst>
              <a:ext uri="{FF2B5EF4-FFF2-40B4-BE49-F238E27FC236}">
                <a16:creationId xmlns:a16="http://schemas.microsoft.com/office/drawing/2014/main" id="{83129DB7-5CE3-493E-82EE-9F3357988D78}"/>
              </a:ext>
            </a:extLst>
          </p:cNvPr>
          <p:cNvSpPr txBox="1"/>
          <p:nvPr/>
        </p:nvSpPr>
        <p:spPr>
          <a:xfrm>
            <a:off x="4440161" y="1235231"/>
            <a:ext cx="1386149" cy="276999"/>
          </a:xfrm>
          <a:prstGeom prst="rect">
            <a:avLst/>
          </a:prstGeom>
          <a:noFill/>
        </p:spPr>
        <p:txBody>
          <a:bodyPr wrap="none" lIns="0" tIns="0" rIns="0" bIns="0" rtlCol="0">
            <a:spAutoFit/>
          </a:bodyPr>
          <a:lstStyle>
            <a:defPPr>
              <a:defRPr lang="en-US"/>
            </a:defPPr>
            <a:lvl1pPr>
              <a:defRPr sz="2800">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Desired State</a:t>
            </a:r>
          </a:p>
        </p:txBody>
      </p:sp>
      <p:sp>
        <p:nvSpPr>
          <p:cNvPr id="34" name="TextBox 33">
            <a:extLst>
              <a:ext uri="{FF2B5EF4-FFF2-40B4-BE49-F238E27FC236}">
                <a16:creationId xmlns:a16="http://schemas.microsoft.com/office/drawing/2014/main" id="{4C9FC6EA-F1CE-47CC-B66E-12EA47F3392F}"/>
              </a:ext>
            </a:extLst>
          </p:cNvPr>
          <p:cNvSpPr txBox="1"/>
          <p:nvPr/>
        </p:nvSpPr>
        <p:spPr>
          <a:xfrm>
            <a:off x="1300229" y="1751520"/>
            <a:ext cx="231685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Highly stove-piped;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information &amp; capability silos</a:t>
            </a:r>
          </a:p>
        </p:txBody>
      </p:sp>
      <p:sp>
        <p:nvSpPr>
          <p:cNvPr id="14" name="Oval 13">
            <a:extLst>
              <a:ext uri="{FF2B5EF4-FFF2-40B4-BE49-F238E27FC236}">
                <a16:creationId xmlns:a16="http://schemas.microsoft.com/office/drawing/2014/main" id="{BE889B8A-3399-40BB-B3FA-5A3FB3E4BD42}"/>
              </a:ext>
            </a:extLst>
          </p:cNvPr>
          <p:cNvSpPr>
            <a:spLocks/>
          </p:cNvSpPr>
          <p:nvPr/>
        </p:nvSpPr>
        <p:spPr bwMode="auto">
          <a:xfrm>
            <a:off x="588263" y="1691582"/>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1EACC380-82BF-44A9-8AF8-AC58946F6C20}"/>
              </a:ext>
            </a:extLst>
          </p:cNvPr>
          <p:cNvSpPr txBox="1"/>
          <p:nvPr/>
        </p:nvSpPr>
        <p:spPr>
          <a:xfrm>
            <a:off x="1283606" y="3267136"/>
            <a:ext cx="167853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Limited collaboration</a:t>
            </a:r>
          </a:p>
        </p:txBody>
      </p:sp>
      <p:sp>
        <p:nvSpPr>
          <p:cNvPr id="37" name="Oval 36">
            <a:extLst>
              <a:ext uri="{FF2B5EF4-FFF2-40B4-BE49-F238E27FC236}">
                <a16:creationId xmlns:a16="http://schemas.microsoft.com/office/drawing/2014/main" id="{E3E584D5-BCAE-40B6-B394-CBD63D50E7B6}"/>
              </a:ext>
            </a:extLst>
          </p:cNvPr>
          <p:cNvSpPr>
            <a:spLocks/>
          </p:cNvSpPr>
          <p:nvPr/>
        </p:nvSpPr>
        <p:spPr bwMode="auto">
          <a:xfrm>
            <a:off x="588263" y="3106240"/>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A68BFDB1-5A19-49D0-B9C8-EAAFA86619CD}"/>
              </a:ext>
            </a:extLst>
          </p:cNvPr>
          <p:cNvSpPr/>
          <p:nvPr/>
        </p:nvSpPr>
        <p:spPr bwMode="auto">
          <a:xfrm>
            <a:off x="4440161" y="2405143"/>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90E9D8E6-DCC2-4D41-9583-E82576BD822F}"/>
              </a:ext>
            </a:extLst>
          </p:cNvPr>
          <p:cNvSpPr txBox="1"/>
          <p:nvPr/>
        </p:nvSpPr>
        <p:spPr>
          <a:xfrm>
            <a:off x="5147901" y="2452617"/>
            <a:ext cx="266645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Digital Engineering, DevSecOps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fast, agile, automated, connected</a:t>
            </a:r>
          </a:p>
        </p:txBody>
      </p:sp>
      <p:sp>
        <p:nvSpPr>
          <p:cNvPr id="23" name="TextBox 22">
            <a:extLst>
              <a:ext uri="{FF2B5EF4-FFF2-40B4-BE49-F238E27FC236}">
                <a16:creationId xmlns:a16="http://schemas.microsoft.com/office/drawing/2014/main" id="{5F7150B4-1BF3-41A0-A2D0-50263FF753F0}"/>
              </a:ext>
            </a:extLst>
          </p:cNvPr>
          <p:cNvSpPr txBox="1"/>
          <p:nvPr/>
        </p:nvSpPr>
        <p:spPr>
          <a:xfrm>
            <a:off x="1283606" y="3965703"/>
            <a:ext cx="89627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Risk-averse</a:t>
            </a:r>
          </a:p>
        </p:txBody>
      </p:sp>
      <p:sp>
        <p:nvSpPr>
          <p:cNvPr id="44" name="Oval 43">
            <a:extLst>
              <a:ext uri="{FF2B5EF4-FFF2-40B4-BE49-F238E27FC236}">
                <a16:creationId xmlns:a16="http://schemas.microsoft.com/office/drawing/2014/main" id="{5109829D-AC70-4B0E-8E0B-88D8DBE89052}"/>
              </a:ext>
            </a:extLst>
          </p:cNvPr>
          <p:cNvSpPr>
            <a:spLocks/>
          </p:cNvSpPr>
          <p:nvPr/>
        </p:nvSpPr>
        <p:spPr bwMode="auto">
          <a:xfrm>
            <a:off x="588263" y="3807337"/>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5" name="TextBox 4">
            <a:extLst>
              <a:ext uri="{FF2B5EF4-FFF2-40B4-BE49-F238E27FC236}">
                <a16:creationId xmlns:a16="http://schemas.microsoft.com/office/drawing/2014/main" id="{9F48F6B5-2B49-47A8-8B34-4BE9A8AA1EDD}"/>
              </a:ext>
            </a:extLst>
          </p:cNvPr>
          <p:cNvSpPr txBox="1"/>
          <p:nvPr/>
        </p:nvSpPr>
        <p:spPr>
          <a:xfrm>
            <a:off x="1283606" y="2452617"/>
            <a:ext cx="261001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Legacy waterfall methods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slow, rigid, manual, disconnected</a:t>
            </a:r>
          </a:p>
        </p:txBody>
      </p:sp>
      <p:sp>
        <p:nvSpPr>
          <p:cNvPr id="49" name="Oval 48">
            <a:extLst>
              <a:ext uri="{FF2B5EF4-FFF2-40B4-BE49-F238E27FC236}">
                <a16:creationId xmlns:a16="http://schemas.microsoft.com/office/drawing/2014/main" id="{15906A8E-BFE7-4C42-BB05-4A84B8861C5F}"/>
              </a:ext>
            </a:extLst>
          </p:cNvPr>
          <p:cNvSpPr>
            <a:spLocks/>
          </p:cNvSpPr>
          <p:nvPr/>
        </p:nvSpPr>
        <p:spPr bwMode="auto">
          <a:xfrm>
            <a:off x="588263" y="2405143"/>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FF534308-CA2C-4D1C-AE4D-2819726C75B6}"/>
              </a:ext>
            </a:extLst>
          </p:cNvPr>
          <p:cNvSpPr txBox="1"/>
          <p:nvPr/>
        </p:nvSpPr>
        <p:spPr>
          <a:xfrm>
            <a:off x="5147901" y="1751520"/>
            <a:ext cx="280249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dev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collaboration platform, code library</a:t>
            </a:r>
          </a:p>
        </p:txBody>
      </p:sp>
      <p:grpSp>
        <p:nvGrpSpPr>
          <p:cNvPr id="10" name="Group 9">
            <a:extLst>
              <a:ext uri="{FF2B5EF4-FFF2-40B4-BE49-F238E27FC236}">
                <a16:creationId xmlns:a16="http://schemas.microsoft.com/office/drawing/2014/main" id="{0CEA40C1-02E2-484F-A115-879565152128}"/>
              </a:ext>
            </a:extLst>
          </p:cNvPr>
          <p:cNvGrpSpPr/>
          <p:nvPr/>
        </p:nvGrpSpPr>
        <p:grpSpPr>
          <a:xfrm>
            <a:off x="4440161" y="1704046"/>
            <a:ext cx="525834" cy="525834"/>
            <a:chOff x="4707487" y="1928080"/>
            <a:chExt cx="525834" cy="525834"/>
          </a:xfrm>
        </p:grpSpPr>
        <p:sp>
          <p:nvSpPr>
            <p:cNvPr id="32" name="Oval 31">
              <a:extLst>
                <a:ext uri="{FF2B5EF4-FFF2-40B4-BE49-F238E27FC236}">
                  <a16:creationId xmlns:a16="http://schemas.microsoft.com/office/drawing/2014/main" id="{3FF5B3B2-9F63-4373-86EB-C1C53DFDCB62}"/>
                </a:ext>
              </a:extLst>
            </p:cNvPr>
            <p:cNvSpPr/>
            <p:nvPr/>
          </p:nvSpPr>
          <p:spPr bwMode="auto">
            <a:xfrm>
              <a:off x="4707487" y="1928080"/>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9" name="Commitments_EC4D" title="Icon of a handshake">
              <a:extLst>
                <a:ext uri="{FF2B5EF4-FFF2-40B4-BE49-F238E27FC236}">
                  <a16:creationId xmlns:a16="http://schemas.microsoft.com/office/drawing/2014/main" id="{C491BFF8-67C4-4F65-B85B-2B915B4C3200}"/>
                </a:ext>
              </a:extLst>
            </p:cNvPr>
            <p:cNvSpPr>
              <a:spLocks noChangeAspect="1" noEditPoints="1"/>
            </p:cNvSpPr>
            <p:nvPr/>
          </p:nvSpPr>
          <p:spPr bwMode="auto">
            <a:xfrm>
              <a:off x="4807423" y="2037305"/>
              <a:ext cx="325963" cy="30563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8" name="Oval 47">
            <a:extLst>
              <a:ext uri="{FF2B5EF4-FFF2-40B4-BE49-F238E27FC236}">
                <a16:creationId xmlns:a16="http://schemas.microsoft.com/office/drawing/2014/main" id="{73D2E756-DB90-4362-996E-6D4A0D71FC0D}"/>
              </a:ext>
            </a:extLst>
          </p:cNvPr>
          <p:cNvSpPr/>
          <p:nvPr/>
        </p:nvSpPr>
        <p:spPr bwMode="auto">
          <a:xfrm>
            <a:off x="4440161" y="3807337"/>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048AEDB0-B78B-4C26-8B7B-82CA34F9CCA7}"/>
              </a:ext>
            </a:extLst>
          </p:cNvPr>
          <p:cNvSpPr txBox="1"/>
          <p:nvPr/>
        </p:nvSpPr>
        <p:spPr>
          <a:xfrm>
            <a:off x="5147901" y="3854811"/>
            <a:ext cx="20574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Healthy risk postures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fail-forward cultures</a:t>
            </a:r>
          </a:p>
        </p:txBody>
      </p:sp>
      <p:sp>
        <p:nvSpPr>
          <p:cNvPr id="38" name="TextBox 37">
            <a:extLst>
              <a:ext uri="{FF2B5EF4-FFF2-40B4-BE49-F238E27FC236}">
                <a16:creationId xmlns:a16="http://schemas.microsoft.com/office/drawing/2014/main" id="{27EAFC93-22AC-4CA6-B4E7-095476C6C3D7}"/>
              </a:ext>
            </a:extLst>
          </p:cNvPr>
          <p:cNvSpPr txBox="1"/>
          <p:nvPr/>
        </p:nvSpPr>
        <p:spPr>
          <a:xfrm>
            <a:off x="5147901" y="4663629"/>
            <a:ext cx="217302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baked in from start</a:t>
            </a:r>
          </a:p>
        </p:txBody>
      </p:sp>
      <p:sp>
        <p:nvSpPr>
          <p:cNvPr id="55" name="Oval 54">
            <a:extLst>
              <a:ext uri="{FF2B5EF4-FFF2-40B4-BE49-F238E27FC236}">
                <a16:creationId xmlns:a16="http://schemas.microsoft.com/office/drawing/2014/main" id="{DF130554-9794-4B4D-8A02-2C97188BB0E2}"/>
              </a:ext>
            </a:extLst>
          </p:cNvPr>
          <p:cNvSpPr/>
          <p:nvPr/>
        </p:nvSpPr>
        <p:spPr bwMode="auto">
          <a:xfrm>
            <a:off x="4440161" y="4508434"/>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 name="Oval 5">
            <a:extLst>
              <a:ext uri="{FF2B5EF4-FFF2-40B4-BE49-F238E27FC236}">
                <a16:creationId xmlns:a16="http://schemas.microsoft.com/office/drawing/2014/main" id="{A0604AF0-0D20-DD3A-05F7-FDC05BF960C4}"/>
              </a:ext>
            </a:extLst>
          </p:cNvPr>
          <p:cNvSpPr>
            <a:spLocks/>
          </p:cNvSpPr>
          <p:nvPr/>
        </p:nvSpPr>
        <p:spPr bwMode="auto">
          <a:xfrm>
            <a:off x="588263" y="5910627"/>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A3E2D8EF-FFDD-3663-9727-8F613F065B23}"/>
              </a:ext>
            </a:extLst>
          </p:cNvPr>
          <p:cNvSpPr txBox="1"/>
          <p:nvPr/>
        </p:nvSpPr>
        <p:spPr>
          <a:xfrm>
            <a:off x="1283606" y="6065822"/>
            <a:ext cx="287882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Proprietary systems &amp; capabilities</a:t>
            </a:r>
          </a:p>
        </p:txBody>
      </p:sp>
      <p:sp>
        <p:nvSpPr>
          <p:cNvPr id="43" name="Oval 42">
            <a:extLst>
              <a:ext uri="{FF2B5EF4-FFF2-40B4-BE49-F238E27FC236}">
                <a16:creationId xmlns:a16="http://schemas.microsoft.com/office/drawing/2014/main" id="{029D8F7B-BA51-49B8-A971-5BE3622370A2}"/>
              </a:ext>
            </a:extLst>
          </p:cNvPr>
          <p:cNvSpPr/>
          <p:nvPr/>
        </p:nvSpPr>
        <p:spPr bwMode="auto">
          <a:xfrm>
            <a:off x="4440161" y="3106240"/>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AE18122C-CEF1-21B9-564A-AA9D53654E4F}"/>
              </a:ext>
            </a:extLst>
          </p:cNvPr>
          <p:cNvSpPr txBox="1"/>
          <p:nvPr/>
        </p:nvSpPr>
        <p:spPr>
          <a:xfrm>
            <a:off x="5147901" y="3261435"/>
            <a:ext cx="24031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Open &amp; modular architectures</a:t>
            </a:r>
          </a:p>
        </p:txBody>
      </p:sp>
      <p:sp>
        <p:nvSpPr>
          <p:cNvPr id="15" name="Oval 14">
            <a:extLst>
              <a:ext uri="{FF2B5EF4-FFF2-40B4-BE49-F238E27FC236}">
                <a16:creationId xmlns:a16="http://schemas.microsoft.com/office/drawing/2014/main" id="{4AC64454-564F-ADE0-B6C9-51858C80D89D}"/>
              </a:ext>
            </a:extLst>
          </p:cNvPr>
          <p:cNvSpPr/>
          <p:nvPr/>
        </p:nvSpPr>
        <p:spPr bwMode="auto">
          <a:xfrm>
            <a:off x="4440161" y="5910627"/>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58" name="TextBox 57">
            <a:extLst>
              <a:ext uri="{FF2B5EF4-FFF2-40B4-BE49-F238E27FC236}">
                <a16:creationId xmlns:a16="http://schemas.microsoft.com/office/drawing/2014/main" id="{6DC4F527-6E18-57C4-2063-509DA0F9BDE3}"/>
              </a:ext>
            </a:extLst>
          </p:cNvPr>
          <p:cNvSpPr txBox="1"/>
          <p:nvPr/>
        </p:nvSpPr>
        <p:spPr>
          <a:xfrm>
            <a:off x="5147901" y="5958101"/>
            <a:ext cx="2057486"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open source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commoditized tech</a:t>
            </a:r>
          </a:p>
        </p:txBody>
      </p:sp>
      <p:sp>
        <p:nvSpPr>
          <p:cNvPr id="17" name="Oval 16">
            <a:extLst>
              <a:ext uri="{FF2B5EF4-FFF2-40B4-BE49-F238E27FC236}">
                <a16:creationId xmlns:a16="http://schemas.microsoft.com/office/drawing/2014/main" id="{A90217C1-F0F8-90E6-0F1C-3C96B7318175}"/>
              </a:ext>
            </a:extLst>
          </p:cNvPr>
          <p:cNvSpPr>
            <a:spLocks/>
          </p:cNvSpPr>
          <p:nvPr/>
        </p:nvSpPr>
        <p:spPr bwMode="auto">
          <a:xfrm>
            <a:off x="588263" y="4508434"/>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D71972B6-4F24-80DB-439C-77E31C859489}"/>
              </a:ext>
            </a:extLst>
          </p:cNvPr>
          <p:cNvSpPr txBox="1"/>
          <p:nvPr/>
        </p:nvSpPr>
        <p:spPr>
          <a:xfrm>
            <a:off x="1312357" y="4663629"/>
            <a:ext cx="20023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bolted on at end</a:t>
            </a:r>
          </a:p>
        </p:txBody>
      </p:sp>
      <p:sp>
        <p:nvSpPr>
          <p:cNvPr id="63" name="Oval 62">
            <a:extLst>
              <a:ext uri="{FF2B5EF4-FFF2-40B4-BE49-F238E27FC236}">
                <a16:creationId xmlns:a16="http://schemas.microsoft.com/office/drawing/2014/main" id="{1B6DA72D-3BAC-4A11-B9FB-0EDF38598B55}"/>
              </a:ext>
            </a:extLst>
          </p:cNvPr>
          <p:cNvSpPr>
            <a:spLocks/>
          </p:cNvSpPr>
          <p:nvPr/>
        </p:nvSpPr>
        <p:spPr bwMode="auto">
          <a:xfrm>
            <a:off x="588263" y="5209531"/>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7F48058-BB39-9F39-FB28-180857D32DC7}"/>
              </a:ext>
            </a:extLst>
          </p:cNvPr>
          <p:cNvSpPr txBox="1"/>
          <p:nvPr/>
        </p:nvSpPr>
        <p:spPr>
          <a:xfrm>
            <a:off x="1283663" y="5364726"/>
            <a:ext cx="21405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Evolutionary innovation</a:t>
            </a:r>
          </a:p>
        </p:txBody>
      </p:sp>
      <p:sp>
        <p:nvSpPr>
          <p:cNvPr id="62" name="TextBox 61">
            <a:extLst>
              <a:ext uri="{FF2B5EF4-FFF2-40B4-BE49-F238E27FC236}">
                <a16:creationId xmlns:a16="http://schemas.microsoft.com/office/drawing/2014/main" id="{FA05E1EE-6108-4A84-8F9F-2EBAE61A6938}"/>
              </a:ext>
            </a:extLst>
          </p:cNvPr>
          <p:cNvSpPr txBox="1"/>
          <p:nvPr/>
        </p:nvSpPr>
        <p:spPr>
          <a:xfrm>
            <a:off x="5147901" y="5257005"/>
            <a:ext cx="2281394"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R="0" lvl="0" defTabSz="914400" fontAlgn="auto">
              <a:lnSpc>
                <a:spcPct val="100000"/>
              </a:lnSpc>
              <a:spcBef>
                <a:spcPts val="0"/>
              </a:spcBef>
              <a:spcAft>
                <a:spcPts val="0"/>
              </a:spcAft>
              <a:buClrTx/>
              <a:buSzTx/>
              <a:tabLst/>
              <a:defRPr kumimoji="0" sz="2000" b="0" i="0" u="none" strike="noStrike" cap="none" spc="0" normalizeH="0" baseline="0">
                <a:ln>
                  <a:noFill/>
                </a:ln>
                <a:solidFill>
                  <a:schemeClr val="tx1"/>
                </a:solidFill>
                <a:effectLst/>
                <a:uLnTx/>
                <a:uFillTx/>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Balanced innovation –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evolutionary &amp; revolutionary</a:t>
            </a:r>
          </a:p>
        </p:txBody>
      </p:sp>
      <p:sp>
        <p:nvSpPr>
          <p:cNvPr id="61" name="Oval 60">
            <a:extLst>
              <a:ext uri="{FF2B5EF4-FFF2-40B4-BE49-F238E27FC236}">
                <a16:creationId xmlns:a16="http://schemas.microsoft.com/office/drawing/2014/main" id="{4032748D-5F2B-45FD-89ED-B87BCD9B2B81}"/>
              </a:ext>
            </a:extLst>
          </p:cNvPr>
          <p:cNvSpPr/>
          <p:nvPr/>
        </p:nvSpPr>
        <p:spPr bwMode="auto">
          <a:xfrm>
            <a:off x="4440161" y="5209531"/>
            <a:ext cx="525834" cy="52583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52575A3C-250A-4FCB-A573-E317D2B77D51}"/>
              </a:ext>
            </a:extLst>
          </p:cNvPr>
          <p:cNvCxnSpPr>
            <a:cxnSpLocks/>
          </p:cNvCxnSpPr>
          <p:nvPr/>
        </p:nvCxnSpPr>
        <p:spPr>
          <a:xfrm>
            <a:off x="588263" y="1593068"/>
            <a:ext cx="7369204"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Org_ECA6" title="Icon of three boxes in a bracket chart">
            <a:extLst>
              <a:ext uri="{FF2B5EF4-FFF2-40B4-BE49-F238E27FC236}">
                <a16:creationId xmlns:a16="http://schemas.microsoft.com/office/drawing/2014/main" id="{251C8F99-F55A-4BA7-BFCA-DFAD1D145628}"/>
              </a:ext>
            </a:extLst>
          </p:cNvPr>
          <p:cNvSpPr>
            <a:spLocks noChangeAspect="1" noEditPoints="1"/>
          </p:cNvSpPr>
          <p:nvPr/>
        </p:nvSpPr>
        <p:spPr bwMode="auto">
          <a:xfrm>
            <a:off x="703087" y="3220992"/>
            <a:ext cx="296186" cy="2963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Warning_E7BA" title="Icon of a triangle with an exclaimation point inside">
            <a:extLst>
              <a:ext uri="{FF2B5EF4-FFF2-40B4-BE49-F238E27FC236}">
                <a16:creationId xmlns:a16="http://schemas.microsoft.com/office/drawing/2014/main" id="{0FC4F20A-2E34-4210-AEDE-8271FD6425EA}"/>
              </a:ext>
            </a:extLst>
          </p:cNvPr>
          <p:cNvSpPr>
            <a:spLocks noChangeAspect="1" noEditPoints="1"/>
          </p:cNvSpPr>
          <p:nvPr/>
        </p:nvSpPr>
        <p:spPr bwMode="auto">
          <a:xfrm>
            <a:off x="720664" y="3939672"/>
            <a:ext cx="261032" cy="261164"/>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server_2" title="Icon of a server tower with a padlock on the lower right corner">
            <a:extLst>
              <a:ext uri="{FF2B5EF4-FFF2-40B4-BE49-F238E27FC236}">
                <a16:creationId xmlns:a16="http://schemas.microsoft.com/office/drawing/2014/main" id="{8402871F-620A-42CB-B38B-5AF35A84F5D8}"/>
              </a:ext>
            </a:extLst>
          </p:cNvPr>
          <p:cNvSpPr>
            <a:spLocks noChangeAspect="1" noEditPoints="1"/>
          </p:cNvSpPr>
          <p:nvPr/>
        </p:nvSpPr>
        <p:spPr bwMode="auto">
          <a:xfrm>
            <a:off x="743903" y="4638203"/>
            <a:ext cx="214554" cy="26629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8" name="Lock" title="Icon of a padlock">
            <a:extLst>
              <a:ext uri="{FF2B5EF4-FFF2-40B4-BE49-F238E27FC236}">
                <a16:creationId xmlns:a16="http://schemas.microsoft.com/office/drawing/2014/main" id="{E08E0B51-3963-4446-9C3E-83DC88809146}"/>
              </a:ext>
            </a:extLst>
          </p:cNvPr>
          <p:cNvSpPr>
            <a:spLocks noChangeAspect="1" noEditPoints="1"/>
          </p:cNvSpPr>
          <p:nvPr/>
        </p:nvSpPr>
        <p:spPr bwMode="auto">
          <a:xfrm>
            <a:off x="727372" y="6000505"/>
            <a:ext cx="247616" cy="3460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Freeform 9" title="Icon of a heart with a heartbeat monitor line through the middle">
            <a:extLst>
              <a:ext uri="{FF2B5EF4-FFF2-40B4-BE49-F238E27FC236}">
                <a16:creationId xmlns:a16="http://schemas.microsoft.com/office/drawing/2014/main" id="{C80A5B97-7B80-43F6-B511-C9BC9055721D}"/>
              </a:ext>
            </a:extLst>
          </p:cNvPr>
          <p:cNvSpPr>
            <a:spLocks noChangeAspect="1"/>
          </p:cNvSpPr>
          <p:nvPr/>
        </p:nvSpPr>
        <p:spPr bwMode="auto">
          <a:xfrm>
            <a:off x="4532281" y="3925618"/>
            <a:ext cx="341594" cy="289272"/>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Shield_EA18" title="Icon of a shield">
            <a:extLst>
              <a:ext uri="{FF2B5EF4-FFF2-40B4-BE49-F238E27FC236}">
                <a16:creationId xmlns:a16="http://schemas.microsoft.com/office/drawing/2014/main" id="{AD802388-4039-420C-A76F-CE97CB50A66A}"/>
              </a:ext>
            </a:extLst>
          </p:cNvPr>
          <p:cNvSpPr>
            <a:spLocks noChangeAspect="1"/>
          </p:cNvSpPr>
          <p:nvPr/>
        </p:nvSpPr>
        <p:spPr bwMode="auto">
          <a:xfrm>
            <a:off x="4559772" y="4618778"/>
            <a:ext cx="286612" cy="30514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B2FD1F39-6663-49A9-9DFE-B384CEB4A09B}"/>
              </a:ext>
            </a:extLst>
          </p:cNvPr>
          <p:cNvGrpSpPr/>
          <p:nvPr/>
        </p:nvGrpSpPr>
        <p:grpSpPr>
          <a:xfrm>
            <a:off x="4043070" y="1430361"/>
            <a:ext cx="325416" cy="325414"/>
            <a:chOff x="4106623" y="1430361"/>
            <a:chExt cx="325416" cy="325414"/>
          </a:xfrm>
        </p:grpSpPr>
        <p:sp>
          <p:nvSpPr>
            <p:cNvPr id="69" name="Oval 68">
              <a:extLst>
                <a:ext uri="{FF2B5EF4-FFF2-40B4-BE49-F238E27FC236}">
                  <a16:creationId xmlns:a16="http://schemas.microsoft.com/office/drawing/2014/main" id="{A1CC5901-0235-4E03-9423-BE3F956DCE28}"/>
                </a:ext>
              </a:extLst>
            </p:cNvPr>
            <p:cNvSpPr/>
            <p:nvPr/>
          </p:nvSpPr>
          <p:spPr bwMode="auto">
            <a:xfrm>
              <a:off x="4106623" y="1430361"/>
              <a:ext cx="325416" cy="325414"/>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Arrow: Chevron 69">
              <a:extLst>
                <a:ext uri="{FF2B5EF4-FFF2-40B4-BE49-F238E27FC236}">
                  <a16:creationId xmlns:a16="http://schemas.microsoft.com/office/drawing/2014/main" id="{55E98A59-38AB-4C9A-9C4D-FC850F19C4FC}"/>
                </a:ext>
              </a:extLst>
            </p:cNvPr>
            <p:cNvSpPr/>
            <p:nvPr/>
          </p:nvSpPr>
          <p:spPr bwMode="auto">
            <a:xfrm>
              <a:off x="4195178" y="1503386"/>
              <a:ext cx="167358" cy="179364"/>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0F079B1A-B481-4FE1-8502-38CEAB5960FC}"/>
              </a:ext>
            </a:extLst>
          </p:cNvPr>
          <p:cNvGrpSpPr/>
          <p:nvPr/>
        </p:nvGrpSpPr>
        <p:grpSpPr>
          <a:xfrm>
            <a:off x="4561761" y="2554962"/>
            <a:ext cx="282634" cy="226196"/>
            <a:chOff x="-1227056" y="4866500"/>
            <a:chExt cx="457020" cy="365760"/>
          </a:xfrm>
        </p:grpSpPr>
        <p:sp>
          <p:nvSpPr>
            <p:cNvPr id="93" name="Browser" title="Icon of a browser window">
              <a:extLst>
                <a:ext uri="{FF2B5EF4-FFF2-40B4-BE49-F238E27FC236}">
                  <a16:creationId xmlns:a16="http://schemas.microsoft.com/office/drawing/2014/main" id="{C5EF9E6B-9033-4E84-A672-ADC0BB24133C}"/>
                </a:ext>
              </a:extLst>
            </p:cNvPr>
            <p:cNvSpPr>
              <a:spLocks noChangeAspect="1" noEditPoints="1"/>
            </p:cNvSpPr>
            <p:nvPr/>
          </p:nvSpPr>
          <p:spPr bwMode="auto">
            <a:xfrm>
              <a:off x="-1227056"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Processing_E9F5" title="Icon of two interlocked gears">
              <a:extLst>
                <a:ext uri="{FF2B5EF4-FFF2-40B4-BE49-F238E27FC236}">
                  <a16:creationId xmlns:a16="http://schemas.microsoft.com/office/drawing/2014/main" id="{72C5FEF1-44A6-4E40-908F-94129F32C0A0}"/>
                </a:ext>
              </a:extLst>
            </p:cNvPr>
            <p:cNvSpPr>
              <a:spLocks noChangeAspect="1" noEditPoints="1"/>
            </p:cNvSpPr>
            <p:nvPr/>
          </p:nvSpPr>
          <p:spPr bwMode="auto">
            <a:xfrm>
              <a:off x="-1108475" y="4995266"/>
              <a:ext cx="219859" cy="1914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5" name="binary" title="Icon of binary code, ones and zeros">
            <a:extLst>
              <a:ext uri="{FF2B5EF4-FFF2-40B4-BE49-F238E27FC236}">
                <a16:creationId xmlns:a16="http://schemas.microsoft.com/office/drawing/2014/main" id="{755EEF8D-9D53-4BAE-A44F-1BD196D93FB3}"/>
              </a:ext>
            </a:extLst>
          </p:cNvPr>
          <p:cNvSpPr>
            <a:spLocks noChangeAspect="1" noEditPoints="1"/>
          </p:cNvSpPr>
          <p:nvPr/>
        </p:nvSpPr>
        <p:spPr bwMode="auto">
          <a:xfrm>
            <a:off x="4562717" y="6052343"/>
            <a:ext cx="280722" cy="24240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Graphic 49">
            <a:extLst>
              <a:ext uri="{FF2B5EF4-FFF2-40B4-BE49-F238E27FC236}">
                <a16:creationId xmlns:a16="http://schemas.microsoft.com/office/drawing/2014/main" id="{4DBDFD07-0685-4D21-8C6F-6D6F674AAA34}"/>
              </a:ext>
            </a:extLst>
          </p:cNvPr>
          <p:cNvSpPr/>
          <p:nvPr/>
        </p:nvSpPr>
        <p:spPr>
          <a:xfrm>
            <a:off x="4548025" y="5308774"/>
            <a:ext cx="310106" cy="327349"/>
          </a:xfrm>
          <a:custGeom>
            <a:avLst/>
            <a:gdLst>
              <a:gd name="connsiteX0" fmla="*/ 223171 w 447103"/>
              <a:gd name="connsiteY0" fmla="*/ 0 h 471964"/>
              <a:gd name="connsiteX1" fmla="*/ 223171 w 447103"/>
              <a:gd name="connsiteY1" fmla="*/ 64199 h 471964"/>
              <a:gd name="connsiteX2" fmla="*/ 88487 w 447103"/>
              <a:gd name="connsiteY2" fmla="*/ 42005 h 471964"/>
              <a:gd name="connsiteX3" fmla="*/ 124492 w 447103"/>
              <a:gd name="connsiteY3" fmla="*/ 95155 h 471964"/>
              <a:gd name="connsiteX4" fmla="*/ 63722 w 447103"/>
              <a:gd name="connsiteY4" fmla="*/ 177165 h 471964"/>
              <a:gd name="connsiteX5" fmla="*/ 3048 w 447103"/>
              <a:gd name="connsiteY5" fmla="*/ 156115 h 471964"/>
              <a:gd name="connsiteX6" fmla="*/ 0 w 447103"/>
              <a:gd name="connsiteY6" fmla="*/ 298514 h 471964"/>
              <a:gd name="connsiteX7" fmla="*/ 60865 w 447103"/>
              <a:gd name="connsiteY7" fmla="*/ 278035 h 471964"/>
              <a:gd name="connsiteX8" fmla="*/ 358616 w 447103"/>
              <a:gd name="connsiteY8" fmla="*/ 42005 h 471964"/>
              <a:gd name="connsiteX9" fmla="*/ 322612 w 447103"/>
              <a:gd name="connsiteY9" fmla="*/ 95155 h 471964"/>
              <a:gd name="connsiteX10" fmla="*/ 444056 w 447103"/>
              <a:gd name="connsiteY10" fmla="*/ 156115 h 471964"/>
              <a:gd name="connsiteX11" fmla="*/ 383381 w 447103"/>
              <a:gd name="connsiteY11" fmla="*/ 177165 h 471964"/>
              <a:gd name="connsiteX12" fmla="*/ 447104 w 447103"/>
              <a:gd name="connsiteY12" fmla="*/ 298514 h 471964"/>
              <a:gd name="connsiteX13" fmla="*/ 386239 w 447103"/>
              <a:gd name="connsiteY13" fmla="*/ 278035 h 471964"/>
              <a:gd name="connsiteX14" fmla="*/ 207645 w 447103"/>
              <a:gd name="connsiteY14" fmla="*/ 471869 h 471964"/>
              <a:gd name="connsiteX15" fmla="*/ 174403 w 447103"/>
              <a:gd name="connsiteY15" fmla="*/ 438531 h 471964"/>
              <a:gd name="connsiteX16" fmla="*/ 174403 w 447103"/>
              <a:gd name="connsiteY16" fmla="*/ 403289 h 471964"/>
              <a:gd name="connsiteX17" fmla="*/ 141827 w 447103"/>
              <a:gd name="connsiteY17" fmla="*/ 330327 h 471964"/>
              <a:gd name="connsiteX18" fmla="*/ 130969 w 447103"/>
              <a:gd name="connsiteY18" fmla="*/ 319278 h 471964"/>
              <a:gd name="connsiteX19" fmla="*/ 101632 w 447103"/>
              <a:gd name="connsiteY19" fmla="*/ 238601 h 471964"/>
              <a:gd name="connsiteX20" fmla="*/ 223171 w 447103"/>
              <a:gd name="connsiteY20" fmla="*/ 114776 h 471964"/>
              <a:gd name="connsiteX21" fmla="*/ 344710 w 447103"/>
              <a:gd name="connsiteY21" fmla="*/ 238601 h 471964"/>
              <a:gd name="connsiteX22" fmla="*/ 315373 w 447103"/>
              <a:gd name="connsiteY22" fmla="*/ 319278 h 471964"/>
              <a:gd name="connsiteX23" fmla="*/ 294608 w 447103"/>
              <a:gd name="connsiteY23" fmla="*/ 341567 h 471964"/>
              <a:gd name="connsiteX24" fmla="*/ 270891 w 447103"/>
              <a:gd name="connsiteY24" fmla="*/ 407670 h 471964"/>
              <a:gd name="connsiteX25" fmla="*/ 270891 w 447103"/>
              <a:gd name="connsiteY25" fmla="*/ 438626 h 471964"/>
              <a:gd name="connsiteX26" fmla="*/ 237363 w 447103"/>
              <a:gd name="connsiteY26" fmla="*/ 471964 h 471964"/>
              <a:gd name="connsiteX27" fmla="*/ 207645 w 447103"/>
              <a:gd name="connsiteY27" fmla="*/ 471869 h 471964"/>
              <a:gd name="connsiteX28" fmla="*/ 178689 w 447103"/>
              <a:gd name="connsiteY28" fmla="*/ 387001 h 471964"/>
              <a:gd name="connsiteX29" fmla="*/ 264890 w 447103"/>
              <a:gd name="connsiteY29" fmla="*/ 387001 h 471964"/>
              <a:gd name="connsiteX30" fmla="*/ 182594 w 447103"/>
              <a:gd name="connsiteY30" fmla="*/ 425196 h 471964"/>
              <a:gd name="connsiteX31" fmla="*/ 261461 w 447103"/>
              <a:gd name="connsiteY31" fmla="*/ 425196 h 471964"/>
              <a:gd name="connsiteX32" fmla="*/ 224314 w 447103"/>
              <a:gd name="connsiteY32" fmla="*/ 383572 h 471964"/>
              <a:gd name="connsiteX33" fmla="*/ 224314 w 447103"/>
              <a:gd name="connsiteY33" fmla="*/ 259747 h 471964"/>
              <a:gd name="connsiteX34" fmla="*/ 246031 w 447103"/>
              <a:gd name="connsiteY34" fmla="*/ 237173 h 471964"/>
              <a:gd name="connsiteX35" fmla="*/ 225076 w 447103"/>
              <a:gd name="connsiteY35" fmla="*/ 216217 h 471964"/>
              <a:gd name="connsiteX36" fmla="*/ 204121 w 447103"/>
              <a:gd name="connsiteY36" fmla="*/ 237173 h 471964"/>
              <a:gd name="connsiteX37" fmla="*/ 225076 w 447103"/>
              <a:gd name="connsiteY37" fmla="*/ 258128 h 471964"/>
              <a:gd name="connsiteX38" fmla="*/ 246031 w 447103"/>
              <a:gd name="connsiteY38" fmla="*/ 237173 h 4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7103" h="471964">
                <a:moveTo>
                  <a:pt x="223171" y="0"/>
                </a:moveTo>
                <a:lnTo>
                  <a:pt x="223171" y="64199"/>
                </a:lnTo>
                <a:moveTo>
                  <a:pt x="88487" y="42005"/>
                </a:moveTo>
                <a:lnTo>
                  <a:pt x="124492" y="95155"/>
                </a:lnTo>
                <a:moveTo>
                  <a:pt x="63722" y="177165"/>
                </a:moveTo>
                <a:lnTo>
                  <a:pt x="3048" y="156115"/>
                </a:lnTo>
                <a:moveTo>
                  <a:pt x="0" y="298514"/>
                </a:moveTo>
                <a:lnTo>
                  <a:pt x="60865" y="278035"/>
                </a:lnTo>
                <a:moveTo>
                  <a:pt x="358616" y="42005"/>
                </a:moveTo>
                <a:lnTo>
                  <a:pt x="322612" y="95155"/>
                </a:lnTo>
                <a:moveTo>
                  <a:pt x="444056" y="156115"/>
                </a:moveTo>
                <a:lnTo>
                  <a:pt x="383381" y="177165"/>
                </a:lnTo>
                <a:moveTo>
                  <a:pt x="447104" y="298514"/>
                </a:moveTo>
                <a:lnTo>
                  <a:pt x="386239" y="278035"/>
                </a:lnTo>
                <a:moveTo>
                  <a:pt x="207645" y="471869"/>
                </a:moveTo>
                <a:cubicBezTo>
                  <a:pt x="189262" y="471773"/>
                  <a:pt x="174403" y="456819"/>
                  <a:pt x="174403" y="438531"/>
                </a:cubicBezTo>
                <a:lnTo>
                  <a:pt x="174403" y="403289"/>
                </a:lnTo>
                <a:cubicBezTo>
                  <a:pt x="174403" y="359093"/>
                  <a:pt x="141827" y="330327"/>
                  <a:pt x="141827" y="330327"/>
                </a:cubicBezTo>
                <a:cubicBezTo>
                  <a:pt x="130969" y="319278"/>
                  <a:pt x="130969" y="319278"/>
                  <a:pt x="130969" y="319278"/>
                </a:cubicBezTo>
                <a:cubicBezTo>
                  <a:pt x="112490" y="298228"/>
                  <a:pt x="101632" y="269558"/>
                  <a:pt x="101632" y="238601"/>
                </a:cubicBezTo>
                <a:cubicBezTo>
                  <a:pt x="101632" y="170021"/>
                  <a:pt x="155924" y="114776"/>
                  <a:pt x="223171" y="114776"/>
                </a:cubicBezTo>
                <a:cubicBezTo>
                  <a:pt x="290417" y="114776"/>
                  <a:pt x="344710" y="170021"/>
                  <a:pt x="344710" y="238601"/>
                </a:cubicBezTo>
                <a:cubicBezTo>
                  <a:pt x="344710" y="269558"/>
                  <a:pt x="333851" y="298323"/>
                  <a:pt x="315373" y="319278"/>
                </a:cubicBezTo>
                <a:lnTo>
                  <a:pt x="294608" y="341567"/>
                </a:lnTo>
                <a:cubicBezTo>
                  <a:pt x="282988" y="357092"/>
                  <a:pt x="270891" y="379952"/>
                  <a:pt x="270891" y="407670"/>
                </a:cubicBezTo>
                <a:lnTo>
                  <a:pt x="270891" y="438626"/>
                </a:lnTo>
                <a:cubicBezTo>
                  <a:pt x="270891" y="457105"/>
                  <a:pt x="255842" y="472059"/>
                  <a:pt x="237363" y="471964"/>
                </a:cubicBezTo>
                <a:lnTo>
                  <a:pt x="207645" y="471869"/>
                </a:lnTo>
                <a:close/>
                <a:moveTo>
                  <a:pt x="178689" y="387001"/>
                </a:moveTo>
                <a:lnTo>
                  <a:pt x="264890" y="387001"/>
                </a:lnTo>
                <a:moveTo>
                  <a:pt x="182594" y="425196"/>
                </a:moveTo>
                <a:lnTo>
                  <a:pt x="261461" y="425196"/>
                </a:lnTo>
                <a:moveTo>
                  <a:pt x="224314" y="383572"/>
                </a:moveTo>
                <a:lnTo>
                  <a:pt x="224314" y="259747"/>
                </a:lnTo>
                <a:moveTo>
                  <a:pt x="246031" y="237173"/>
                </a:moveTo>
                <a:cubicBezTo>
                  <a:pt x="246031" y="225647"/>
                  <a:pt x="236696" y="216217"/>
                  <a:pt x="225076" y="216217"/>
                </a:cubicBezTo>
                <a:cubicBezTo>
                  <a:pt x="213455" y="216217"/>
                  <a:pt x="204121" y="225552"/>
                  <a:pt x="204121" y="237173"/>
                </a:cubicBezTo>
                <a:cubicBezTo>
                  <a:pt x="204121" y="248698"/>
                  <a:pt x="213455" y="258128"/>
                  <a:pt x="225076" y="258128"/>
                </a:cubicBezTo>
                <a:cubicBezTo>
                  <a:pt x="236696" y="258128"/>
                  <a:pt x="246031" y="248698"/>
                  <a:pt x="246031" y="23717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23" name="Group 122">
            <a:extLst>
              <a:ext uri="{FF2B5EF4-FFF2-40B4-BE49-F238E27FC236}">
                <a16:creationId xmlns:a16="http://schemas.microsoft.com/office/drawing/2014/main" id="{18C8223D-B9B6-4B11-8F39-D46AE01B3A0A}"/>
              </a:ext>
            </a:extLst>
          </p:cNvPr>
          <p:cNvGrpSpPr/>
          <p:nvPr/>
        </p:nvGrpSpPr>
        <p:grpSpPr>
          <a:xfrm>
            <a:off x="4534841" y="3196582"/>
            <a:ext cx="336474" cy="345151"/>
            <a:chOff x="2260864" y="3063186"/>
            <a:chExt cx="298994" cy="306705"/>
          </a:xfrm>
        </p:grpSpPr>
        <p:sp>
          <p:nvSpPr>
            <p:cNvPr id="124" name="Freeform: Shape 123">
              <a:extLst>
                <a:ext uri="{FF2B5EF4-FFF2-40B4-BE49-F238E27FC236}">
                  <a16:creationId xmlns:a16="http://schemas.microsoft.com/office/drawing/2014/main" id="{29928BD1-8C8D-4FAA-B2D7-8DB37E2CB075}"/>
                </a:ext>
              </a:extLst>
            </p:cNvPr>
            <p:cNvSpPr/>
            <p:nvPr/>
          </p:nvSpPr>
          <p:spPr>
            <a:xfrm>
              <a:off x="2260864" y="3063186"/>
              <a:ext cx="152400" cy="152400"/>
            </a:xfrm>
            <a:custGeom>
              <a:avLst/>
              <a:gdLst>
                <a:gd name="connsiteX0" fmla="*/ 117845 w 152400"/>
                <a:gd name="connsiteY0" fmla="*/ 88318 h 152400"/>
                <a:gd name="connsiteX1" fmla="*/ 126418 w 152400"/>
                <a:gd name="connsiteY1" fmla="*/ 99748 h 152400"/>
                <a:gd name="connsiteX2" fmla="*/ 127370 w 152400"/>
                <a:gd name="connsiteY2" fmla="*/ 99748 h 152400"/>
                <a:gd name="connsiteX3" fmla="*/ 150230 w 152400"/>
                <a:gd name="connsiteY3" fmla="*/ 63553 h 152400"/>
                <a:gd name="connsiteX4" fmla="*/ 114035 w 152400"/>
                <a:gd name="connsiteY4" fmla="*/ 39740 h 152400"/>
                <a:gd name="connsiteX5" fmla="*/ 114035 w 152400"/>
                <a:gd name="connsiteY5" fmla="*/ 38788 h 152400"/>
                <a:gd name="connsiteX6" fmla="*/ 125465 w 152400"/>
                <a:gd name="connsiteY6" fmla="*/ 31168 h 152400"/>
                <a:gd name="connsiteX7" fmla="*/ 121655 w 152400"/>
                <a:gd name="connsiteY7" fmla="*/ 14975 h 152400"/>
                <a:gd name="connsiteX8" fmla="*/ 101653 w 152400"/>
                <a:gd name="connsiteY8" fmla="*/ 17833 h 152400"/>
                <a:gd name="connsiteX9" fmla="*/ 100700 w 152400"/>
                <a:gd name="connsiteY9" fmla="*/ 29263 h 152400"/>
                <a:gd name="connsiteX10" fmla="*/ 99748 w 152400"/>
                <a:gd name="connsiteY10" fmla="*/ 30215 h 152400"/>
                <a:gd name="connsiteX11" fmla="*/ 62600 w 152400"/>
                <a:gd name="connsiteY11" fmla="*/ 7355 h 152400"/>
                <a:gd name="connsiteX12" fmla="*/ 7355 w 152400"/>
                <a:gd name="connsiteY12" fmla="*/ 94985 h 152400"/>
                <a:gd name="connsiteX13" fmla="*/ 43550 w 152400"/>
                <a:gd name="connsiteY13" fmla="*/ 117845 h 152400"/>
                <a:gd name="connsiteX14" fmla="*/ 43550 w 152400"/>
                <a:gd name="connsiteY14" fmla="*/ 118798 h 152400"/>
                <a:gd name="connsiteX15" fmla="*/ 38788 w 152400"/>
                <a:gd name="connsiteY15" fmla="*/ 120703 h 152400"/>
                <a:gd name="connsiteX16" fmla="*/ 38788 w 152400"/>
                <a:gd name="connsiteY16" fmla="*/ 120703 h 152400"/>
                <a:gd name="connsiteX17" fmla="*/ 35930 w 152400"/>
                <a:gd name="connsiteY17" fmla="*/ 122608 h 152400"/>
                <a:gd name="connsiteX18" fmla="*/ 35930 w 152400"/>
                <a:gd name="connsiteY18" fmla="*/ 122608 h 152400"/>
                <a:gd name="connsiteX19" fmla="*/ 34025 w 152400"/>
                <a:gd name="connsiteY19" fmla="*/ 125465 h 152400"/>
                <a:gd name="connsiteX20" fmla="*/ 37835 w 152400"/>
                <a:gd name="connsiteY20" fmla="*/ 143563 h 152400"/>
                <a:gd name="connsiteX21" fmla="*/ 38788 w 152400"/>
                <a:gd name="connsiteY21" fmla="*/ 144515 h 152400"/>
                <a:gd name="connsiteX22" fmla="*/ 56885 w 152400"/>
                <a:gd name="connsiteY22" fmla="*/ 140705 h 152400"/>
                <a:gd name="connsiteX23" fmla="*/ 56885 w 152400"/>
                <a:gd name="connsiteY23" fmla="*/ 140705 h 152400"/>
                <a:gd name="connsiteX24" fmla="*/ 58790 w 152400"/>
                <a:gd name="connsiteY24" fmla="*/ 133085 h 152400"/>
                <a:gd name="connsiteX25" fmla="*/ 57838 w 152400"/>
                <a:gd name="connsiteY25" fmla="*/ 128323 h 152400"/>
                <a:gd name="connsiteX26" fmla="*/ 58790 w 152400"/>
                <a:gd name="connsiteY26" fmla="*/ 127370 h 152400"/>
                <a:gd name="connsiteX27" fmla="*/ 94985 w 152400"/>
                <a:gd name="connsiteY27" fmla="*/ 150230 h 152400"/>
                <a:gd name="connsiteX28" fmla="*/ 117845 w 152400"/>
                <a:gd name="connsiteY28" fmla="*/ 114035 h 152400"/>
                <a:gd name="connsiteX29" fmla="*/ 116893 w 152400"/>
                <a:gd name="connsiteY29" fmla="*/ 113083 h 152400"/>
                <a:gd name="connsiteX30" fmla="*/ 104510 w 152400"/>
                <a:gd name="connsiteY30" fmla="*/ 112130 h 152400"/>
                <a:gd name="connsiteX31" fmla="*/ 101653 w 152400"/>
                <a:gd name="connsiteY31" fmla="*/ 92128 h 152400"/>
                <a:gd name="connsiteX32" fmla="*/ 117845 w 152400"/>
                <a:gd name="connsiteY32" fmla="*/ 8831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400" h="152400">
                  <a:moveTo>
                    <a:pt x="117845" y="88318"/>
                  </a:moveTo>
                  <a:cubicBezTo>
                    <a:pt x="122608" y="90223"/>
                    <a:pt x="125465" y="94985"/>
                    <a:pt x="126418" y="99748"/>
                  </a:cubicBezTo>
                  <a:cubicBezTo>
                    <a:pt x="126418" y="100700"/>
                    <a:pt x="127370" y="100700"/>
                    <a:pt x="127370" y="99748"/>
                  </a:cubicBezTo>
                  <a:lnTo>
                    <a:pt x="150230" y="63553"/>
                  </a:lnTo>
                  <a:lnTo>
                    <a:pt x="114035" y="39740"/>
                  </a:lnTo>
                  <a:cubicBezTo>
                    <a:pt x="114035" y="39740"/>
                    <a:pt x="114035" y="38788"/>
                    <a:pt x="114035" y="38788"/>
                  </a:cubicBezTo>
                  <a:cubicBezTo>
                    <a:pt x="118798" y="38788"/>
                    <a:pt x="123560" y="35930"/>
                    <a:pt x="125465" y="31168"/>
                  </a:cubicBezTo>
                  <a:cubicBezTo>
                    <a:pt x="127370" y="25453"/>
                    <a:pt x="126418" y="18785"/>
                    <a:pt x="121655" y="14975"/>
                  </a:cubicBezTo>
                  <a:cubicBezTo>
                    <a:pt x="114988" y="10213"/>
                    <a:pt x="105463" y="11165"/>
                    <a:pt x="101653" y="17833"/>
                  </a:cubicBezTo>
                  <a:cubicBezTo>
                    <a:pt x="99748" y="21643"/>
                    <a:pt x="98795" y="25453"/>
                    <a:pt x="100700" y="29263"/>
                  </a:cubicBezTo>
                  <a:cubicBezTo>
                    <a:pt x="100700" y="30215"/>
                    <a:pt x="100700" y="30215"/>
                    <a:pt x="99748" y="30215"/>
                  </a:cubicBezTo>
                  <a:lnTo>
                    <a:pt x="62600" y="7355"/>
                  </a:lnTo>
                  <a:lnTo>
                    <a:pt x="7355" y="94985"/>
                  </a:lnTo>
                  <a:lnTo>
                    <a:pt x="43550" y="117845"/>
                  </a:lnTo>
                  <a:cubicBezTo>
                    <a:pt x="43550" y="117845"/>
                    <a:pt x="43550" y="118798"/>
                    <a:pt x="43550" y="118798"/>
                  </a:cubicBezTo>
                  <a:cubicBezTo>
                    <a:pt x="41645" y="118798"/>
                    <a:pt x="40693" y="119750"/>
                    <a:pt x="38788" y="120703"/>
                  </a:cubicBezTo>
                  <a:cubicBezTo>
                    <a:pt x="38788" y="120703"/>
                    <a:pt x="38788" y="120703"/>
                    <a:pt x="38788" y="120703"/>
                  </a:cubicBezTo>
                  <a:cubicBezTo>
                    <a:pt x="37835" y="121655"/>
                    <a:pt x="36883" y="121655"/>
                    <a:pt x="35930" y="122608"/>
                  </a:cubicBezTo>
                  <a:cubicBezTo>
                    <a:pt x="35930" y="122608"/>
                    <a:pt x="35930" y="122608"/>
                    <a:pt x="35930" y="122608"/>
                  </a:cubicBezTo>
                  <a:cubicBezTo>
                    <a:pt x="34978" y="123560"/>
                    <a:pt x="34025" y="124513"/>
                    <a:pt x="34025" y="125465"/>
                  </a:cubicBezTo>
                  <a:cubicBezTo>
                    <a:pt x="30215" y="131180"/>
                    <a:pt x="32120" y="139753"/>
                    <a:pt x="37835" y="143563"/>
                  </a:cubicBezTo>
                  <a:cubicBezTo>
                    <a:pt x="37835" y="143563"/>
                    <a:pt x="38788" y="144515"/>
                    <a:pt x="38788" y="144515"/>
                  </a:cubicBezTo>
                  <a:cubicBezTo>
                    <a:pt x="44503" y="148325"/>
                    <a:pt x="53075" y="146420"/>
                    <a:pt x="56885" y="140705"/>
                  </a:cubicBezTo>
                  <a:cubicBezTo>
                    <a:pt x="56885" y="140705"/>
                    <a:pt x="56885" y="140705"/>
                    <a:pt x="56885" y="140705"/>
                  </a:cubicBezTo>
                  <a:cubicBezTo>
                    <a:pt x="58790" y="137848"/>
                    <a:pt x="58790" y="134990"/>
                    <a:pt x="58790" y="133085"/>
                  </a:cubicBezTo>
                  <a:cubicBezTo>
                    <a:pt x="58790" y="131180"/>
                    <a:pt x="58790" y="130228"/>
                    <a:pt x="57838" y="128323"/>
                  </a:cubicBezTo>
                  <a:cubicBezTo>
                    <a:pt x="57838" y="127370"/>
                    <a:pt x="57838" y="127370"/>
                    <a:pt x="58790" y="127370"/>
                  </a:cubicBezTo>
                  <a:lnTo>
                    <a:pt x="94985" y="150230"/>
                  </a:lnTo>
                  <a:lnTo>
                    <a:pt x="117845" y="114035"/>
                  </a:lnTo>
                  <a:cubicBezTo>
                    <a:pt x="117845" y="113083"/>
                    <a:pt x="117845" y="113083"/>
                    <a:pt x="116893" y="113083"/>
                  </a:cubicBezTo>
                  <a:cubicBezTo>
                    <a:pt x="113083" y="114035"/>
                    <a:pt x="108320" y="114035"/>
                    <a:pt x="104510" y="112130"/>
                  </a:cubicBezTo>
                  <a:cubicBezTo>
                    <a:pt x="97843" y="107368"/>
                    <a:pt x="95938" y="98795"/>
                    <a:pt x="101653" y="92128"/>
                  </a:cubicBezTo>
                  <a:cubicBezTo>
                    <a:pt x="105463" y="87365"/>
                    <a:pt x="112130" y="85460"/>
                    <a:pt x="117845" y="8831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F2A077AA-E588-4B6A-89BA-71D793285DCA}"/>
                </a:ext>
              </a:extLst>
            </p:cNvPr>
            <p:cNvSpPr/>
            <p:nvPr/>
          </p:nvSpPr>
          <p:spPr>
            <a:xfrm>
              <a:off x="2319919" y="3227016"/>
              <a:ext cx="133350" cy="142875"/>
            </a:xfrm>
            <a:custGeom>
              <a:avLst/>
              <a:gdLst>
                <a:gd name="connsiteX0" fmla="*/ 123560 w 133350"/>
                <a:gd name="connsiteY0" fmla="*/ 45455 h 142875"/>
                <a:gd name="connsiteX1" fmla="*/ 111178 w 133350"/>
                <a:gd name="connsiteY1" fmla="*/ 50218 h 142875"/>
                <a:gd name="connsiteX2" fmla="*/ 110225 w 133350"/>
                <a:gd name="connsiteY2" fmla="*/ 50218 h 142875"/>
                <a:gd name="connsiteX3" fmla="*/ 110225 w 133350"/>
                <a:gd name="connsiteY3" fmla="*/ 7355 h 142875"/>
                <a:gd name="connsiteX4" fmla="*/ 67363 w 133350"/>
                <a:gd name="connsiteY4" fmla="*/ 7355 h 142875"/>
                <a:gd name="connsiteX5" fmla="*/ 67363 w 133350"/>
                <a:gd name="connsiteY5" fmla="*/ 8308 h 142875"/>
                <a:gd name="connsiteX6" fmla="*/ 72125 w 133350"/>
                <a:gd name="connsiteY6" fmla="*/ 21643 h 142875"/>
                <a:gd name="connsiteX7" fmla="*/ 59743 w 133350"/>
                <a:gd name="connsiteY7" fmla="*/ 33073 h 142875"/>
                <a:gd name="connsiteX8" fmla="*/ 44503 w 133350"/>
                <a:gd name="connsiteY8" fmla="*/ 19738 h 142875"/>
                <a:gd name="connsiteX9" fmla="*/ 50218 w 133350"/>
                <a:gd name="connsiteY9" fmla="*/ 9260 h 142875"/>
                <a:gd name="connsiteX10" fmla="*/ 50218 w 133350"/>
                <a:gd name="connsiteY10" fmla="*/ 8308 h 142875"/>
                <a:gd name="connsiteX11" fmla="*/ 7355 w 133350"/>
                <a:gd name="connsiteY11" fmla="*/ 8308 h 142875"/>
                <a:gd name="connsiteX12" fmla="*/ 7355 w 133350"/>
                <a:gd name="connsiteY12" fmla="*/ 112130 h 142875"/>
                <a:gd name="connsiteX13" fmla="*/ 50218 w 133350"/>
                <a:gd name="connsiteY13" fmla="*/ 112130 h 142875"/>
                <a:gd name="connsiteX14" fmla="*/ 50218 w 133350"/>
                <a:gd name="connsiteY14" fmla="*/ 113083 h 142875"/>
                <a:gd name="connsiteX15" fmla="*/ 45455 w 133350"/>
                <a:gd name="connsiteY15" fmla="*/ 127370 h 142875"/>
                <a:gd name="connsiteX16" fmla="*/ 55933 w 133350"/>
                <a:gd name="connsiteY16" fmla="*/ 136895 h 142875"/>
                <a:gd name="connsiteX17" fmla="*/ 72125 w 133350"/>
                <a:gd name="connsiteY17" fmla="*/ 123560 h 142875"/>
                <a:gd name="connsiteX18" fmla="*/ 67363 w 133350"/>
                <a:gd name="connsiteY18" fmla="*/ 113083 h 142875"/>
                <a:gd name="connsiteX19" fmla="*/ 67363 w 133350"/>
                <a:gd name="connsiteY19" fmla="*/ 112130 h 142875"/>
                <a:gd name="connsiteX20" fmla="*/ 110225 w 133350"/>
                <a:gd name="connsiteY20" fmla="*/ 112130 h 142875"/>
                <a:gd name="connsiteX21" fmla="*/ 110225 w 133350"/>
                <a:gd name="connsiteY21" fmla="*/ 69268 h 142875"/>
                <a:gd name="connsiteX22" fmla="*/ 111178 w 133350"/>
                <a:gd name="connsiteY22" fmla="*/ 69268 h 142875"/>
                <a:gd name="connsiteX23" fmla="*/ 121655 w 133350"/>
                <a:gd name="connsiteY23" fmla="*/ 74030 h 142875"/>
                <a:gd name="connsiteX24" fmla="*/ 134990 w 133350"/>
                <a:gd name="connsiteY24" fmla="*/ 58790 h 142875"/>
                <a:gd name="connsiteX25" fmla="*/ 123560 w 133350"/>
                <a:gd name="connsiteY25" fmla="*/ 454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350" h="142875">
                  <a:moveTo>
                    <a:pt x="123560" y="45455"/>
                  </a:moveTo>
                  <a:cubicBezTo>
                    <a:pt x="118798" y="44503"/>
                    <a:pt x="114035" y="46408"/>
                    <a:pt x="111178" y="50218"/>
                  </a:cubicBezTo>
                  <a:cubicBezTo>
                    <a:pt x="111178" y="50218"/>
                    <a:pt x="110225" y="50218"/>
                    <a:pt x="110225" y="50218"/>
                  </a:cubicBezTo>
                  <a:lnTo>
                    <a:pt x="110225" y="7355"/>
                  </a:lnTo>
                  <a:lnTo>
                    <a:pt x="67363" y="7355"/>
                  </a:lnTo>
                  <a:cubicBezTo>
                    <a:pt x="66410" y="7355"/>
                    <a:pt x="66410" y="8308"/>
                    <a:pt x="67363" y="8308"/>
                  </a:cubicBezTo>
                  <a:cubicBezTo>
                    <a:pt x="71173" y="11165"/>
                    <a:pt x="73078" y="15928"/>
                    <a:pt x="72125" y="21643"/>
                  </a:cubicBezTo>
                  <a:cubicBezTo>
                    <a:pt x="71173" y="27358"/>
                    <a:pt x="66410" y="32120"/>
                    <a:pt x="59743" y="33073"/>
                  </a:cubicBezTo>
                  <a:cubicBezTo>
                    <a:pt x="51170" y="34025"/>
                    <a:pt x="44503" y="27358"/>
                    <a:pt x="44503" y="19738"/>
                  </a:cubicBezTo>
                  <a:cubicBezTo>
                    <a:pt x="44503" y="14975"/>
                    <a:pt x="46408" y="11165"/>
                    <a:pt x="50218" y="9260"/>
                  </a:cubicBezTo>
                  <a:cubicBezTo>
                    <a:pt x="50218" y="9260"/>
                    <a:pt x="50218" y="8308"/>
                    <a:pt x="50218" y="8308"/>
                  </a:cubicBezTo>
                  <a:lnTo>
                    <a:pt x="7355" y="8308"/>
                  </a:lnTo>
                  <a:lnTo>
                    <a:pt x="7355" y="112130"/>
                  </a:lnTo>
                  <a:lnTo>
                    <a:pt x="50218" y="112130"/>
                  </a:lnTo>
                  <a:cubicBezTo>
                    <a:pt x="51170" y="112130"/>
                    <a:pt x="51170" y="113083"/>
                    <a:pt x="50218" y="113083"/>
                  </a:cubicBezTo>
                  <a:cubicBezTo>
                    <a:pt x="46408" y="115940"/>
                    <a:pt x="44503" y="121655"/>
                    <a:pt x="45455" y="127370"/>
                  </a:cubicBezTo>
                  <a:cubicBezTo>
                    <a:pt x="46408" y="132133"/>
                    <a:pt x="51170" y="135943"/>
                    <a:pt x="55933" y="136895"/>
                  </a:cubicBezTo>
                  <a:cubicBezTo>
                    <a:pt x="64505" y="138800"/>
                    <a:pt x="72125" y="132133"/>
                    <a:pt x="72125" y="123560"/>
                  </a:cubicBezTo>
                  <a:cubicBezTo>
                    <a:pt x="72125" y="118798"/>
                    <a:pt x="70220" y="114988"/>
                    <a:pt x="67363" y="113083"/>
                  </a:cubicBezTo>
                  <a:cubicBezTo>
                    <a:pt x="67363" y="113083"/>
                    <a:pt x="67363" y="112130"/>
                    <a:pt x="67363" y="112130"/>
                  </a:cubicBezTo>
                  <a:lnTo>
                    <a:pt x="110225" y="112130"/>
                  </a:lnTo>
                  <a:lnTo>
                    <a:pt x="110225" y="69268"/>
                  </a:lnTo>
                  <a:cubicBezTo>
                    <a:pt x="110225" y="68315"/>
                    <a:pt x="111178" y="68315"/>
                    <a:pt x="111178" y="69268"/>
                  </a:cubicBezTo>
                  <a:cubicBezTo>
                    <a:pt x="114035" y="72125"/>
                    <a:pt x="117845" y="74030"/>
                    <a:pt x="121655" y="74030"/>
                  </a:cubicBezTo>
                  <a:cubicBezTo>
                    <a:pt x="129275" y="74030"/>
                    <a:pt x="135943" y="67363"/>
                    <a:pt x="134990" y="58790"/>
                  </a:cubicBezTo>
                  <a:cubicBezTo>
                    <a:pt x="134038" y="51170"/>
                    <a:pt x="130228" y="46408"/>
                    <a:pt x="123560" y="4545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141553D4-451E-4F0D-B1AD-B92CA34A3C3B}"/>
                </a:ext>
              </a:extLst>
            </p:cNvPr>
            <p:cNvSpPr/>
            <p:nvPr/>
          </p:nvSpPr>
          <p:spPr>
            <a:xfrm>
              <a:off x="2422789" y="3227016"/>
              <a:ext cx="114300" cy="114300"/>
            </a:xfrm>
            <a:custGeom>
              <a:avLst/>
              <a:gdLst>
                <a:gd name="connsiteX0" fmla="*/ 67363 w 114300"/>
                <a:gd name="connsiteY0" fmla="*/ 8308 h 114300"/>
                <a:gd name="connsiteX1" fmla="*/ 72125 w 114300"/>
                <a:gd name="connsiteY1" fmla="*/ 21643 h 114300"/>
                <a:gd name="connsiteX2" fmla="*/ 59743 w 114300"/>
                <a:gd name="connsiteY2" fmla="*/ 33073 h 114300"/>
                <a:gd name="connsiteX3" fmla="*/ 44503 w 114300"/>
                <a:gd name="connsiteY3" fmla="*/ 19738 h 114300"/>
                <a:gd name="connsiteX4" fmla="*/ 50218 w 114300"/>
                <a:gd name="connsiteY4" fmla="*/ 9260 h 114300"/>
                <a:gd name="connsiteX5" fmla="*/ 50218 w 114300"/>
                <a:gd name="connsiteY5" fmla="*/ 8308 h 114300"/>
                <a:gd name="connsiteX6" fmla="*/ 7355 w 114300"/>
                <a:gd name="connsiteY6" fmla="*/ 8308 h 114300"/>
                <a:gd name="connsiteX7" fmla="*/ 7355 w 114300"/>
                <a:gd name="connsiteY7" fmla="*/ 51170 h 114300"/>
                <a:gd name="connsiteX8" fmla="*/ 8308 w 114300"/>
                <a:gd name="connsiteY8" fmla="*/ 51170 h 114300"/>
                <a:gd name="connsiteX9" fmla="*/ 21643 w 114300"/>
                <a:gd name="connsiteY9" fmla="*/ 46408 h 114300"/>
                <a:gd name="connsiteX10" fmla="*/ 33073 w 114300"/>
                <a:gd name="connsiteY10" fmla="*/ 58790 h 114300"/>
                <a:gd name="connsiteX11" fmla="*/ 19738 w 114300"/>
                <a:gd name="connsiteY11" fmla="*/ 74030 h 114300"/>
                <a:gd name="connsiteX12" fmla="*/ 9260 w 114300"/>
                <a:gd name="connsiteY12" fmla="*/ 69268 h 114300"/>
                <a:gd name="connsiteX13" fmla="*/ 8308 w 114300"/>
                <a:gd name="connsiteY13" fmla="*/ 69268 h 114300"/>
                <a:gd name="connsiteX14" fmla="*/ 8308 w 114300"/>
                <a:gd name="connsiteY14" fmla="*/ 112130 h 114300"/>
                <a:gd name="connsiteX15" fmla="*/ 112130 w 114300"/>
                <a:gd name="connsiteY15" fmla="*/ 112130 h 114300"/>
                <a:gd name="connsiteX16" fmla="*/ 112130 w 114300"/>
                <a:gd name="connsiteY16" fmla="*/ 7355 h 114300"/>
                <a:gd name="connsiteX17" fmla="*/ 69268 w 114300"/>
                <a:gd name="connsiteY17" fmla="*/ 7355 h 114300"/>
                <a:gd name="connsiteX18" fmla="*/ 67363 w 114300"/>
                <a:gd name="connsiteY18" fmla="*/ 83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 h="114300">
                  <a:moveTo>
                    <a:pt x="67363" y="8308"/>
                  </a:moveTo>
                  <a:cubicBezTo>
                    <a:pt x="71173" y="11165"/>
                    <a:pt x="73078" y="15928"/>
                    <a:pt x="72125" y="21643"/>
                  </a:cubicBezTo>
                  <a:cubicBezTo>
                    <a:pt x="71173" y="27358"/>
                    <a:pt x="66410" y="32120"/>
                    <a:pt x="59743" y="33073"/>
                  </a:cubicBezTo>
                  <a:cubicBezTo>
                    <a:pt x="51170" y="34025"/>
                    <a:pt x="44503" y="27358"/>
                    <a:pt x="44503" y="19738"/>
                  </a:cubicBezTo>
                  <a:cubicBezTo>
                    <a:pt x="44503" y="14975"/>
                    <a:pt x="46408" y="11165"/>
                    <a:pt x="50218" y="9260"/>
                  </a:cubicBezTo>
                  <a:cubicBezTo>
                    <a:pt x="50218" y="9260"/>
                    <a:pt x="50218" y="8308"/>
                    <a:pt x="50218" y="8308"/>
                  </a:cubicBezTo>
                  <a:lnTo>
                    <a:pt x="7355" y="8308"/>
                  </a:lnTo>
                  <a:lnTo>
                    <a:pt x="7355" y="51170"/>
                  </a:lnTo>
                  <a:cubicBezTo>
                    <a:pt x="7355" y="52123"/>
                    <a:pt x="8308" y="52123"/>
                    <a:pt x="8308" y="51170"/>
                  </a:cubicBezTo>
                  <a:cubicBezTo>
                    <a:pt x="11165" y="47360"/>
                    <a:pt x="15928" y="45455"/>
                    <a:pt x="21643" y="46408"/>
                  </a:cubicBezTo>
                  <a:cubicBezTo>
                    <a:pt x="27358" y="47360"/>
                    <a:pt x="32120" y="52123"/>
                    <a:pt x="33073" y="58790"/>
                  </a:cubicBezTo>
                  <a:cubicBezTo>
                    <a:pt x="34025" y="67363"/>
                    <a:pt x="27358" y="74030"/>
                    <a:pt x="19738" y="74030"/>
                  </a:cubicBezTo>
                  <a:cubicBezTo>
                    <a:pt x="14975" y="74030"/>
                    <a:pt x="11165" y="72125"/>
                    <a:pt x="9260" y="69268"/>
                  </a:cubicBezTo>
                  <a:cubicBezTo>
                    <a:pt x="9260" y="69268"/>
                    <a:pt x="8308" y="69268"/>
                    <a:pt x="8308" y="69268"/>
                  </a:cubicBezTo>
                  <a:lnTo>
                    <a:pt x="8308" y="112130"/>
                  </a:lnTo>
                  <a:lnTo>
                    <a:pt x="112130" y="112130"/>
                  </a:lnTo>
                  <a:lnTo>
                    <a:pt x="112130" y="7355"/>
                  </a:lnTo>
                  <a:lnTo>
                    <a:pt x="69268" y="7355"/>
                  </a:lnTo>
                  <a:cubicBezTo>
                    <a:pt x="67363" y="7355"/>
                    <a:pt x="66410" y="7355"/>
                    <a:pt x="67363" y="8308"/>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035AB4E8-5D62-4102-80C7-4E08728B3932}"/>
                </a:ext>
              </a:extLst>
            </p:cNvPr>
            <p:cNvSpPr/>
            <p:nvPr/>
          </p:nvSpPr>
          <p:spPr>
            <a:xfrm>
              <a:off x="2397933" y="3123194"/>
              <a:ext cx="161925" cy="142875"/>
            </a:xfrm>
            <a:custGeom>
              <a:avLst/>
              <a:gdLst>
                <a:gd name="connsiteX0" fmla="*/ 149369 w 161925"/>
                <a:gd name="connsiteY0" fmla="*/ 45455 h 142875"/>
                <a:gd name="connsiteX1" fmla="*/ 136986 w 161925"/>
                <a:gd name="connsiteY1" fmla="*/ 50218 h 142875"/>
                <a:gd name="connsiteX2" fmla="*/ 136034 w 161925"/>
                <a:gd name="connsiteY2" fmla="*/ 50218 h 142875"/>
                <a:gd name="connsiteX3" fmla="*/ 136034 w 161925"/>
                <a:gd name="connsiteY3" fmla="*/ 7355 h 142875"/>
                <a:gd name="connsiteX4" fmla="*/ 93171 w 161925"/>
                <a:gd name="connsiteY4" fmla="*/ 7355 h 142875"/>
                <a:gd name="connsiteX5" fmla="*/ 93171 w 161925"/>
                <a:gd name="connsiteY5" fmla="*/ 8308 h 142875"/>
                <a:gd name="connsiteX6" fmla="*/ 97934 w 161925"/>
                <a:gd name="connsiteY6" fmla="*/ 21643 h 142875"/>
                <a:gd name="connsiteX7" fmla="*/ 85551 w 161925"/>
                <a:gd name="connsiteY7" fmla="*/ 33073 h 142875"/>
                <a:gd name="connsiteX8" fmla="*/ 70311 w 161925"/>
                <a:gd name="connsiteY8" fmla="*/ 19738 h 142875"/>
                <a:gd name="connsiteX9" fmla="*/ 76026 w 161925"/>
                <a:gd name="connsiteY9" fmla="*/ 9260 h 142875"/>
                <a:gd name="connsiteX10" fmla="*/ 76026 w 161925"/>
                <a:gd name="connsiteY10" fmla="*/ 8308 h 142875"/>
                <a:gd name="connsiteX11" fmla="*/ 33164 w 161925"/>
                <a:gd name="connsiteY11" fmla="*/ 8308 h 142875"/>
                <a:gd name="connsiteX12" fmla="*/ 33164 w 161925"/>
                <a:gd name="connsiteY12" fmla="*/ 51170 h 142875"/>
                <a:gd name="connsiteX13" fmla="*/ 32211 w 161925"/>
                <a:gd name="connsiteY13" fmla="*/ 51170 h 142875"/>
                <a:gd name="connsiteX14" fmla="*/ 18876 w 161925"/>
                <a:gd name="connsiteY14" fmla="*/ 46408 h 142875"/>
                <a:gd name="connsiteX15" fmla="*/ 7446 w 161925"/>
                <a:gd name="connsiteY15" fmla="*/ 58790 h 142875"/>
                <a:gd name="connsiteX16" fmla="*/ 20781 w 161925"/>
                <a:gd name="connsiteY16" fmla="*/ 74030 h 142875"/>
                <a:gd name="connsiteX17" fmla="*/ 31259 w 161925"/>
                <a:gd name="connsiteY17" fmla="*/ 69268 h 142875"/>
                <a:gd name="connsiteX18" fmla="*/ 32211 w 161925"/>
                <a:gd name="connsiteY18" fmla="*/ 69268 h 142875"/>
                <a:gd name="connsiteX19" fmla="*/ 32211 w 161925"/>
                <a:gd name="connsiteY19" fmla="*/ 112130 h 142875"/>
                <a:gd name="connsiteX20" fmla="*/ 75074 w 161925"/>
                <a:gd name="connsiteY20" fmla="*/ 112130 h 142875"/>
                <a:gd name="connsiteX21" fmla="*/ 75074 w 161925"/>
                <a:gd name="connsiteY21" fmla="*/ 113083 h 142875"/>
                <a:gd name="connsiteX22" fmla="*/ 70311 w 161925"/>
                <a:gd name="connsiteY22" fmla="*/ 126418 h 142875"/>
                <a:gd name="connsiteX23" fmla="*/ 82694 w 161925"/>
                <a:gd name="connsiteY23" fmla="*/ 137848 h 142875"/>
                <a:gd name="connsiteX24" fmla="*/ 97934 w 161925"/>
                <a:gd name="connsiteY24" fmla="*/ 124513 h 142875"/>
                <a:gd name="connsiteX25" fmla="*/ 93171 w 161925"/>
                <a:gd name="connsiteY25" fmla="*/ 114035 h 142875"/>
                <a:gd name="connsiteX26" fmla="*/ 93171 w 161925"/>
                <a:gd name="connsiteY26" fmla="*/ 113083 h 142875"/>
                <a:gd name="connsiteX27" fmla="*/ 136034 w 161925"/>
                <a:gd name="connsiteY27" fmla="*/ 113083 h 142875"/>
                <a:gd name="connsiteX28" fmla="*/ 136034 w 161925"/>
                <a:gd name="connsiteY28" fmla="*/ 70220 h 142875"/>
                <a:gd name="connsiteX29" fmla="*/ 136986 w 161925"/>
                <a:gd name="connsiteY29" fmla="*/ 70220 h 142875"/>
                <a:gd name="connsiteX30" fmla="*/ 147464 w 161925"/>
                <a:gd name="connsiteY30" fmla="*/ 74983 h 142875"/>
                <a:gd name="connsiteX31" fmla="*/ 160799 w 161925"/>
                <a:gd name="connsiteY31" fmla="*/ 59743 h 142875"/>
                <a:gd name="connsiteX32" fmla="*/ 149369 w 161925"/>
                <a:gd name="connsiteY32" fmla="*/ 454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25" h="142875">
                  <a:moveTo>
                    <a:pt x="149369" y="45455"/>
                  </a:moveTo>
                  <a:cubicBezTo>
                    <a:pt x="144606" y="44503"/>
                    <a:pt x="139844" y="46408"/>
                    <a:pt x="136986" y="50218"/>
                  </a:cubicBezTo>
                  <a:cubicBezTo>
                    <a:pt x="136986" y="50218"/>
                    <a:pt x="136034" y="50218"/>
                    <a:pt x="136034" y="50218"/>
                  </a:cubicBezTo>
                  <a:lnTo>
                    <a:pt x="136034" y="7355"/>
                  </a:lnTo>
                  <a:lnTo>
                    <a:pt x="93171" y="7355"/>
                  </a:lnTo>
                  <a:cubicBezTo>
                    <a:pt x="92219" y="7355"/>
                    <a:pt x="92219" y="8308"/>
                    <a:pt x="93171" y="8308"/>
                  </a:cubicBezTo>
                  <a:cubicBezTo>
                    <a:pt x="96981" y="11165"/>
                    <a:pt x="98886" y="15928"/>
                    <a:pt x="97934" y="21643"/>
                  </a:cubicBezTo>
                  <a:cubicBezTo>
                    <a:pt x="96981" y="27358"/>
                    <a:pt x="92219" y="32120"/>
                    <a:pt x="85551" y="33073"/>
                  </a:cubicBezTo>
                  <a:cubicBezTo>
                    <a:pt x="76979" y="34025"/>
                    <a:pt x="70311" y="27358"/>
                    <a:pt x="70311" y="19738"/>
                  </a:cubicBezTo>
                  <a:cubicBezTo>
                    <a:pt x="70311" y="14975"/>
                    <a:pt x="72216" y="11165"/>
                    <a:pt x="76026" y="9260"/>
                  </a:cubicBezTo>
                  <a:cubicBezTo>
                    <a:pt x="76026" y="9260"/>
                    <a:pt x="76026" y="8308"/>
                    <a:pt x="76026" y="8308"/>
                  </a:cubicBezTo>
                  <a:lnTo>
                    <a:pt x="33164" y="8308"/>
                  </a:lnTo>
                  <a:lnTo>
                    <a:pt x="33164" y="51170"/>
                  </a:lnTo>
                  <a:cubicBezTo>
                    <a:pt x="33164" y="52123"/>
                    <a:pt x="32211" y="52123"/>
                    <a:pt x="32211" y="51170"/>
                  </a:cubicBezTo>
                  <a:cubicBezTo>
                    <a:pt x="29354" y="47360"/>
                    <a:pt x="24591" y="45455"/>
                    <a:pt x="18876" y="46408"/>
                  </a:cubicBezTo>
                  <a:cubicBezTo>
                    <a:pt x="13161" y="47360"/>
                    <a:pt x="8399" y="52123"/>
                    <a:pt x="7446" y="58790"/>
                  </a:cubicBezTo>
                  <a:cubicBezTo>
                    <a:pt x="6494" y="67363"/>
                    <a:pt x="13161" y="74030"/>
                    <a:pt x="20781" y="74030"/>
                  </a:cubicBezTo>
                  <a:cubicBezTo>
                    <a:pt x="25544" y="74030"/>
                    <a:pt x="28401" y="72125"/>
                    <a:pt x="31259" y="69268"/>
                  </a:cubicBezTo>
                  <a:cubicBezTo>
                    <a:pt x="31259" y="69268"/>
                    <a:pt x="32211" y="69268"/>
                    <a:pt x="32211" y="69268"/>
                  </a:cubicBezTo>
                  <a:lnTo>
                    <a:pt x="32211" y="112130"/>
                  </a:lnTo>
                  <a:lnTo>
                    <a:pt x="75074" y="112130"/>
                  </a:lnTo>
                  <a:cubicBezTo>
                    <a:pt x="76026" y="112130"/>
                    <a:pt x="76026" y="113083"/>
                    <a:pt x="75074" y="113083"/>
                  </a:cubicBezTo>
                  <a:cubicBezTo>
                    <a:pt x="71264" y="115940"/>
                    <a:pt x="69359" y="120703"/>
                    <a:pt x="70311" y="126418"/>
                  </a:cubicBezTo>
                  <a:cubicBezTo>
                    <a:pt x="71264" y="132133"/>
                    <a:pt x="76026" y="136895"/>
                    <a:pt x="82694" y="137848"/>
                  </a:cubicBezTo>
                  <a:cubicBezTo>
                    <a:pt x="91266" y="138800"/>
                    <a:pt x="97934" y="132133"/>
                    <a:pt x="97934" y="124513"/>
                  </a:cubicBezTo>
                  <a:cubicBezTo>
                    <a:pt x="97934" y="119750"/>
                    <a:pt x="96029" y="115940"/>
                    <a:pt x="93171" y="114035"/>
                  </a:cubicBezTo>
                  <a:cubicBezTo>
                    <a:pt x="93171" y="114035"/>
                    <a:pt x="93171" y="113083"/>
                    <a:pt x="93171" y="113083"/>
                  </a:cubicBezTo>
                  <a:lnTo>
                    <a:pt x="136034" y="113083"/>
                  </a:lnTo>
                  <a:lnTo>
                    <a:pt x="136034" y="70220"/>
                  </a:lnTo>
                  <a:cubicBezTo>
                    <a:pt x="136034" y="69268"/>
                    <a:pt x="136986" y="69268"/>
                    <a:pt x="136986" y="70220"/>
                  </a:cubicBezTo>
                  <a:cubicBezTo>
                    <a:pt x="139844" y="73078"/>
                    <a:pt x="143654" y="74983"/>
                    <a:pt x="147464" y="74983"/>
                  </a:cubicBezTo>
                  <a:cubicBezTo>
                    <a:pt x="155084" y="74983"/>
                    <a:pt x="161751" y="68315"/>
                    <a:pt x="160799" y="59743"/>
                  </a:cubicBezTo>
                  <a:cubicBezTo>
                    <a:pt x="159846" y="51170"/>
                    <a:pt x="155084" y="46408"/>
                    <a:pt x="149369" y="4545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89" name="Graphic 21">
            <a:extLst>
              <a:ext uri="{FF2B5EF4-FFF2-40B4-BE49-F238E27FC236}">
                <a16:creationId xmlns:a16="http://schemas.microsoft.com/office/drawing/2014/main" id="{5428991F-5372-4A44-98BD-B148EF9DBC60}"/>
              </a:ext>
            </a:extLst>
          </p:cNvPr>
          <p:cNvSpPr/>
          <p:nvPr/>
        </p:nvSpPr>
        <p:spPr>
          <a:xfrm>
            <a:off x="666052" y="2555523"/>
            <a:ext cx="370257" cy="225075"/>
          </a:xfrm>
          <a:custGeom>
            <a:avLst/>
            <a:gdLst>
              <a:gd name="connsiteX0" fmla="*/ 145357 w 929640"/>
              <a:gd name="connsiteY0" fmla="*/ -207 h 565118"/>
              <a:gd name="connsiteX1" fmla="*/ 185838 w 929640"/>
              <a:gd name="connsiteY1" fmla="*/ 40274 h 565118"/>
              <a:gd name="connsiteX2" fmla="*/ 185838 w 929640"/>
              <a:gd name="connsiteY2" fmla="*/ 40369 h 565118"/>
              <a:gd name="connsiteX3" fmla="*/ 185838 w 929640"/>
              <a:gd name="connsiteY3" fmla="*/ 429942 h 565118"/>
              <a:gd name="connsiteX4" fmla="*/ -90 w 929640"/>
              <a:gd name="connsiteY4" fmla="*/ 492235 h 565118"/>
              <a:gd name="connsiteX5" fmla="*/ -90 w 929640"/>
              <a:gd name="connsiteY5" fmla="*/ 520810 h 565118"/>
              <a:gd name="connsiteX6" fmla="*/ 40486 w 929640"/>
              <a:gd name="connsiteY6" fmla="*/ 561387 h 565118"/>
              <a:gd name="connsiteX7" fmla="*/ 145261 w 929640"/>
              <a:gd name="connsiteY7" fmla="*/ 561387 h 565118"/>
              <a:gd name="connsiteX8" fmla="*/ 185743 w 929640"/>
              <a:gd name="connsiteY8" fmla="*/ 520906 h 565118"/>
              <a:gd name="connsiteX9" fmla="*/ 185743 w 929640"/>
              <a:gd name="connsiteY9" fmla="*/ 520810 h 565118"/>
              <a:gd name="connsiteX10" fmla="*/ 185743 w 929640"/>
              <a:gd name="connsiteY10" fmla="*/ 492235 h 565118"/>
              <a:gd name="connsiteX11" fmla="*/ 743812 w 929640"/>
              <a:gd name="connsiteY11" fmla="*/ 495760 h 565118"/>
              <a:gd name="connsiteX12" fmla="*/ 743812 w 929640"/>
              <a:gd name="connsiteY12" fmla="*/ 524335 h 565118"/>
              <a:gd name="connsiteX13" fmla="*/ 784198 w 929640"/>
              <a:gd name="connsiteY13" fmla="*/ 564911 h 565118"/>
              <a:gd name="connsiteX14" fmla="*/ 784294 w 929640"/>
              <a:gd name="connsiteY14" fmla="*/ 564911 h 565118"/>
              <a:gd name="connsiteX15" fmla="*/ 889069 w 929640"/>
              <a:gd name="connsiteY15" fmla="*/ 564911 h 565118"/>
              <a:gd name="connsiteX16" fmla="*/ 929550 w 929640"/>
              <a:gd name="connsiteY16" fmla="*/ 524430 h 565118"/>
              <a:gd name="connsiteX17" fmla="*/ 929550 w 929640"/>
              <a:gd name="connsiteY17" fmla="*/ 524335 h 565118"/>
              <a:gd name="connsiteX18" fmla="*/ 929550 w 929640"/>
              <a:gd name="connsiteY18" fmla="*/ 495760 h 565118"/>
              <a:gd name="connsiteX19" fmla="*/ 371575 w 929640"/>
              <a:gd name="connsiteY19" fmla="*/ 431656 h 565118"/>
              <a:gd name="connsiteX20" fmla="*/ 371575 w 929640"/>
              <a:gd name="connsiteY20" fmla="*/ 42179 h 565118"/>
              <a:gd name="connsiteX21" fmla="*/ 331189 w 929640"/>
              <a:gd name="connsiteY21" fmla="*/ 1603 h 565118"/>
              <a:gd name="connsiteX22" fmla="*/ 331094 w 929640"/>
              <a:gd name="connsiteY22" fmla="*/ 1603 h 565118"/>
              <a:gd name="connsiteX23" fmla="*/ 185552 w 929640"/>
              <a:gd name="connsiteY23" fmla="*/ 493950 h 565118"/>
              <a:gd name="connsiteX24" fmla="*/ 185552 w 929640"/>
              <a:gd name="connsiteY24" fmla="*/ 522525 h 565118"/>
              <a:gd name="connsiteX25" fmla="*/ 226129 w 929640"/>
              <a:gd name="connsiteY25" fmla="*/ 563101 h 565118"/>
              <a:gd name="connsiteX26" fmla="*/ 330904 w 929640"/>
              <a:gd name="connsiteY26" fmla="*/ 563101 h 565118"/>
              <a:gd name="connsiteX27" fmla="*/ 371385 w 929640"/>
              <a:gd name="connsiteY27" fmla="*/ 522620 h 565118"/>
              <a:gd name="connsiteX28" fmla="*/ 371385 w 929640"/>
              <a:gd name="connsiteY28" fmla="*/ 522525 h 565118"/>
              <a:gd name="connsiteX29" fmla="*/ 371385 w 929640"/>
              <a:gd name="connsiteY29" fmla="*/ 493950 h 565118"/>
              <a:gd name="connsiteX30" fmla="*/ 557313 w 929640"/>
              <a:gd name="connsiteY30" fmla="*/ 431656 h 565118"/>
              <a:gd name="connsiteX31" fmla="*/ 557313 w 929640"/>
              <a:gd name="connsiteY31" fmla="*/ 42179 h 565118"/>
              <a:gd name="connsiteX32" fmla="*/ 516927 w 929640"/>
              <a:gd name="connsiteY32" fmla="*/ 1603 h 565118"/>
              <a:gd name="connsiteX33" fmla="*/ 516832 w 929640"/>
              <a:gd name="connsiteY33" fmla="*/ 1603 h 565118"/>
              <a:gd name="connsiteX34" fmla="*/ 371385 w 929640"/>
              <a:gd name="connsiteY34" fmla="*/ 493950 h 565118"/>
              <a:gd name="connsiteX35" fmla="*/ 371385 w 929640"/>
              <a:gd name="connsiteY35" fmla="*/ 522525 h 565118"/>
              <a:gd name="connsiteX36" fmla="*/ 411961 w 929640"/>
              <a:gd name="connsiteY36" fmla="*/ 563101 h 565118"/>
              <a:gd name="connsiteX37" fmla="*/ 516736 w 929640"/>
              <a:gd name="connsiteY37" fmla="*/ 563101 h 565118"/>
              <a:gd name="connsiteX38" fmla="*/ 557218 w 929640"/>
              <a:gd name="connsiteY38" fmla="*/ 522620 h 565118"/>
              <a:gd name="connsiteX39" fmla="*/ 557218 w 929640"/>
              <a:gd name="connsiteY39" fmla="*/ 522525 h 565118"/>
              <a:gd name="connsiteX40" fmla="*/ 557218 w 929640"/>
              <a:gd name="connsiteY40" fmla="*/ 493950 h 565118"/>
              <a:gd name="connsiteX41" fmla="*/ 743336 w 929640"/>
              <a:gd name="connsiteY41" fmla="*/ 432133 h 565118"/>
              <a:gd name="connsiteX42" fmla="*/ 743336 w 929640"/>
              <a:gd name="connsiteY42" fmla="*/ 42179 h 565118"/>
              <a:gd name="connsiteX43" fmla="*/ 702760 w 929640"/>
              <a:gd name="connsiteY43" fmla="*/ 1603 h 565118"/>
              <a:gd name="connsiteX44" fmla="*/ 557313 w 929640"/>
              <a:gd name="connsiteY44" fmla="*/ 493950 h 565118"/>
              <a:gd name="connsiteX45" fmla="*/ 557313 w 929640"/>
              <a:gd name="connsiteY45" fmla="*/ 522525 h 565118"/>
              <a:gd name="connsiteX46" fmla="*/ 597889 w 929640"/>
              <a:gd name="connsiteY46" fmla="*/ 563101 h 565118"/>
              <a:gd name="connsiteX47" fmla="*/ 702664 w 929640"/>
              <a:gd name="connsiteY47" fmla="*/ 563101 h 565118"/>
              <a:gd name="connsiteX48" fmla="*/ 743241 w 929640"/>
              <a:gd name="connsiteY48" fmla="*/ 522525 h 565118"/>
              <a:gd name="connsiteX49" fmla="*/ 743241 w 929640"/>
              <a:gd name="connsiteY49" fmla="*/ 493950 h 56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9640" h="565118">
                <a:moveTo>
                  <a:pt x="145357" y="-207"/>
                </a:moveTo>
                <a:cubicBezTo>
                  <a:pt x="167712" y="-207"/>
                  <a:pt x="185838" y="17919"/>
                  <a:pt x="185838" y="40274"/>
                </a:cubicBezTo>
                <a:cubicBezTo>
                  <a:pt x="185838" y="40303"/>
                  <a:pt x="185838" y="40341"/>
                  <a:pt x="185838" y="40369"/>
                </a:cubicBezTo>
                <a:lnTo>
                  <a:pt x="185838" y="429942"/>
                </a:lnTo>
                <a:moveTo>
                  <a:pt x="-90" y="492235"/>
                </a:moveTo>
                <a:lnTo>
                  <a:pt x="-90" y="520810"/>
                </a:lnTo>
                <a:cubicBezTo>
                  <a:pt x="-90" y="543223"/>
                  <a:pt x="18077" y="561387"/>
                  <a:pt x="40486" y="561387"/>
                </a:cubicBezTo>
                <a:lnTo>
                  <a:pt x="145261" y="561387"/>
                </a:lnTo>
                <a:cubicBezTo>
                  <a:pt x="167617" y="561387"/>
                  <a:pt x="185743" y="543261"/>
                  <a:pt x="185743" y="520906"/>
                </a:cubicBezTo>
                <a:cubicBezTo>
                  <a:pt x="185743" y="520877"/>
                  <a:pt x="185743" y="520839"/>
                  <a:pt x="185743" y="520810"/>
                </a:cubicBezTo>
                <a:lnTo>
                  <a:pt x="185743" y="492235"/>
                </a:lnTo>
                <a:moveTo>
                  <a:pt x="743812" y="495760"/>
                </a:moveTo>
                <a:lnTo>
                  <a:pt x="743812" y="524335"/>
                </a:lnTo>
                <a:cubicBezTo>
                  <a:pt x="743755" y="546690"/>
                  <a:pt x="761843" y="564854"/>
                  <a:pt x="784198" y="564911"/>
                </a:cubicBezTo>
                <a:cubicBezTo>
                  <a:pt x="784227" y="564911"/>
                  <a:pt x="784265" y="564911"/>
                  <a:pt x="784294" y="564911"/>
                </a:cubicBezTo>
                <a:lnTo>
                  <a:pt x="889069" y="564911"/>
                </a:lnTo>
                <a:cubicBezTo>
                  <a:pt x="911424" y="564911"/>
                  <a:pt x="929550" y="546785"/>
                  <a:pt x="929550" y="524430"/>
                </a:cubicBezTo>
                <a:cubicBezTo>
                  <a:pt x="929550" y="524402"/>
                  <a:pt x="929550" y="524363"/>
                  <a:pt x="929550" y="524335"/>
                </a:cubicBezTo>
                <a:lnTo>
                  <a:pt x="929550" y="495760"/>
                </a:lnTo>
                <a:moveTo>
                  <a:pt x="371575" y="431656"/>
                </a:moveTo>
                <a:lnTo>
                  <a:pt x="371575" y="42179"/>
                </a:lnTo>
                <a:cubicBezTo>
                  <a:pt x="371633" y="19824"/>
                  <a:pt x="353545" y="1660"/>
                  <a:pt x="331189" y="1603"/>
                </a:cubicBezTo>
                <a:cubicBezTo>
                  <a:pt x="331161" y="1603"/>
                  <a:pt x="331123" y="1603"/>
                  <a:pt x="331094" y="1603"/>
                </a:cubicBezTo>
                <a:moveTo>
                  <a:pt x="185552" y="493950"/>
                </a:moveTo>
                <a:lnTo>
                  <a:pt x="185552" y="522525"/>
                </a:lnTo>
                <a:cubicBezTo>
                  <a:pt x="185552" y="544937"/>
                  <a:pt x="203716" y="563101"/>
                  <a:pt x="226129" y="563101"/>
                </a:cubicBezTo>
                <a:lnTo>
                  <a:pt x="330904" y="563101"/>
                </a:lnTo>
                <a:cubicBezTo>
                  <a:pt x="353259" y="563101"/>
                  <a:pt x="371385" y="544975"/>
                  <a:pt x="371385" y="522620"/>
                </a:cubicBezTo>
                <a:cubicBezTo>
                  <a:pt x="371385" y="522592"/>
                  <a:pt x="371385" y="522554"/>
                  <a:pt x="371385" y="522525"/>
                </a:cubicBezTo>
                <a:lnTo>
                  <a:pt x="371385" y="493950"/>
                </a:lnTo>
                <a:moveTo>
                  <a:pt x="557313" y="431656"/>
                </a:moveTo>
                <a:lnTo>
                  <a:pt x="557313" y="42179"/>
                </a:lnTo>
                <a:cubicBezTo>
                  <a:pt x="557370" y="19824"/>
                  <a:pt x="539282" y="1660"/>
                  <a:pt x="516927" y="1603"/>
                </a:cubicBezTo>
                <a:cubicBezTo>
                  <a:pt x="516898" y="1603"/>
                  <a:pt x="516860" y="1603"/>
                  <a:pt x="516832" y="1603"/>
                </a:cubicBezTo>
                <a:moveTo>
                  <a:pt x="371385" y="493950"/>
                </a:moveTo>
                <a:lnTo>
                  <a:pt x="371385" y="522525"/>
                </a:lnTo>
                <a:cubicBezTo>
                  <a:pt x="371385" y="544937"/>
                  <a:pt x="389549" y="563101"/>
                  <a:pt x="411961" y="563101"/>
                </a:cubicBezTo>
                <a:lnTo>
                  <a:pt x="516736" y="563101"/>
                </a:lnTo>
                <a:cubicBezTo>
                  <a:pt x="539092" y="563101"/>
                  <a:pt x="557218" y="544975"/>
                  <a:pt x="557218" y="522620"/>
                </a:cubicBezTo>
                <a:cubicBezTo>
                  <a:pt x="557218" y="522592"/>
                  <a:pt x="557218" y="522554"/>
                  <a:pt x="557218" y="522525"/>
                </a:cubicBezTo>
                <a:lnTo>
                  <a:pt x="557218" y="493950"/>
                </a:lnTo>
                <a:moveTo>
                  <a:pt x="743336" y="432133"/>
                </a:moveTo>
                <a:lnTo>
                  <a:pt x="743336" y="42179"/>
                </a:lnTo>
                <a:cubicBezTo>
                  <a:pt x="743336" y="19767"/>
                  <a:pt x="725172" y="1603"/>
                  <a:pt x="702760" y="1603"/>
                </a:cubicBezTo>
                <a:moveTo>
                  <a:pt x="557313" y="493950"/>
                </a:moveTo>
                <a:lnTo>
                  <a:pt x="557313" y="522525"/>
                </a:lnTo>
                <a:cubicBezTo>
                  <a:pt x="557313" y="544937"/>
                  <a:pt x="575477" y="563101"/>
                  <a:pt x="597889" y="563101"/>
                </a:cubicBezTo>
                <a:lnTo>
                  <a:pt x="702664" y="563101"/>
                </a:lnTo>
                <a:cubicBezTo>
                  <a:pt x="725077" y="563101"/>
                  <a:pt x="743241" y="544937"/>
                  <a:pt x="743241" y="522525"/>
                </a:cubicBezTo>
                <a:lnTo>
                  <a:pt x="743241" y="49395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6" name="Graphic 112">
            <a:extLst>
              <a:ext uri="{FF2B5EF4-FFF2-40B4-BE49-F238E27FC236}">
                <a16:creationId xmlns:a16="http://schemas.microsoft.com/office/drawing/2014/main" id="{97E061C0-B265-43D1-9F4A-519C7E79BAF4}"/>
              </a:ext>
            </a:extLst>
          </p:cNvPr>
          <p:cNvGrpSpPr/>
          <p:nvPr/>
        </p:nvGrpSpPr>
        <p:grpSpPr>
          <a:xfrm rot="16200000">
            <a:off x="661502" y="1882776"/>
            <a:ext cx="379356" cy="118456"/>
            <a:chOff x="6013544" y="3526598"/>
            <a:chExt cx="412718" cy="128873"/>
          </a:xfrm>
        </p:grpSpPr>
        <p:sp>
          <p:nvSpPr>
            <p:cNvPr id="97" name="Freeform: Shape 96">
              <a:extLst>
                <a:ext uri="{FF2B5EF4-FFF2-40B4-BE49-F238E27FC236}">
                  <a16:creationId xmlns:a16="http://schemas.microsoft.com/office/drawing/2014/main" id="{50F8B778-E69B-49B8-8D65-0462CF513364}"/>
                </a:ext>
              </a:extLst>
            </p:cNvPr>
            <p:cNvSpPr/>
            <p:nvPr/>
          </p:nvSpPr>
          <p:spPr>
            <a:xfrm>
              <a:off x="6013544" y="3645946"/>
              <a:ext cx="412718" cy="9525"/>
            </a:xfrm>
            <a:custGeom>
              <a:avLst/>
              <a:gdLst>
                <a:gd name="connsiteX0" fmla="*/ 0 w 412718"/>
                <a:gd name="connsiteY0" fmla="*/ 0 h 9525"/>
                <a:gd name="connsiteX1" fmla="*/ 412718 w 412718"/>
                <a:gd name="connsiteY1" fmla="*/ 0 h 9525"/>
              </a:gdLst>
              <a:ahLst/>
              <a:cxnLst>
                <a:cxn ang="0">
                  <a:pos x="connsiteX0" y="connsiteY0"/>
                </a:cxn>
                <a:cxn ang="0">
                  <a:pos x="connsiteX1" y="connsiteY1"/>
                </a:cxn>
              </a:cxnLst>
              <a:rect l="l" t="t" r="r" b="b"/>
              <a:pathLst>
                <a:path w="412718" h="9525">
                  <a:moveTo>
                    <a:pt x="0" y="0"/>
                  </a:moveTo>
                  <a:lnTo>
                    <a:pt x="4127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9095EF7-C708-4891-8B0D-1945C1BBAE6B}"/>
                </a:ext>
              </a:extLst>
            </p:cNvPr>
            <p:cNvSpPr/>
            <p:nvPr/>
          </p:nvSpPr>
          <p:spPr>
            <a:xfrm>
              <a:off x="6014021" y="3526598"/>
              <a:ext cx="412241" cy="48830"/>
            </a:xfrm>
            <a:custGeom>
              <a:avLst/>
              <a:gdLst>
                <a:gd name="connsiteX0" fmla="*/ 0 w 146208"/>
                <a:gd name="connsiteY0" fmla="*/ 0 h 9525"/>
                <a:gd name="connsiteX1" fmla="*/ 146209 w 146208"/>
                <a:gd name="connsiteY1" fmla="*/ 0 h 9525"/>
              </a:gdLst>
              <a:ahLst/>
              <a:cxnLst>
                <a:cxn ang="0">
                  <a:pos x="connsiteX0" y="connsiteY0"/>
                </a:cxn>
                <a:cxn ang="0">
                  <a:pos x="connsiteX1" y="connsiteY1"/>
                </a:cxn>
              </a:cxnLst>
              <a:rect l="l" t="t" r="r" b="b"/>
              <a:pathLst>
                <a:path w="146208" h="9525">
                  <a:moveTo>
                    <a:pt x="0" y="0"/>
                  </a:moveTo>
                  <a:lnTo>
                    <a:pt x="146209"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6360455-9972-420E-8680-192759C20EF1}"/>
                </a:ext>
              </a:extLst>
            </p:cNvPr>
            <p:cNvSpPr/>
            <p:nvPr/>
          </p:nvSpPr>
          <p:spPr>
            <a:xfrm>
              <a:off x="6280244" y="3526598"/>
              <a:ext cx="146018" cy="9525"/>
            </a:xfrm>
            <a:custGeom>
              <a:avLst/>
              <a:gdLst>
                <a:gd name="connsiteX0" fmla="*/ 0 w 146018"/>
                <a:gd name="connsiteY0" fmla="*/ 0 h 9525"/>
                <a:gd name="connsiteX1" fmla="*/ 146018 w 146018"/>
                <a:gd name="connsiteY1" fmla="*/ 0 h 9525"/>
              </a:gdLst>
              <a:ahLst/>
              <a:cxnLst>
                <a:cxn ang="0">
                  <a:pos x="connsiteX0" y="connsiteY0"/>
                </a:cxn>
                <a:cxn ang="0">
                  <a:pos x="connsiteX1" y="connsiteY1"/>
                </a:cxn>
              </a:cxnLst>
              <a:rect l="l" t="t" r="r" b="b"/>
              <a:pathLst>
                <a:path w="146018" h="9525">
                  <a:moveTo>
                    <a:pt x="0" y="0"/>
                  </a:moveTo>
                  <a:lnTo>
                    <a:pt x="146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 name="Graphic 15" descr="Candle outline">
            <a:extLst>
              <a:ext uri="{FF2B5EF4-FFF2-40B4-BE49-F238E27FC236}">
                <a16:creationId xmlns:a16="http://schemas.microsoft.com/office/drawing/2014/main" id="{B0000ECB-BEA9-4C50-B168-DC6CDFD06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806" y="5264932"/>
            <a:ext cx="400748" cy="400748"/>
          </a:xfrm>
          <a:prstGeom prst="rect">
            <a:avLst/>
          </a:prstGeom>
        </p:spPr>
      </p:pic>
    </p:spTree>
    <p:extLst>
      <p:ext uri="{BB962C8B-B14F-4D97-AF65-F5344CB8AC3E}">
        <p14:creationId xmlns:p14="http://schemas.microsoft.com/office/powerpoint/2010/main" val="38301222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LREADY-CHECKED" val="TRUE"/>
</p:tagLst>
</file>

<file path=ppt/tags/tag3.xml><?xml version="1.0" encoding="utf-8"?>
<p:tagLst xmlns:a="http://schemas.openxmlformats.org/drawingml/2006/main" xmlns:r="http://schemas.openxmlformats.org/officeDocument/2006/relationships" xmlns:p="http://schemas.openxmlformats.org/presentationml/2006/main">
  <p:tag name="ALREADY-CHECKED" val="TRUE"/>
</p:tagLst>
</file>

<file path=ppt/tags/tag4.xml><?xml version="1.0" encoding="utf-8"?>
<p:tagLst xmlns:a="http://schemas.openxmlformats.org/drawingml/2006/main" xmlns:r="http://schemas.openxmlformats.org/officeDocument/2006/relationships" xmlns:p="http://schemas.openxmlformats.org/presentationml/2006/main">
  <p:tag name="ALREADY-CHECKED" val="TRUE"/>
</p:tagLst>
</file>

<file path=ppt/tags/tag5.xml><?xml version="1.0" encoding="utf-8"?>
<p:tagLst xmlns:a="http://schemas.openxmlformats.org/drawingml/2006/main" xmlns:r="http://schemas.openxmlformats.org/officeDocument/2006/relationships" xmlns:p="http://schemas.openxmlformats.org/presentationml/2006/main">
  <p:tag name="ALREADY-CHECKED" val="TRUE"/>
</p:tagLst>
</file>

<file path=ppt/tags/tag6.xml><?xml version="1.0" encoding="utf-8"?>
<p:tagLst xmlns:a="http://schemas.openxmlformats.org/drawingml/2006/main" xmlns:r="http://schemas.openxmlformats.org/officeDocument/2006/relationships" xmlns:p="http://schemas.openxmlformats.org/presentationml/2006/main">
  <p:tag name="ALREADY-CHECKE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3.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38331F9-F66A-4048-A387-D2A8A1C495A9}" vid="{FEC70AD0-BBD2-46FB-9349-EC2E7AADC5DA}"/>
    </a:ext>
  </a:extLst>
</a:theme>
</file>

<file path=ppt/theme/theme6.xml><?xml version="1.0" encoding="utf-8"?>
<a:theme xmlns:a="http://schemas.openxmlformats.org/drawingml/2006/main" name="3_White Template">
  <a:themeElements>
    <a:clrScheme name="Severn+">
      <a:dk1>
        <a:sysClr val="windowText" lastClr="000000"/>
      </a:dk1>
      <a:lt1>
        <a:sysClr val="window" lastClr="FFFFFF"/>
      </a:lt1>
      <a:dk2>
        <a:srgbClr val="014A79"/>
      </a:dk2>
      <a:lt2>
        <a:srgbClr val="E7E6E6"/>
      </a:lt2>
      <a:accent1>
        <a:srgbClr val="1B70AC"/>
      </a:accent1>
      <a:accent2>
        <a:srgbClr val="F2C526"/>
      </a:accent2>
      <a:accent3>
        <a:srgbClr val="ED1A3B"/>
      </a:accent3>
      <a:accent4>
        <a:srgbClr val="A5A5A5"/>
      </a:accent4>
      <a:accent5>
        <a:srgbClr val="40C8F4"/>
      </a:accent5>
      <a:accent6>
        <a:srgbClr val="70AD47"/>
      </a:accent6>
      <a:hlink>
        <a:srgbClr val="1B70AC"/>
      </a:hlink>
      <a:folHlink>
        <a:srgbClr val="40C8F4"/>
      </a:folHlink>
    </a:clrScheme>
    <a:fontScheme name="Severn">
      <a:majorFont>
        <a:latin typeface="Times New Roman"/>
        <a:ea typeface=""/>
        <a:cs typeface=""/>
      </a:majorFont>
      <a:minorFont>
        <a:latin typeface="Times New Roman"/>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WandS Volume I - Oral Presentation Template" id="{D36A74E5-2B63-4124-BD07-1D339852FFB0}" vid="{D2742C2D-DBD9-4AA8-BE89-BD7B7FDD9912}"/>
    </a:ext>
  </a:extLst>
</a:theme>
</file>

<file path=ppt/theme/theme7.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8.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9.xml><?xml version="1.0" encoding="utf-8"?>
<a:theme xmlns:a="http://schemas.openxmlformats.org/drawingml/2006/main" name="5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2.xml><?xml version="1.0" encoding="utf-8"?>
<a:themeOverride xmlns:a="http://schemas.openxmlformats.org/drawingml/2006/main">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themeOverride>
</file>

<file path=ppt/theme/themeOverride3.xml><?xml version="1.0" encoding="utf-8"?>
<a:themeOverride xmlns:a="http://schemas.openxmlformats.org/drawingml/2006/main">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g xmlns="778f4390-9ce5-405a-a328-fd3216501725" xsi:nil="true"/>
    <_ip_UnifiedCompliancePolicyProperties xmlns="http://schemas.microsoft.com/sharepoint/v3" xsi:nil="true"/>
    <SharedWithUsers xmlns="08e106d5-b879-4a3c-9dd3-915ce16946d0">
      <UserInfo>
        <DisplayName>Raj Sehgal (KDDS GROUP LLC)</DisplayName>
        <AccountId>1207</AccountId>
        <AccountType/>
      </UserInfo>
      <UserInfo>
        <DisplayName>Omar Rashid</DisplayName>
        <AccountId>110</AccountId>
        <AccountType/>
      </UserInfo>
    </SharedWithUsers>
    <lcf76f155ced4ddcb4097134ff3c332f xmlns="778f4390-9ce5-405a-a328-fd3216501725">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6D3C481244D14C9C2220C74AF20366" ma:contentTypeVersion="21" ma:contentTypeDescription="Create a new document." ma:contentTypeScope="" ma:versionID="7c4eb722d64994d0f27199a550b2113c">
  <xsd:schema xmlns:xsd="http://www.w3.org/2001/XMLSchema" xmlns:xs="http://www.w3.org/2001/XMLSchema" xmlns:p="http://schemas.microsoft.com/office/2006/metadata/properties" xmlns:ns1="http://schemas.microsoft.com/sharepoint/v3" xmlns:ns2="778f4390-9ce5-405a-a328-fd3216501725" xmlns:ns3="08e106d5-b879-4a3c-9dd3-915ce16946d0" xmlns:ns4="230e9df3-be65-4c73-a93b-d1236ebd677e" targetNamespace="http://schemas.microsoft.com/office/2006/metadata/properties" ma:root="true" ma:fieldsID="d7fbdae7b1bba5449057c07425d0e418" ns1:_="" ns2:_="" ns3:_="" ns4:_="">
    <xsd:import namespace="http://schemas.microsoft.com/sharepoint/v3"/>
    <xsd:import namespace="778f4390-9ce5-405a-a328-fd3216501725"/>
    <xsd:import namespace="08e106d5-b879-4a3c-9dd3-915ce16946d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Tag"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8f4390-9ce5-405a-a328-fd32165017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element name="Tag" ma:index="23" nillable="true" ma:displayName="Tag" ma:format="Dropdown" ma:internalName="Tag">
      <xsd:simpleType>
        <xsd:restriction base="dms:Text">
          <xsd:maxLength value="255"/>
        </xsd:restrictio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e106d5-b879-4a3c-9dd3-915ce16946d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a54206e0-94b9-4efb-9900-eacef7aa34da}" ma:internalName="TaxCatchAll" ma:showField="CatchAllData" ma:web="08e106d5-b879-4a3c-9dd3-915ce16946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FC2263-51B8-4E8A-B703-3546914B5C65}">
  <ds:schemaRefs>
    <ds:schemaRef ds:uri="08e106d5-b879-4a3c-9dd3-915ce16946d0"/>
    <ds:schemaRef ds:uri="230e9df3-be65-4c73-a93b-d1236ebd677e"/>
    <ds:schemaRef ds:uri="778f4390-9ce5-405a-a328-fd32165017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1888C52-E6D5-4400-8A2A-B513550BA1F2}">
  <ds:schemaRefs>
    <ds:schemaRef ds:uri="http://schemas.microsoft.com/sharepoint/v3/contenttype/forms"/>
  </ds:schemaRefs>
</ds:datastoreItem>
</file>

<file path=customXml/itemProps3.xml><?xml version="1.0" encoding="utf-8"?>
<ds:datastoreItem xmlns:ds="http://schemas.openxmlformats.org/officeDocument/2006/customXml" ds:itemID="{BF41BCB9-C763-40B4-B3EA-D4A84EA37F58}">
  <ds:schemaRefs>
    <ds:schemaRef ds:uri="08e106d5-b879-4a3c-9dd3-915ce16946d0"/>
    <ds:schemaRef ds:uri="230e9df3-be65-4c73-a93b-d1236ebd677e"/>
    <ds:schemaRef ds:uri="778f4390-9ce5-405a-a328-fd32165017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20</Notes>
  <HiddenSlides>0</HiddenSlides>
  <ScaleCrop>false</ScaleCrop>
  <HeadingPairs>
    <vt:vector size="4" baseType="variant">
      <vt:variant>
        <vt:lpstr>Theme</vt:lpstr>
      </vt:variant>
      <vt:variant>
        <vt:i4>12</vt:i4>
      </vt:variant>
      <vt:variant>
        <vt:lpstr>Slide Titles</vt:lpstr>
      </vt:variant>
      <vt:variant>
        <vt:i4>20</vt:i4>
      </vt:variant>
    </vt:vector>
  </HeadingPairs>
  <TitlesOfParts>
    <vt:vector size="32" baseType="lpstr">
      <vt:lpstr>Office Theme</vt:lpstr>
      <vt:lpstr>White Template</vt:lpstr>
      <vt:lpstr>4_White Template</vt:lpstr>
      <vt:lpstr>Black Template</vt:lpstr>
      <vt:lpstr>1_White Template</vt:lpstr>
      <vt:lpstr>3_White Template</vt:lpstr>
      <vt:lpstr>2_White Template</vt:lpstr>
      <vt:lpstr>1_FY18 Enterprise</vt:lpstr>
      <vt:lpstr>5_White Template</vt:lpstr>
      <vt:lpstr>6_White Template</vt:lpstr>
      <vt:lpstr>1_Black Template</vt:lpstr>
      <vt:lpstr>1_9-51052_Microsoft_Inspire_Template_Dark</vt:lpstr>
      <vt:lpstr>Microsoft Defense &amp; Intelligence: Strategy Overview</vt:lpstr>
      <vt:lpstr>PowerPoint Presentation</vt:lpstr>
      <vt:lpstr>PowerPoint Presentation</vt:lpstr>
      <vt:lpstr>DIGITAL TRANSFORMATION OF THE DEFENCE ECOSYSTEM</vt:lpstr>
      <vt:lpstr>PowerPoint Presentation</vt:lpstr>
      <vt:lpstr>Microsoft Global Defense Strategy</vt:lpstr>
      <vt:lpstr>Microsoft Defense &amp; Intelligence Priority Scenarios</vt:lpstr>
      <vt:lpstr>Transforming the  Mission Capability Lifecycle</vt:lpstr>
      <vt:lpstr>Modernizing Defense Capability Lifecycle</vt:lpstr>
      <vt:lpstr>Legacy mission capability lifecycle</vt:lpstr>
      <vt:lpstr>Modern mission capability lifecycle</vt:lpstr>
      <vt:lpstr>Digital Engineering Core Tenets</vt:lpstr>
      <vt:lpstr>Digital Engineering Realized</vt:lpstr>
      <vt:lpstr>Customer Examples</vt:lpstr>
      <vt:lpstr>Common Digital Engineering Challenges &amp; Blockers </vt:lpstr>
      <vt:lpstr>NATO Software Factory (NSF)</vt:lpstr>
      <vt:lpstr>Speed up time-to-value  Vision for Continuous DevSecOps from NSF to Nations</vt:lpstr>
      <vt:lpstr> </vt:lpstr>
      <vt:lpstr>U.S. Army Test &amp; Evaluation Command engagements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Maxwell</dc:creator>
  <cp:revision>2</cp:revision>
  <dcterms:created xsi:type="dcterms:W3CDTF">2022-01-14T17:38:43Z</dcterms:created>
  <dcterms:modified xsi:type="dcterms:W3CDTF">2022-12-19T19:47:58Z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0x010100B16D3C481244D14C9C2220C74AF20366</vt:lpwstr>
  </property>
  <property fmtid="{D5CDD505-2E9C-101B-9397-08002B2CF9AE}" pid="3" name="MediaServiceImageTags">
    <vt:lpwstr/>
  </property>
</Properties>
</file>